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329" r:id="rId5"/>
    <p:sldMasterId id="2147484384" r:id="rId6"/>
  </p:sldMasterIdLst>
  <p:notesMasterIdLst>
    <p:notesMasterId r:id="rId52"/>
  </p:notesMasterIdLst>
  <p:handoutMasterIdLst>
    <p:handoutMasterId r:id="rId53"/>
  </p:handoutMasterIdLst>
  <p:sldIdLst>
    <p:sldId id="1616" r:id="rId7"/>
    <p:sldId id="1461" r:id="rId8"/>
    <p:sldId id="1592" r:id="rId9"/>
    <p:sldId id="1469" r:id="rId10"/>
    <p:sldId id="1545" r:id="rId11"/>
    <p:sldId id="1629" r:id="rId12"/>
    <p:sldId id="1617" r:id="rId13"/>
    <p:sldId id="1534" r:id="rId14"/>
    <p:sldId id="1618" r:id="rId15"/>
    <p:sldId id="1619" r:id="rId16"/>
    <p:sldId id="1620" r:id="rId17"/>
    <p:sldId id="1621" r:id="rId18"/>
    <p:sldId id="1622" r:id="rId19"/>
    <p:sldId id="1623" r:id="rId20"/>
    <p:sldId id="1624" r:id="rId21"/>
    <p:sldId id="1559" r:id="rId22"/>
    <p:sldId id="1625" r:id="rId23"/>
    <p:sldId id="1480" r:id="rId24"/>
    <p:sldId id="1627" r:id="rId25"/>
    <p:sldId id="1628" r:id="rId26"/>
    <p:sldId id="1601" r:id="rId27"/>
    <p:sldId id="1588" r:id="rId28"/>
    <p:sldId id="1599" r:id="rId29"/>
    <p:sldId id="1630" r:id="rId30"/>
    <p:sldId id="1631" r:id="rId31"/>
    <p:sldId id="1603" r:id="rId32"/>
    <p:sldId id="1632" r:id="rId33"/>
    <p:sldId id="1633" r:id="rId34"/>
    <p:sldId id="1634" r:id="rId35"/>
    <p:sldId id="1635" r:id="rId36"/>
    <p:sldId id="1636" r:id="rId37"/>
    <p:sldId id="1509" r:id="rId38"/>
    <p:sldId id="1604" r:id="rId39"/>
    <p:sldId id="1606" r:id="rId40"/>
    <p:sldId id="1607" r:id="rId41"/>
    <p:sldId id="1608" r:id="rId42"/>
    <p:sldId id="1609" r:id="rId43"/>
    <p:sldId id="1610" r:id="rId44"/>
    <p:sldId id="1611" r:id="rId45"/>
    <p:sldId id="1612" r:id="rId46"/>
    <p:sldId id="1613" r:id="rId47"/>
    <p:sldId id="1571" r:id="rId48"/>
    <p:sldId id="1637" r:id="rId49"/>
    <p:sldId id="1638" r:id="rId50"/>
    <p:sldId id="1639"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12"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B0"/>
    <a:srgbClr val="1F4E79"/>
    <a:srgbClr val="5B9BD5"/>
    <a:srgbClr val="2E75B6"/>
    <a:srgbClr val="525252"/>
    <a:srgbClr val="0078D7"/>
    <a:srgbClr val="FFFFFF"/>
    <a:srgbClr val="B4009E"/>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3" autoAdjust="0"/>
    <p:restoredTop sz="87658" autoAdjust="0"/>
  </p:normalViewPr>
  <p:slideViewPr>
    <p:cSldViewPr>
      <p:cViewPr varScale="1">
        <p:scale>
          <a:sx n="78" d="100"/>
          <a:sy n="78" d="100"/>
        </p:scale>
        <p:origin x="642" y="96"/>
      </p:cViewPr>
      <p:guideLst>
        <p:guide pos="6912"/>
        <p:guide orient="horz" pos="2203"/>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8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41D654-4350-4F90-888D-850FD3FE58A0}" type="doc">
      <dgm:prSet loTypeId="urn:microsoft.com/office/officeart/2005/8/layout/hProcess9" loCatId="process" qsTypeId="urn:microsoft.com/office/officeart/2005/8/quickstyle/simple1" qsCatId="simple" csTypeId="urn:microsoft.com/office/officeart/2005/8/colors/accent1_2" csCatId="accent1" phldr="1"/>
      <dgm:spPr/>
    </dgm:pt>
    <dgm:pt modelId="{6EE5437A-328F-45E9-8176-745FC873E39A}">
      <dgm:prSet phldrT="[Text]"/>
      <dgm:spPr/>
      <dgm:t>
        <a:bodyPr/>
        <a:lstStyle/>
        <a:p>
          <a:r>
            <a:rPr lang="zh-TW" altLang="en-US" dirty="0" smtClean="0">
              <a:latin typeface="Microsoft YaHei" panose="020B0503020204020204" pitchFamily="34" charset="-122"/>
              <a:ea typeface="Microsoft YaHei" panose="020B0503020204020204" pitchFamily="34" charset="-122"/>
            </a:rPr>
            <a:t>下载 </a:t>
          </a:r>
          <a:r>
            <a:rPr lang="en-US" b="1" dirty="0" smtClean="0">
              <a:solidFill>
                <a:srgbClr val="FFFF00"/>
              </a:solidFill>
              <a:latin typeface="Microsoft YaHei" panose="020B0503020204020204" pitchFamily="34" charset="-122"/>
              <a:ea typeface="Microsoft YaHei" panose="020B0503020204020204" pitchFamily="34" charset="-122"/>
            </a:rPr>
            <a:t>Visual Studio </a:t>
          </a:r>
          <a:r>
            <a:rPr lang="zh-TW" altLang="en-US" dirty="0" smtClean="0">
              <a:latin typeface="Microsoft YaHei" panose="020B0503020204020204" pitchFamily="34" charset="-122"/>
              <a:ea typeface="Microsoft YaHei" panose="020B0503020204020204" pitchFamily="34" charset="-122"/>
            </a:rPr>
            <a:t>和 </a:t>
          </a:r>
          <a:r>
            <a:rPr lang="en-US" b="1" dirty="0" smtClean="0">
              <a:solidFill>
                <a:srgbClr val="FFFF00"/>
              </a:solidFill>
              <a:latin typeface="Microsoft YaHei" panose="020B0503020204020204" pitchFamily="34" charset="-122"/>
              <a:ea typeface="Microsoft YaHei" panose="020B0503020204020204" pitchFamily="34" charset="-122"/>
            </a:rPr>
            <a:t>WDK</a:t>
          </a:r>
          <a:endParaRPr lang="en-US" b="1" dirty="0">
            <a:solidFill>
              <a:srgbClr val="FFFF00"/>
            </a:solidFill>
          </a:endParaRPr>
        </a:p>
      </dgm:t>
    </dgm:pt>
    <dgm:pt modelId="{BDD24CB3-4E26-46FA-99ED-63CB002964FF}" type="parTrans" cxnId="{F9CE118B-62EB-4BA3-80FB-1F58990992FE}">
      <dgm:prSet/>
      <dgm:spPr/>
      <dgm:t>
        <a:bodyPr/>
        <a:lstStyle/>
        <a:p>
          <a:endParaRPr lang="en-US"/>
        </a:p>
      </dgm:t>
    </dgm:pt>
    <dgm:pt modelId="{695CE0A2-F176-4900-99C3-8E87C0ED559B}" type="sibTrans" cxnId="{F9CE118B-62EB-4BA3-80FB-1F58990992FE}">
      <dgm:prSet/>
      <dgm:spPr/>
      <dgm:t>
        <a:bodyPr/>
        <a:lstStyle/>
        <a:p>
          <a:endParaRPr lang="en-US"/>
        </a:p>
      </dgm:t>
    </dgm:pt>
    <dgm:pt modelId="{7D36937C-40D6-48AF-AC4C-DEA1B8BB42EE}">
      <dgm:prSet phldrT="[Text]"/>
      <dgm:spPr/>
      <dgm:t>
        <a:bodyPr/>
        <a:lstStyle/>
        <a:p>
          <a:r>
            <a:rPr lang="zh-CN" altLang="en-US" b="0" dirty="0" smtClean="0">
              <a:solidFill>
                <a:schemeClr val="bg1"/>
              </a:solidFill>
              <a:latin typeface="Microsoft YaHei" panose="020B0503020204020204" pitchFamily="34" charset="-122"/>
              <a:ea typeface="Microsoft YaHei" panose="020B0503020204020204" pitchFamily="34" charset="-122"/>
            </a:rPr>
            <a:t>在电脑上</a:t>
          </a:r>
          <a:r>
            <a:rPr lang="zh-CN" altLang="en-US" dirty="0" smtClean="0">
              <a:latin typeface="Microsoft YaHei" panose="020B0503020204020204" pitchFamily="34" charset="-122"/>
              <a:ea typeface="Microsoft YaHei" panose="020B0503020204020204" pitchFamily="34" charset="-122"/>
            </a:rPr>
            <a:t>构建和调试</a:t>
          </a:r>
          <a:r>
            <a:rPr lang="zh-CN" altLang="en-US" b="1" dirty="0" smtClean="0">
              <a:solidFill>
                <a:srgbClr val="FFFF00"/>
              </a:solidFill>
              <a:latin typeface="Microsoft YaHei" panose="020B0503020204020204" pitchFamily="34" charset="-122"/>
              <a:ea typeface="Microsoft YaHei" panose="020B0503020204020204" pitchFamily="34" charset="-122"/>
            </a:rPr>
            <a:t>通用驱动程序</a:t>
          </a:r>
          <a:endParaRPr lang="en-US" b="0" dirty="0">
            <a:solidFill>
              <a:schemeClr val="bg1"/>
            </a:solidFill>
          </a:endParaRPr>
        </a:p>
      </dgm:t>
    </dgm:pt>
    <dgm:pt modelId="{439D9DD8-3087-4635-A5D7-E2F5B815313E}" type="parTrans" cxnId="{62EA72A9-1DAC-41E5-80A0-A54AEDFAF74D}">
      <dgm:prSet/>
      <dgm:spPr/>
      <dgm:t>
        <a:bodyPr/>
        <a:lstStyle/>
        <a:p>
          <a:endParaRPr lang="en-US"/>
        </a:p>
      </dgm:t>
    </dgm:pt>
    <dgm:pt modelId="{92FF09BA-DF31-4654-8264-EDEE033CDCC5}" type="sibTrans" cxnId="{62EA72A9-1DAC-41E5-80A0-A54AEDFAF74D}">
      <dgm:prSet/>
      <dgm:spPr/>
      <dgm:t>
        <a:bodyPr/>
        <a:lstStyle/>
        <a:p>
          <a:endParaRPr lang="en-US"/>
        </a:p>
      </dgm:t>
    </dgm:pt>
    <dgm:pt modelId="{A34C55B6-F880-45E4-8F64-98D9DBE53A1A}">
      <dgm:prSet phldrT="[Text]"/>
      <dgm:spPr/>
      <dgm:t>
        <a:bodyPr/>
        <a:lstStyle/>
        <a:p>
          <a:r>
            <a:rPr lang="zh-CN" altLang="en-US" dirty="0" smtClean="0">
              <a:latin typeface="Microsoft YaHei" panose="020B0503020204020204" pitchFamily="34" charset="-122"/>
              <a:ea typeface="Microsoft YaHei" panose="020B0503020204020204" pitchFamily="34" charset="-122"/>
            </a:rPr>
            <a:t>使用 </a:t>
          </a:r>
          <a:r>
            <a:rPr lang="en-US" altLang="zh-CN" dirty="0" smtClean="0">
              <a:latin typeface="Microsoft YaHei" panose="020B0503020204020204" pitchFamily="34" charset="-122"/>
              <a:ea typeface="Microsoft YaHei" panose="020B0503020204020204" pitchFamily="34" charset="-122"/>
            </a:rPr>
            <a:t>WDK </a:t>
          </a:r>
          <a:r>
            <a:rPr lang="zh-CN" altLang="en-US" dirty="0" smtClean="0">
              <a:latin typeface="Microsoft YaHei" panose="020B0503020204020204" pitchFamily="34" charset="-122"/>
              <a:ea typeface="Microsoft YaHei" panose="020B0503020204020204" pitchFamily="34" charset="-122"/>
            </a:rPr>
            <a:t>测试来测试驱动程序</a:t>
          </a:r>
          <a:endParaRPr lang="en-US" dirty="0"/>
        </a:p>
      </dgm:t>
    </dgm:pt>
    <dgm:pt modelId="{8B914129-BBF3-4908-8256-1BC3F966B10E}" type="parTrans" cxnId="{036BC70D-A30B-483B-AF52-C2EE73A94B29}">
      <dgm:prSet/>
      <dgm:spPr/>
      <dgm:t>
        <a:bodyPr/>
        <a:lstStyle/>
        <a:p>
          <a:endParaRPr lang="en-US"/>
        </a:p>
      </dgm:t>
    </dgm:pt>
    <dgm:pt modelId="{E2AC2E78-BAB2-40E1-BA29-CB4E9F43639A}" type="sibTrans" cxnId="{036BC70D-A30B-483B-AF52-C2EE73A94B29}">
      <dgm:prSet/>
      <dgm:spPr/>
      <dgm:t>
        <a:bodyPr/>
        <a:lstStyle/>
        <a:p>
          <a:endParaRPr lang="en-US"/>
        </a:p>
      </dgm:t>
    </dgm:pt>
    <dgm:pt modelId="{D0AD58B9-C1CC-4E57-BFFF-89E43CD952A5}">
      <dgm:prSet phldrT="[Text]"/>
      <dgm:spPr/>
      <dgm:t>
        <a:bodyPr/>
        <a:lstStyle/>
        <a:p>
          <a:r>
            <a:rPr lang="zh-CN" altLang="en-US" dirty="0" smtClean="0"/>
            <a:t>提交以供</a:t>
          </a:r>
          <a:br>
            <a:rPr lang="zh-CN" altLang="en-US" dirty="0" smtClean="0"/>
          </a:br>
          <a:r>
            <a:rPr lang="zh-CN" altLang="en-US" dirty="0" smtClean="0"/>
            <a:t>签名</a:t>
          </a:r>
          <a:endParaRPr lang="en-US" dirty="0"/>
        </a:p>
      </dgm:t>
    </dgm:pt>
    <dgm:pt modelId="{A5414B35-EA71-46BF-9650-D7C6C4524228}" type="parTrans" cxnId="{C1F0E845-FCF1-4169-A894-659BC1E12104}">
      <dgm:prSet/>
      <dgm:spPr/>
      <dgm:t>
        <a:bodyPr/>
        <a:lstStyle/>
        <a:p>
          <a:endParaRPr lang="en-US"/>
        </a:p>
      </dgm:t>
    </dgm:pt>
    <dgm:pt modelId="{1B2BC507-3349-4348-B2BB-6825B8FD5A82}" type="sibTrans" cxnId="{C1F0E845-FCF1-4169-A894-659BC1E12104}">
      <dgm:prSet/>
      <dgm:spPr/>
      <dgm:t>
        <a:bodyPr/>
        <a:lstStyle/>
        <a:p>
          <a:endParaRPr lang="en-US"/>
        </a:p>
      </dgm:t>
    </dgm:pt>
    <dgm:pt modelId="{A5F833FA-8C33-4C74-8357-3309398B3F3E}">
      <dgm:prSet phldrT="[Text]"/>
      <dgm:spPr/>
      <dgm:t>
        <a:bodyPr/>
        <a:lstStyle/>
        <a:p>
          <a:r>
            <a:rPr lang="zh-CN" altLang="en-US" dirty="0" smtClean="0">
              <a:latin typeface="微软雅黑" panose="020B0503020204020204" pitchFamily="34" charset="-122"/>
              <a:ea typeface="微软雅黑" panose="020B0503020204020204" pitchFamily="34" charset="-122"/>
            </a:rPr>
            <a:t>在开发板上进行验证</a:t>
          </a:r>
          <a:endParaRPr lang="en-US" dirty="0">
            <a:latin typeface="微软雅黑" panose="020B0503020204020204" pitchFamily="34" charset="-122"/>
            <a:ea typeface="微软雅黑" panose="020B0503020204020204" pitchFamily="34" charset="-122"/>
          </a:endParaRPr>
        </a:p>
      </dgm:t>
    </dgm:pt>
    <dgm:pt modelId="{88E59B64-6CE2-4BD6-A016-4845B567B803}" type="parTrans" cxnId="{C30DEAB2-AEAE-41A3-BA8E-151D7B7B4DDC}">
      <dgm:prSet/>
      <dgm:spPr/>
      <dgm:t>
        <a:bodyPr/>
        <a:lstStyle/>
        <a:p>
          <a:endParaRPr lang="en-US"/>
        </a:p>
      </dgm:t>
    </dgm:pt>
    <dgm:pt modelId="{F54F2B9F-A1D8-4CEC-935B-A0E9F8831E49}" type="sibTrans" cxnId="{C30DEAB2-AEAE-41A3-BA8E-151D7B7B4DDC}">
      <dgm:prSet/>
      <dgm:spPr/>
      <dgm:t>
        <a:bodyPr/>
        <a:lstStyle/>
        <a:p>
          <a:endParaRPr lang="en-US"/>
        </a:p>
      </dgm:t>
    </dgm:pt>
    <dgm:pt modelId="{80262A7E-F810-4BA6-8CB7-8C582F015127}" type="pres">
      <dgm:prSet presAssocID="{2E41D654-4350-4F90-888D-850FD3FE58A0}" presName="CompostProcess" presStyleCnt="0">
        <dgm:presLayoutVars>
          <dgm:dir/>
          <dgm:resizeHandles val="exact"/>
        </dgm:presLayoutVars>
      </dgm:prSet>
      <dgm:spPr/>
    </dgm:pt>
    <dgm:pt modelId="{A4052083-EDF9-40CC-8A63-E16D6D19A4CB}" type="pres">
      <dgm:prSet presAssocID="{2E41D654-4350-4F90-888D-850FD3FE58A0}" presName="arrow" presStyleLbl="bgShp" presStyleIdx="0" presStyleCnt="1"/>
      <dgm:spPr/>
    </dgm:pt>
    <dgm:pt modelId="{E481C62E-4480-4C9E-B4D5-96199AA1DBC4}" type="pres">
      <dgm:prSet presAssocID="{2E41D654-4350-4F90-888D-850FD3FE58A0}" presName="linearProcess" presStyleCnt="0"/>
      <dgm:spPr/>
    </dgm:pt>
    <dgm:pt modelId="{8ED9C5C2-7BAE-4310-A6F1-6F960F2F29F8}" type="pres">
      <dgm:prSet presAssocID="{6EE5437A-328F-45E9-8176-745FC873E39A}" presName="textNode" presStyleLbl="node1" presStyleIdx="0" presStyleCnt="5">
        <dgm:presLayoutVars>
          <dgm:bulletEnabled val="1"/>
        </dgm:presLayoutVars>
      </dgm:prSet>
      <dgm:spPr/>
      <dgm:t>
        <a:bodyPr/>
        <a:lstStyle/>
        <a:p>
          <a:endParaRPr lang="en-US"/>
        </a:p>
      </dgm:t>
    </dgm:pt>
    <dgm:pt modelId="{47754B88-F8B6-497A-87DD-D023F4634F57}" type="pres">
      <dgm:prSet presAssocID="{695CE0A2-F176-4900-99C3-8E87C0ED559B}" presName="sibTrans" presStyleCnt="0"/>
      <dgm:spPr/>
    </dgm:pt>
    <dgm:pt modelId="{7D41C947-466B-4E54-B9EC-16D7D8332017}" type="pres">
      <dgm:prSet presAssocID="{7D36937C-40D6-48AF-AC4C-DEA1B8BB42EE}" presName="textNode" presStyleLbl="node1" presStyleIdx="1" presStyleCnt="5">
        <dgm:presLayoutVars>
          <dgm:bulletEnabled val="1"/>
        </dgm:presLayoutVars>
      </dgm:prSet>
      <dgm:spPr/>
      <dgm:t>
        <a:bodyPr/>
        <a:lstStyle/>
        <a:p>
          <a:endParaRPr lang="en-US"/>
        </a:p>
      </dgm:t>
    </dgm:pt>
    <dgm:pt modelId="{5434FBEB-1F16-4350-A2B3-69C46E2BC1A6}" type="pres">
      <dgm:prSet presAssocID="{92FF09BA-DF31-4654-8264-EDEE033CDCC5}" presName="sibTrans" presStyleCnt="0"/>
      <dgm:spPr/>
    </dgm:pt>
    <dgm:pt modelId="{EC41EB90-EB30-4B84-AA0A-BEFFAFB0EE9E}" type="pres">
      <dgm:prSet presAssocID="{A34C55B6-F880-45E4-8F64-98D9DBE53A1A}" presName="textNode" presStyleLbl="node1" presStyleIdx="2" presStyleCnt="5">
        <dgm:presLayoutVars>
          <dgm:bulletEnabled val="1"/>
        </dgm:presLayoutVars>
      </dgm:prSet>
      <dgm:spPr/>
      <dgm:t>
        <a:bodyPr/>
        <a:lstStyle/>
        <a:p>
          <a:endParaRPr lang="en-US"/>
        </a:p>
      </dgm:t>
    </dgm:pt>
    <dgm:pt modelId="{CFA3C47F-2079-406C-B2FC-CE60ABA5AC8B}" type="pres">
      <dgm:prSet presAssocID="{E2AC2E78-BAB2-40E1-BA29-CB4E9F43639A}" presName="sibTrans" presStyleCnt="0"/>
      <dgm:spPr/>
    </dgm:pt>
    <dgm:pt modelId="{D8C767CC-7CAD-4092-8C68-F68AB9D0D13F}" type="pres">
      <dgm:prSet presAssocID="{A5F833FA-8C33-4C74-8357-3309398B3F3E}" presName="textNode" presStyleLbl="node1" presStyleIdx="3" presStyleCnt="5">
        <dgm:presLayoutVars>
          <dgm:bulletEnabled val="1"/>
        </dgm:presLayoutVars>
      </dgm:prSet>
      <dgm:spPr/>
      <dgm:t>
        <a:bodyPr/>
        <a:lstStyle/>
        <a:p>
          <a:endParaRPr lang="en-US"/>
        </a:p>
      </dgm:t>
    </dgm:pt>
    <dgm:pt modelId="{18B11F71-68C8-4C83-9BA4-E7F5B95AD4DE}" type="pres">
      <dgm:prSet presAssocID="{F54F2B9F-A1D8-4CEC-935B-A0E9F8831E49}" presName="sibTrans" presStyleCnt="0"/>
      <dgm:spPr/>
    </dgm:pt>
    <dgm:pt modelId="{AB3FC93D-42F1-4ED0-B273-E8A123E1ACD4}" type="pres">
      <dgm:prSet presAssocID="{D0AD58B9-C1CC-4E57-BFFF-89E43CD952A5}" presName="textNode" presStyleLbl="node1" presStyleIdx="4" presStyleCnt="5">
        <dgm:presLayoutVars>
          <dgm:bulletEnabled val="1"/>
        </dgm:presLayoutVars>
      </dgm:prSet>
      <dgm:spPr/>
      <dgm:t>
        <a:bodyPr/>
        <a:lstStyle/>
        <a:p>
          <a:endParaRPr lang="en-US"/>
        </a:p>
      </dgm:t>
    </dgm:pt>
  </dgm:ptLst>
  <dgm:cxnLst>
    <dgm:cxn modelId="{B963AA8A-473D-4EF4-9CEC-732993EB098D}" type="presOf" srcId="{7D36937C-40D6-48AF-AC4C-DEA1B8BB42EE}" destId="{7D41C947-466B-4E54-B9EC-16D7D8332017}" srcOrd="0" destOrd="0" presId="urn:microsoft.com/office/officeart/2005/8/layout/hProcess9"/>
    <dgm:cxn modelId="{57FB399A-1549-480C-B43C-6E5C71A86BAC}" type="presOf" srcId="{A5F833FA-8C33-4C74-8357-3309398B3F3E}" destId="{D8C767CC-7CAD-4092-8C68-F68AB9D0D13F}" srcOrd="0" destOrd="0" presId="urn:microsoft.com/office/officeart/2005/8/layout/hProcess9"/>
    <dgm:cxn modelId="{62EA72A9-1DAC-41E5-80A0-A54AEDFAF74D}" srcId="{2E41D654-4350-4F90-888D-850FD3FE58A0}" destId="{7D36937C-40D6-48AF-AC4C-DEA1B8BB42EE}" srcOrd="1" destOrd="0" parTransId="{439D9DD8-3087-4635-A5D7-E2F5B815313E}" sibTransId="{92FF09BA-DF31-4654-8264-EDEE033CDCC5}"/>
    <dgm:cxn modelId="{C30DEAB2-AEAE-41A3-BA8E-151D7B7B4DDC}" srcId="{2E41D654-4350-4F90-888D-850FD3FE58A0}" destId="{A5F833FA-8C33-4C74-8357-3309398B3F3E}" srcOrd="3" destOrd="0" parTransId="{88E59B64-6CE2-4BD6-A016-4845B567B803}" sibTransId="{F54F2B9F-A1D8-4CEC-935B-A0E9F8831E49}"/>
    <dgm:cxn modelId="{C1F0E845-FCF1-4169-A894-659BC1E12104}" srcId="{2E41D654-4350-4F90-888D-850FD3FE58A0}" destId="{D0AD58B9-C1CC-4E57-BFFF-89E43CD952A5}" srcOrd="4" destOrd="0" parTransId="{A5414B35-EA71-46BF-9650-D7C6C4524228}" sibTransId="{1B2BC507-3349-4348-B2BB-6825B8FD5A82}"/>
    <dgm:cxn modelId="{F9CE118B-62EB-4BA3-80FB-1F58990992FE}" srcId="{2E41D654-4350-4F90-888D-850FD3FE58A0}" destId="{6EE5437A-328F-45E9-8176-745FC873E39A}" srcOrd="0" destOrd="0" parTransId="{BDD24CB3-4E26-46FA-99ED-63CB002964FF}" sibTransId="{695CE0A2-F176-4900-99C3-8E87C0ED559B}"/>
    <dgm:cxn modelId="{73A758E2-0EC1-47AD-B97F-8D74C2C0AD2F}" type="presOf" srcId="{6EE5437A-328F-45E9-8176-745FC873E39A}" destId="{8ED9C5C2-7BAE-4310-A6F1-6F960F2F29F8}" srcOrd="0" destOrd="0" presId="urn:microsoft.com/office/officeart/2005/8/layout/hProcess9"/>
    <dgm:cxn modelId="{036BC70D-A30B-483B-AF52-C2EE73A94B29}" srcId="{2E41D654-4350-4F90-888D-850FD3FE58A0}" destId="{A34C55B6-F880-45E4-8F64-98D9DBE53A1A}" srcOrd="2" destOrd="0" parTransId="{8B914129-BBF3-4908-8256-1BC3F966B10E}" sibTransId="{E2AC2E78-BAB2-40E1-BA29-CB4E9F43639A}"/>
    <dgm:cxn modelId="{158A12C0-74FF-4D33-B0F4-8EB51C795CB8}" type="presOf" srcId="{A34C55B6-F880-45E4-8F64-98D9DBE53A1A}" destId="{EC41EB90-EB30-4B84-AA0A-BEFFAFB0EE9E}" srcOrd="0" destOrd="0" presId="urn:microsoft.com/office/officeart/2005/8/layout/hProcess9"/>
    <dgm:cxn modelId="{2FCB5F26-CD81-4ECF-AA96-156761F9110B}" type="presOf" srcId="{D0AD58B9-C1CC-4E57-BFFF-89E43CD952A5}" destId="{AB3FC93D-42F1-4ED0-B273-E8A123E1ACD4}" srcOrd="0" destOrd="0" presId="urn:microsoft.com/office/officeart/2005/8/layout/hProcess9"/>
    <dgm:cxn modelId="{E171DF69-6A27-43AF-87C3-8552420DA6DC}" type="presOf" srcId="{2E41D654-4350-4F90-888D-850FD3FE58A0}" destId="{80262A7E-F810-4BA6-8CB7-8C582F015127}" srcOrd="0" destOrd="0" presId="urn:microsoft.com/office/officeart/2005/8/layout/hProcess9"/>
    <dgm:cxn modelId="{36C20105-10DA-46F1-A1CF-E521ACB019F7}" type="presParOf" srcId="{80262A7E-F810-4BA6-8CB7-8C582F015127}" destId="{A4052083-EDF9-40CC-8A63-E16D6D19A4CB}" srcOrd="0" destOrd="0" presId="urn:microsoft.com/office/officeart/2005/8/layout/hProcess9"/>
    <dgm:cxn modelId="{909A6628-582D-4961-874C-D980147DECAB}" type="presParOf" srcId="{80262A7E-F810-4BA6-8CB7-8C582F015127}" destId="{E481C62E-4480-4C9E-B4D5-96199AA1DBC4}" srcOrd="1" destOrd="0" presId="urn:microsoft.com/office/officeart/2005/8/layout/hProcess9"/>
    <dgm:cxn modelId="{820BA09C-3C2A-4FD8-AB2A-8D98ECEE1F25}" type="presParOf" srcId="{E481C62E-4480-4C9E-B4D5-96199AA1DBC4}" destId="{8ED9C5C2-7BAE-4310-A6F1-6F960F2F29F8}" srcOrd="0" destOrd="0" presId="urn:microsoft.com/office/officeart/2005/8/layout/hProcess9"/>
    <dgm:cxn modelId="{D35F9D22-6F43-401B-A50D-C84457BE98AF}" type="presParOf" srcId="{E481C62E-4480-4C9E-B4D5-96199AA1DBC4}" destId="{47754B88-F8B6-497A-87DD-D023F4634F57}" srcOrd="1" destOrd="0" presId="urn:microsoft.com/office/officeart/2005/8/layout/hProcess9"/>
    <dgm:cxn modelId="{D8D7268A-1AA5-4D3C-84F3-8CAF8514B007}" type="presParOf" srcId="{E481C62E-4480-4C9E-B4D5-96199AA1DBC4}" destId="{7D41C947-466B-4E54-B9EC-16D7D8332017}" srcOrd="2" destOrd="0" presId="urn:microsoft.com/office/officeart/2005/8/layout/hProcess9"/>
    <dgm:cxn modelId="{DFEEF245-4F84-4D5D-84F1-DE50C0E26902}" type="presParOf" srcId="{E481C62E-4480-4C9E-B4D5-96199AA1DBC4}" destId="{5434FBEB-1F16-4350-A2B3-69C46E2BC1A6}" srcOrd="3" destOrd="0" presId="urn:microsoft.com/office/officeart/2005/8/layout/hProcess9"/>
    <dgm:cxn modelId="{32374E5A-BED2-4FE5-A21A-43303ECDD731}" type="presParOf" srcId="{E481C62E-4480-4C9E-B4D5-96199AA1DBC4}" destId="{EC41EB90-EB30-4B84-AA0A-BEFFAFB0EE9E}" srcOrd="4" destOrd="0" presId="urn:microsoft.com/office/officeart/2005/8/layout/hProcess9"/>
    <dgm:cxn modelId="{39C64713-1A2A-44F7-925C-F1E5D1C9937E}" type="presParOf" srcId="{E481C62E-4480-4C9E-B4D5-96199AA1DBC4}" destId="{CFA3C47F-2079-406C-B2FC-CE60ABA5AC8B}" srcOrd="5" destOrd="0" presId="urn:microsoft.com/office/officeart/2005/8/layout/hProcess9"/>
    <dgm:cxn modelId="{B36D181D-6766-4A70-B090-CC9248B705D0}" type="presParOf" srcId="{E481C62E-4480-4C9E-B4D5-96199AA1DBC4}" destId="{D8C767CC-7CAD-4092-8C68-F68AB9D0D13F}" srcOrd="6" destOrd="0" presId="urn:microsoft.com/office/officeart/2005/8/layout/hProcess9"/>
    <dgm:cxn modelId="{995B0581-DB75-4EAC-8751-949D0F3945A2}" type="presParOf" srcId="{E481C62E-4480-4C9E-B4D5-96199AA1DBC4}" destId="{18B11F71-68C8-4C83-9BA4-E7F5B95AD4DE}" srcOrd="7" destOrd="0" presId="urn:microsoft.com/office/officeart/2005/8/layout/hProcess9"/>
    <dgm:cxn modelId="{36C8F2DE-8947-4404-AC86-82A0B1F5ECDD}" type="presParOf" srcId="{E481C62E-4480-4C9E-B4D5-96199AA1DBC4}" destId="{AB3FC93D-42F1-4ED0-B273-E8A123E1ACD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15119F-458D-41FF-AA5E-C3B47D2055C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2BBA254-D9F2-40C7-A350-F8859A2FBC8C}">
      <dgm:prSet/>
      <dgm:spPr/>
      <dgm:t>
        <a:bodyPr/>
        <a:lstStyle/>
        <a:p>
          <a:pPr rtl="0"/>
          <a:r>
            <a:rPr lang="en-US"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r>
            <a:rPr smtClean="0">
              <a:latin typeface="Microsoft YaHei" panose="020B0503020204020204" pitchFamily="34" charset="-122"/>
              <a:ea typeface="Microsoft YaHei" panose="020B0503020204020204" pitchFamily="34" charset="-122"/>
            </a:rPr>
            <a:t>嵌入式</a:t>
          </a:r>
          <a:r>
            <a:rPr lang="en-US" b="0" spc="-30" smtClean="0">
              <a:solidFill>
                <a:prstClr val="white"/>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r>
            <a:rPr smtClean="0">
              <a:latin typeface="Microsoft YaHei" panose="020B0503020204020204" pitchFamily="34" charset="-122"/>
              <a:ea typeface="Microsoft YaHei" panose="020B0503020204020204" pitchFamily="34" charset="-122"/>
            </a:rPr>
            <a:t>模式 </a:t>
          </a:r>
          <a:endParaRPr lang="zh-CN" dirty="0">
            <a:latin typeface="Microsoft YaHei" panose="020B0503020204020204" pitchFamily="34" charset="-122"/>
            <a:ea typeface="Microsoft YaHei" panose="020B0503020204020204" pitchFamily="34" charset="-122"/>
          </a:endParaRPr>
        </a:p>
      </dgm:t>
    </dgm:pt>
    <dgm:pt modelId="{ACE75F48-916B-42A7-9B57-B27CABCF81DA}" type="parTrans" cxnId="{00FFCA23-82FF-494E-AB43-BC7C722C6314}">
      <dgm:prSet/>
      <dgm:spPr/>
      <dgm:t>
        <a:bodyPr/>
        <a:lstStyle/>
        <a:p>
          <a:endParaRPr lang="en-US">
            <a:latin typeface="Microsoft YaHei" panose="020B0503020204020204" pitchFamily="34" charset="-122"/>
            <a:ea typeface="Microsoft YaHei" panose="020B0503020204020204" pitchFamily="34" charset="-122"/>
          </a:endParaRPr>
        </a:p>
      </dgm:t>
    </dgm:pt>
    <dgm:pt modelId="{37F936D5-64CB-47BD-B527-17932B093CEB}" type="sibTrans" cxnId="{00FFCA23-82FF-494E-AB43-BC7C722C6314}">
      <dgm:prSet/>
      <dgm:spPr/>
      <dgm:t>
        <a:bodyPr/>
        <a:lstStyle/>
        <a:p>
          <a:endParaRPr lang="en-US">
            <a:latin typeface="Microsoft YaHei" panose="020B0503020204020204" pitchFamily="34" charset="-122"/>
            <a:ea typeface="Microsoft YaHei" panose="020B0503020204020204" pitchFamily="34" charset="-122"/>
          </a:endParaRPr>
        </a:p>
      </dgm:t>
    </dgm:pt>
    <dgm:pt modelId="{D0EFB92F-ABC1-49D2-AAE4-DFE007035E38}">
      <dgm:prSet/>
      <dgm:spPr/>
      <dgm:t>
        <a:bodyPr/>
        <a:lstStyle/>
        <a:p>
          <a:pPr rtl="0"/>
          <a:r>
            <a:rPr>
              <a:latin typeface="Microsoft YaHei" panose="020B0503020204020204" pitchFamily="34" charset="-122"/>
              <a:ea typeface="Microsoft YaHei" panose="020B0503020204020204" pitchFamily="34" charset="-122"/>
            </a:rPr>
            <a:t>将 UAP 扩展到所有 Windows 10 版本上的 IoT 功能</a:t>
          </a:r>
          <a:endParaRPr lang="zh-CN">
            <a:latin typeface="Microsoft YaHei" panose="020B0503020204020204" pitchFamily="34" charset="-122"/>
            <a:ea typeface="Microsoft YaHei" panose="020B0503020204020204" pitchFamily="34" charset="-122"/>
          </a:endParaRPr>
        </a:p>
      </dgm:t>
    </dgm:pt>
    <dgm:pt modelId="{BDDE46EA-7812-4ED1-AC04-D2257F5AF769}" type="parTrans" cxnId="{5427DA30-B6F9-4B02-B196-88833EA45F1D}">
      <dgm:prSet/>
      <dgm:spPr/>
      <dgm:t>
        <a:bodyPr/>
        <a:lstStyle/>
        <a:p>
          <a:endParaRPr lang="en-US">
            <a:latin typeface="Microsoft YaHei" panose="020B0503020204020204" pitchFamily="34" charset="-122"/>
            <a:ea typeface="Microsoft YaHei" panose="020B0503020204020204" pitchFamily="34" charset="-122"/>
          </a:endParaRPr>
        </a:p>
      </dgm:t>
    </dgm:pt>
    <dgm:pt modelId="{58B6F4B9-A86B-42FC-8AD7-E71B4A0270BA}" type="sibTrans" cxnId="{5427DA30-B6F9-4B02-B196-88833EA45F1D}">
      <dgm:prSet/>
      <dgm:spPr/>
      <dgm:t>
        <a:bodyPr/>
        <a:lstStyle/>
        <a:p>
          <a:endParaRPr lang="en-US">
            <a:latin typeface="Microsoft YaHei" panose="020B0503020204020204" pitchFamily="34" charset="-122"/>
            <a:ea typeface="Microsoft YaHei" panose="020B0503020204020204" pitchFamily="34" charset="-122"/>
          </a:endParaRPr>
        </a:p>
      </dgm:t>
    </dgm:pt>
    <dgm:pt modelId="{EEA96C64-ADEE-48A1-AE13-F17E25C6BA83}">
      <dgm:prSet/>
      <dgm:spPr/>
      <dgm:t>
        <a:bodyPr/>
        <a:lstStyle/>
        <a:p>
          <a:pPr rtl="0"/>
          <a:r>
            <a:rPr>
              <a:latin typeface="Microsoft YaHei" panose="020B0503020204020204" pitchFamily="34" charset="-122"/>
              <a:ea typeface="Microsoft YaHei" panose="020B0503020204020204" pitchFamily="34" charset="-122"/>
            </a:rPr>
            <a:t>对系统设置的访问权限 </a:t>
          </a:r>
          <a:endParaRPr lang="zh-CN">
            <a:latin typeface="Microsoft YaHei" panose="020B0503020204020204" pitchFamily="34" charset="-122"/>
            <a:ea typeface="Microsoft YaHei" panose="020B0503020204020204" pitchFamily="34" charset="-122"/>
          </a:endParaRPr>
        </a:p>
      </dgm:t>
    </dgm:pt>
    <dgm:pt modelId="{2D8E919B-A4F6-4A33-A20D-EFDE62D6DA76}" type="parTrans" cxnId="{C1478010-06F4-4641-A6BE-394C32706555}">
      <dgm:prSet/>
      <dgm:spPr/>
      <dgm:t>
        <a:bodyPr/>
        <a:lstStyle/>
        <a:p>
          <a:endParaRPr lang="en-US">
            <a:latin typeface="Microsoft YaHei" panose="020B0503020204020204" pitchFamily="34" charset="-122"/>
            <a:ea typeface="Microsoft YaHei" panose="020B0503020204020204" pitchFamily="34" charset="-122"/>
          </a:endParaRPr>
        </a:p>
      </dgm:t>
    </dgm:pt>
    <dgm:pt modelId="{A10B5D3C-B159-482B-A726-696141324785}" type="sibTrans" cxnId="{C1478010-06F4-4641-A6BE-394C32706555}">
      <dgm:prSet/>
      <dgm:spPr/>
      <dgm:t>
        <a:bodyPr/>
        <a:lstStyle/>
        <a:p>
          <a:endParaRPr lang="en-US">
            <a:latin typeface="Microsoft YaHei" panose="020B0503020204020204" pitchFamily="34" charset="-122"/>
            <a:ea typeface="Microsoft YaHei" panose="020B0503020204020204" pitchFamily="34" charset="-122"/>
          </a:endParaRPr>
        </a:p>
      </dgm:t>
    </dgm:pt>
    <dgm:pt modelId="{CDAF25ED-EF9E-45A8-8180-3A4DB1595C4A}">
      <dgm:prSet/>
      <dgm:spPr/>
      <dgm:t>
        <a:bodyPr/>
        <a:lstStyle/>
        <a:p>
          <a:pPr rtl="0"/>
          <a:r>
            <a:rPr>
              <a:latin typeface="Microsoft YaHei" panose="020B0503020204020204" pitchFamily="34" charset="-122"/>
              <a:ea typeface="Microsoft YaHei" panose="020B0503020204020204" pitchFamily="34" charset="-122"/>
            </a:rPr>
            <a:t>用于更改电源状态、无线电控制和蓝牙等系统设置的 API</a:t>
          </a:r>
          <a:endParaRPr lang="zh-CN">
            <a:latin typeface="Microsoft YaHei" panose="020B0503020204020204" pitchFamily="34" charset="-122"/>
            <a:ea typeface="Microsoft YaHei" panose="020B0503020204020204" pitchFamily="34" charset="-122"/>
          </a:endParaRPr>
        </a:p>
      </dgm:t>
    </dgm:pt>
    <dgm:pt modelId="{14EC3187-811A-4EEF-84E6-AFDF7380B96A}" type="parTrans" cxnId="{D75C0B87-282D-4AAD-A4EA-2424777272AF}">
      <dgm:prSet/>
      <dgm:spPr/>
      <dgm:t>
        <a:bodyPr/>
        <a:lstStyle/>
        <a:p>
          <a:endParaRPr lang="en-US">
            <a:latin typeface="Microsoft YaHei" panose="020B0503020204020204" pitchFamily="34" charset="-122"/>
            <a:ea typeface="Microsoft YaHei" panose="020B0503020204020204" pitchFamily="34" charset="-122"/>
          </a:endParaRPr>
        </a:p>
      </dgm:t>
    </dgm:pt>
    <dgm:pt modelId="{DF9D585E-6E32-476A-B40E-3EAE34CDF999}" type="sibTrans" cxnId="{D75C0B87-282D-4AAD-A4EA-2424777272AF}">
      <dgm:prSet/>
      <dgm:spPr/>
      <dgm:t>
        <a:bodyPr/>
        <a:lstStyle/>
        <a:p>
          <a:endParaRPr lang="en-US">
            <a:latin typeface="Microsoft YaHei" panose="020B0503020204020204" pitchFamily="34" charset="-122"/>
            <a:ea typeface="Microsoft YaHei" panose="020B0503020204020204" pitchFamily="34" charset="-122"/>
          </a:endParaRPr>
        </a:p>
      </dgm:t>
    </dgm:pt>
    <dgm:pt modelId="{D2BA8C3D-ACA7-45C0-9CF8-F7CABF4EAEF1}">
      <dgm:prSet/>
      <dgm:spPr/>
      <dgm:t>
        <a:bodyPr/>
        <a:lstStyle/>
        <a:p>
          <a:pPr rtl="0"/>
          <a:r>
            <a:rPr>
              <a:latin typeface="Microsoft YaHei" panose="020B0503020204020204" pitchFamily="34" charset="-122"/>
              <a:ea typeface="Microsoft YaHei" panose="020B0503020204020204" pitchFamily="34" charset="-122"/>
            </a:rPr>
            <a:t>用于访问总线的 API</a:t>
          </a:r>
          <a:endParaRPr lang="zh-CN">
            <a:latin typeface="Microsoft YaHei" panose="020B0503020204020204" pitchFamily="34" charset="-122"/>
            <a:ea typeface="Microsoft YaHei" panose="020B0503020204020204" pitchFamily="34" charset="-122"/>
          </a:endParaRPr>
        </a:p>
      </dgm:t>
    </dgm:pt>
    <dgm:pt modelId="{2D293C41-8350-4EBB-9621-DDE0AD7B4CAD}" type="parTrans" cxnId="{30874F58-4BD9-4520-9A2E-7B2230BB2EC2}">
      <dgm:prSet/>
      <dgm:spPr/>
      <dgm:t>
        <a:bodyPr/>
        <a:lstStyle/>
        <a:p>
          <a:endParaRPr lang="en-US">
            <a:latin typeface="Microsoft YaHei" panose="020B0503020204020204" pitchFamily="34" charset="-122"/>
            <a:ea typeface="Microsoft YaHei" panose="020B0503020204020204" pitchFamily="34" charset="-122"/>
          </a:endParaRPr>
        </a:p>
      </dgm:t>
    </dgm:pt>
    <dgm:pt modelId="{84C085DA-92AC-440E-8838-C1207B6941B2}" type="sibTrans" cxnId="{30874F58-4BD9-4520-9A2E-7B2230BB2EC2}">
      <dgm:prSet/>
      <dgm:spPr/>
      <dgm:t>
        <a:bodyPr/>
        <a:lstStyle/>
        <a:p>
          <a:endParaRPr lang="en-US">
            <a:latin typeface="Microsoft YaHei" panose="020B0503020204020204" pitchFamily="34" charset="-122"/>
            <a:ea typeface="Microsoft YaHei" panose="020B0503020204020204" pitchFamily="34" charset="-122"/>
          </a:endParaRPr>
        </a:p>
      </dgm:t>
    </dgm:pt>
    <dgm:pt modelId="{638C40AA-8AF5-43C7-A54F-3F3B7B19BF27}">
      <dgm:prSet/>
      <dgm:spPr/>
      <dgm:t>
        <a:bodyPr/>
        <a:lstStyle/>
        <a:p>
          <a:pPr rtl="0"/>
          <a:r>
            <a:rPr>
              <a:latin typeface="Microsoft YaHei" panose="020B0503020204020204" pitchFamily="34" charset="-122"/>
              <a:ea typeface="Microsoft YaHei" panose="020B0503020204020204" pitchFamily="34" charset="-122"/>
            </a:rPr>
            <a:t>GPIO、I2C、SPI 和自定义硬件的轻松访问</a:t>
          </a:r>
          <a:endParaRPr lang="zh-CN">
            <a:latin typeface="Microsoft YaHei" panose="020B0503020204020204" pitchFamily="34" charset="-122"/>
            <a:ea typeface="Microsoft YaHei" panose="020B0503020204020204" pitchFamily="34" charset="-122"/>
          </a:endParaRPr>
        </a:p>
      </dgm:t>
    </dgm:pt>
    <dgm:pt modelId="{8221F824-4193-417F-9971-378FE2758E03}" type="parTrans" cxnId="{1911E628-B783-4132-80B5-32D8B199B594}">
      <dgm:prSet/>
      <dgm:spPr/>
      <dgm:t>
        <a:bodyPr/>
        <a:lstStyle/>
        <a:p>
          <a:endParaRPr lang="en-US">
            <a:latin typeface="Microsoft YaHei" panose="020B0503020204020204" pitchFamily="34" charset="-122"/>
            <a:ea typeface="Microsoft YaHei" panose="020B0503020204020204" pitchFamily="34" charset="-122"/>
          </a:endParaRPr>
        </a:p>
      </dgm:t>
    </dgm:pt>
    <dgm:pt modelId="{8CA6AC7A-D347-47B0-A0CD-DCB2A7D2DF25}" type="sibTrans" cxnId="{1911E628-B783-4132-80B5-32D8B199B594}">
      <dgm:prSet/>
      <dgm:spPr/>
      <dgm:t>
        <a:bodyPr/>
        <a:lstStyle/>
        <a:p>
          <a:endParaRPr lang="en-US">
            <a:latin typeface="Microsoft YaHei" panose="020B0503020204020204" pitchFamily="34" charset="-122"/>
            <a:ea typeface="Microsoft YaHei" panose="020B0503020204020204" pitchFamily="34" charset="-122"/>
          </a:endParaRPr>
        </a:p>
      </dgm:t>
    </dgm:pt>
    <dgm:pt modelId="{83ABA467-2D0A-4186-9D63-8375DB4E294D}">
      <dgm:prSet/>
      <dgm:spPr/>
      <dgm:t>
        <a:bodyPr/>
        <a:lstStyle/>
        <a:p>
          <a:pPr rtl="0">
            <a:spcAft>
              <a:spcPts val="600"/>
            </a:spcAft>
          </a:pPr>
          <a:r>
            <a:rPr>
              <a:latin typeface="Microsoft YaHei" panose="020B0503020204020204" pitchFamily="34" charset="-122"/>
              <a:ea typeface="Microsoft YaHei" panose="020B0503020204020204" pitchFamily="34" charset="-122"/>
            </a:rPr>
            <a:t>用于长期运行的任务的后台服务 </a:t>
          </a:r>
          <a:endParaRPr lang="zh-CN">
            <a:latin typeface="Microsoft YaHei" panose="020B0503020204020204" pitchFamily="34" charset="-122"/>
            <a:ea typeface="Microsoft YaHei" panose="020B0503020204020204" pitchFamily="34" charset="-122"/>
          </a:endParaRPr>
        </a:p>
      </dgm:t>
    </dgm:pt>
    <dgm:pt modelId="{6F270A74-CB4A-46C6-9E22-41E2FA40AA28}" type="parTrans" cxnId="{64B23D83-E757-4320-9F39-D1BA77123912}">
      <dgm:prSet/>
      <dgm:spPr/>
      <dgm:t>
        <a:bodyPr/>
        <a:lstStyle/>
        <a:p>
          <a:endParaRPr lang="en-US">
            <a:latin typeface="Microsoft YaHei" panose="020B0503020204020204" pitchFamily="34" charset="-122"/>
            <a:ea typeface="Microsoft YaHei" panose="020B0503020204020204" pitchFamily="34" charset="-122"/>
          </a:endParaRPr>
        </a:p>
      </dgm:t>
    </dgm:pt>
    <dgm:pt modelId="{E1CA50D8-495D-4A9C-8CB4-A2EF30C946A4}" type="sibTrans" cxnId="{64B23D83-E757-4320-9F39-D1BA77123912}">
      <dgm:prSet/>
      <dgm:spPr/>
      <dgm:t>
        <a:bodyPr/>
        <a:lstStyle/>
        <a:p>
          <a:endParaRPr lang="en-US">
            <a:latin typeface="Microsoft YaHei" panose="020B0503020204020204" pitchFamily="34" charset="-122"/>
            <a:ea typeface="Microsoft YaHei" panose="020B0503020204020204" pitchFamily="34" charset="-122"/>
          </a:endParaRPr>
        </a:p>
      </dgm:t>
    </dgm:pt>
    <dgm:pt modelId="{6BD9BCBA-A9E3-401D-ADFB-46609E4CAE38}">
      <dgm:prSet/>
      <dgm:spPr/>
      <dgm:t>
        <a:bodyPr/>
        <a:lstStyle/>
        <a:p>
          <a:pPr rtl="0">
            <a:spcAft>
              <a:spcPct val="15000"/>
            </a:spcAft>
          </a:pPr>
          <a:r>
            <a:rPr>
              <a:latin typeface="Microsoft YaHei" panose="020B0503020204020204" pitchFamily="34" charset="-122"/>
              <a:ea typeface="Microsoft YaHei" panose="020B0503020204020204" pitchFamily="34" charset="-122"/>
            </a:rPr>
            <a:t>对设备的完全控制，无需标准进程生命周期管理</a:t>
          </a:r>
          <a:endParaRPr lang="zh-CN">
            <a:latin typeface="Microsoft YaHei" panose="020B0503020204020204" pitchFamily="34" charset="-122"/>
            <a:ea typeface="Microsoft YaHei" panose="020B0503020204020204" pitchFamily="34" charset="-122"/>
          </a:endParaRPr>
        </a:p>
      </dgm:t>
    </dgm:pt>
    <dgm:pt modelId="{0AA3D386-C472-447D-B111-64027B7CBE1F}" type="parTrans" cxnId="{AFF9F06B-E799-402E-A00F-7E5ADCD450D0}">
      <dgm:prSet/>
      <dgm:spPr/>
      <dgm:t>
        <a:bodyPr/>
        <a:lstStyle/>
        <a:p>
          <a:endParaRPr lang="en-US">
            <a:latin typeface="Microsoft YaHei" panose="020B0503020204020204" pitchFamily="34" charset="-122"/>
            <a:ea typeface="Microsoft YaHei" panose="020B0503020204020204" pitchFamily="34" charset="-122"/>
          </a:endParaRPr>
        </a:p>
      </dgm:t>
    </dgm:pt>
    <dgm:pt modelId="{F83CE13D-72FD-4A80-83E7-F9C20034C334}" type="sibTrans" cxnId="{AFF9F06B-E799-402E-A00F-7E5ADCD450D0}">
      <dgm:prSet/>
      <dgm:spPr/>
      <dgm:t>
        <a:bodyPr/>
        <a:lstStyle/>
        <a:p>
          <a:endParaRPr lang="en-US">
            <a:latin typeface="Microsoft YaHei" panose="020B0503020204020204" pitchFamily="34" charset="-122"/>
            <a:ea typeface="Microsoft YaHei" panose="020B0503020204020204" pitchFamily="34" charset="-122"/>
          </a:endParaRPr>
        </a:p>
      </dgm:t>
    </dgm:pt>
    <dgm:pt modelId="{2AA734DB-974F-4280-A0D1-D485D134DF07}" type="pres">
      <dgm:prSet presAssocID="{0A15119F-458D-41FF-AA5E-C3B47D2055CF}" presName="diagram" presStyleCnt="0">
        <dgm:presLayoutVars>
          <dgm:dir/>
          <dgm:resizeHandles val="exact"/>
        </dgm:presLayoutVars>
      </dgm:prSet>
      <dgm:spPr/>
      <dgm:t>
        <a:bodyPr/>
        <a:lstStyle/>
        <a:p>
          <a:endParaRPr lang="en-US"/>
        </a:p>
      </dgm:t>
    </dgm:pt>
    <dgm:pt modelId="{356A01E6-0964-4566-884D-591570DDD652}" type="pres">
      <dgm:prSet presAssocID="{02BBA254-D9F2-40C7-A350-F8859A2FBC8C}" presName="node" presStyleLbl="node1" presStyleIdx="0" presStyleCnt="4">
        <dgm:presLayoutVars>
          <dgm:bulletEnabled val="1"/>
        </dgm:presLayoutVars>
      </dgm:prSet>
      <dgm:spPr/>
      <dgm:t>
        <a:bodyPr/>
        <a:lstStyle/>
        <a:p>
          <a:endParaRPr lang="en-US"/>
        </a:p>
      </dgm:t>
    </dgm:pt>
    <dgm:pt modelId="{92683A32-4545-486F-8B23-279243C6227C}" type="pres">
      <dgm:prSet presAssocID="{37F936D5-64CB-47BD-B527-17932B093CEB}" presName="sibTrans" presStyleCnt="0"/>
      <dgm:spPr/>
    </dgm:pt>
    <dgm:pt modelId="{489BF15A-7AA5-42E6-9720-A6611C53C2C5}" type="pres">
      <dgm:prSet presAssocID="{EEA96C64-ADEE-48A1-AE13-F17E25C6BA83}" presName="node" presStyleLbl="node1" presStyleIdx="1" presStyleCnt="4">
        <dgm:presLayoutVars>
          <dgm:bulletEnabled val="1"/>
        </dgm:presLayoutVars>
      </dgm:prSet>
      <dgm:spPr/>
      <dgm:t>
        <a:bodyPr/>
        <a:lstStyle/>
        <a:p>
          <a:endParaRPr lang="en-US"/>
        </a:p>
      </dgm:t>
    </dgm:pt>
    <dgm:pt modelId="{00E125F8-BBB3-498A-B61B-DD0B15155090}" type="pres">
      <dgm:prSet presAssocID="{A10B5D3C-B159-482B-A726-696141324785}" presName="sibTrans" presStyleCnt="0"/>
      <dgm:spPr/>
    </dgm:pt>
    <dgm:pt modelId="{1516540E-F1A0-4CE5-BC54-A32A1799357A}" type="pres">
      <dgm:prSet presAssocID="{D2BA8C3D-ACA7-45C0-9CF8-F7CABF4EAEF1}" presName="node" presStyleLbl="node1" presStyleIdx="2" presStyleCnt="4">
        <dgm:presLayoutVars>
          <dgm:bulletEnabled val="1"/>
        </dgm:presLayoutVars>
      </dgm:prSet>
      <dgm:spPr/>
      <dgm:t>
        <a:bodyPr/>
        <a:lstStyle/>
        <a:p>
          <a:endParaRPr lang="en-US"/>
        </a:p>
      </dgm:t>
    </dgm:pt>
    <dgm:pt modelId="{3D2209E5-4D2B-4193-ABA8-4270D98088A0}" type="pres">
      <dgm:prSet presAssocID="{84C085DA-92AC-440E-8838-C1207B6941B2}" presName="sibTrans" presStyleCnt="0"/>
      <dgm:spPr/>
    </dgm:pt>
    <dgm:pt modelId="{2A701C4A-9873-4CDD-A02C-38B6904DAF98}" type="pres">
      <dgm:prSet presAssocID="{83ABA467-2D0A-4186-9D63-8375DB4E294D}" presName="node" presStyleLbl="node1" presStyleIdx="3" presStyleCnt="4">
        <dgm:presLayoutVars>
          <dgm:bulletEnabled val="1"/>
        </dgm:presLayoutVars>
      </dgm:prSet>
      <dgm:spPr/>
      <dgm:t>
        <a:bodyPr/>
        <a:lstStyle/>
        <a:p>
          <a:endParaRPr lang="en-US"/>
        </a:p>
      </dgm:t>
    </dgm:pt>
  </dgm:ptLst>
  <dgm:cxnLst>
    <dgm:cxn modelId="{E9E06EF2-20AA-4D29-8E50-100314E97BB6}" type="presOf" srcId="{EEA96C64-ADEE-48A1-AE13-F17E25C6BA83}" destId="{489BF15A-7AA5-42E6-9720-A6611C53C2C5}" srcOrd="0" destOrd="0" presId="urn:microsoft.com/office/officeart/2005/8/layout/default"/>
    <dgm:cxn modelId="{00FFCA23-82FF-494E-AB43-BC7C722C6314}" srcId="{0A15119F-458D-41FF-AA5E-C3B47D2055CF}" destId="{02BBA254-D9F2-40C7-A350-F8859A2FBC8C}" srcOrd="0" destOrd="0" parTransId="{ACE75F48-916B-42A7-9B57-B27CABCF81DA}" sibTransId="{37F936D5-64CB-47BD-B527-17932B093CEB}"/>
    <dgm:cxn modelId="{DB715DC7-6397-46D7-A3F2-85BC2E78BA5C}" type="presOf" srcId="{6BD9BCBA-A9E3-401D-ADFB-46609E4CAE38}" destId="{2A701C4A-9873-4CDD-A02C-38B6904DAF98}" srcOrd="0" destOrd="1" presId="urn:microsoft.com/office/officeart/2005/8/layout/default"/>
    <dgm:cxn modelId="{3AFC5CE5-981A-404B-B98E-8EEEF70A3090}" type="presOf" srcId="{638C40AA-8AF5-43C7-A54F-3F3B7B19BF27}" destId="{1516540E-F1A0-4CE5-BC54-A32A1799357A}" srcOrd="0" destOrd="1" presId="urn:microsoft.com/office/officeart/2005/8/layout/default"/>
    <dgm:cxn modelId="{D75C0B87-282D-4AAD-A4EA-2424777272AF}" srcId="{EEA96C64-ADEE-48A1-AE13-F17E25C6BA83}" destId="{CDAF25ED-EF9E-45A8-8180-3A4DB1595C4A}" srcOrd="0" destOrd="0" parTransId="{14EC3187-811A-4EEF-84E6-AFDF7380B96A}" sibTransId="{DF9D585E-6E32-476A-B40E-3EAE34CDF999}"/>
    <dgm:cxn modelId="{64B23D83-E757-4320-9F39-D1BA77123912}" srcId="{0A15119F-458D-41FF-AA5E-C3B47D2055CF}" destId="{83ABA467-2D0A-4186-9D63-8375DB4E294D}" srcOrd="3" destOrd="0" parTransId="{6F270A74-CB4A-46C6-9E22-41E2FA40AA28}" sibTransId="{E1CA50D8-495D-4A9C-8CB4-A2EF30C946A4}"/>
    <dgm:cxn modelId="{1911E628-B783-4132-80B5-32D8B199B594}" srcId="{D2BA8C3D-ACA7-45C0-9CF8-F7CABF4EAEF1}" destId="{638C40AA-8AF5-43C7-A54F-3F3B7B19BF27}" srcOrd="0" destOrd="0" parTransId="{8221F824-4193-417F-9971-378FE2758E03}" sibTransId="{8CA6AC7A-D347-47B0-A0CD-DCB2A7D2DF25}"/>
    <dgm:cxn modelId="{5427DA30-B6F9-4B02-B196-88833EA45F1D}" srcId="{02BBA254-D9F2-40C7-A350-F8859A2FBC8C}" destId="{D0EFB92F-ABC1-49D2-AAE4-DFE007035E38}" srcOrd="0" destOrd="0" parTransId="{BDDE46EA-7812-4ED1-AC04-D2257F5AF769}" sibTransId="{58B6F4B9-A86B-42FC-8AD7-E71B4A0270BA}"/>
    <dgm:cxn modelId="{9098CA94-E928-4679-B03A-B0BD1D9A023C}" type="presOf" srcId="{D0EFB92F-ABC1-49D2-AAE4-DFE007035E38}" destId="{356A01E6-0964-4566-884D-591570DDD652}" srcOrd="0" destOrd="1" presId="urn:microsoft.com/office/officeart/2005/8/layout/default"/>
    <dgm:cxn modelId="{AFF9F06B-E799-402E-A00F-7E5ADCD450D0}" srcId="{83ABA467-2D0A-4186-9D63-8375DB4E294D}" destId="{6BD9BCBA-A9E3-401D-ADFB-46609E4CAE38}" srcOrd="0" destOrd="0" parTransId="{0AA3D386-C472-447D-B111-64027B7CBE1F}" sibTransId="{F83CE13D-72FD-4A80-83E7-F9C20034C334}"/>
    <dgm:cxn modelId="{C8BA215A-D21F-48A6-AA00-7BA2AD83C50F}" type="presOf" srcId="{CDAF25ED-EF9E-45A8-8180-3A4DB1595C4A}" destId="{489BF15A-7AA5-42E6-9720-A6611C53C2C5}" srcOrd="0" destOrd="1" presId="urn:microsoft.com/office/officeart/2005/8/layout/default"/>
    <dgm:cxn modelId="{4B3CF771-3377-4664-928C-1EF440230A52}" type="presOf" srcId="{0A15119F-458D-41FF-AA5E-C3B47D2055CF}" destId="{2AA734DB-974F-4280-A0D1-D485D134DF07}" srcOrd="0" destOrd="0" presId="urn:microsoft.com/office/officeart/2005/8/layout/default"/>
    <dgm:cxn modelId="{C1478010-06F4-4641-A6BE-394C32706555}" srcId="{0A15119F-458D-41FF-AA5E-C3B47D2055CF}" destId="{EEA96C64-ADEE-48A1-AE13-F17E25C6BA83}" srcOrd="1" destOrd="0" parTransId="{2D8E919B-A4F6-4A33-A20D-EFDE62D6DA76}" sibTransId="{A10B5D3C-B159-482B-A726-696141324785}"/>
    <dgm:cxn modelId="{4BD85F07-6D54-40E9-AA80-6E7E461AF4B0}" type="presOf" srcId="{D2BA8C3D-ACA7-45C0-9CF8-F7CABF4EAEF1}" destId="{1516540E-F1A0-4CE5-BC54-A32A1799357A}" srcOrd="0" destOrd="0" presId="urn:microsoft.com/office/officeart/2005/8/layout/default"/>
    <dgm:cxn modelId="{6832E5D9-B0A8-4925-97FB-2545D0E13613}" type="presOf" srcId="{02BBA254-D9F2-40C7-A350-F8859A2FBC8C}" destId="{356A01E6-0964-4566-884D-591570DDD652}" srcOrd="0" destOrd="0" presId="urn:microsoft.com/office/officeart/2005/8/layout/default"/>
    <dgm:cxn modelId="{30874F58-4BD9-4520-9A2E-7B2230BB2EC2}" srcId="{0A15119F-458D-41FF-AA5E-C3B47D2055CF}" destId="{D2BA8C3D-ACA7-45C0-9CF8-F7CABF4EAEF1}" srcOrd="2" destOrd="0" parTransId="{2D293C41-8350-4EBB-9621-DDE0AD7B4CAD}" sibTransId="{84C085DA-92AC-440E-8838-C1207B6941B2}"/>
    <dgm:cxn modelId="{3D4A3C9E-EB72-418A-B87D-EA541412EB45}" type="presOf" srcId="{83ABA467-2D0A-4186-9D63-8375DB4E294D}" destId="{2A701C4A-9873-4CDD-A02C-38B6904DAF98}" srcOrd="0" destOrd="0" presId="urn:microsoft.com/office/officeart/2005/8/layout/default"/>
    <dgm:cxn modelId="{70A83A44-9A4E-4FA7-AA21-F659BE124AB4}" type="presParOf" srcId="{2AA734DB-974F-4280-A0D1-D485D134DF07}" destId="{356A01E6-0964-4566-884D-591570DDD652}" srcOrd="0" destOrd="0" presId="urn:microsoft.com/office/officeart/2005/8/layout/default"/>
    <dgm:cxn modelId="{D1DD2479-4AB2-4D34-BDA9-730CB8D2053D}" type="presParOf" srcId="{2AA734DB-974F-4280-A0D1-D485D134DF07}" destId="{92683A32-4545-486F-8B23-279243C6227C}" srcOrd="1" destOrd="0" presId="urn:microsoft.com/office/officeart/2005/8/layout/default"/>
    <dgm:cxn modelId="{EA3DAE0C-236B-4E9F-BB87-4F8DDEC4DD31}" type="presParOf" srcId="{2AA734DB-974F-4280-A0D1-D485D134DF07}" destId="{489BF15A-7AA5-42E6-9720-A6611C53C2C5}" srcOrd="2" destOrd="0" presId="urn:microsoft.com/office/officeart/2005/8/layout/default"/>
    <dgm:cxn modelId="{E0E5B6E2-9D45-4623-B266-C34668252B7F}" type="presParOf" srcId="{2AA734DB-974F-4280-A0D1-D485D134DF07}" destId="{00E125F8-BBB3-498A-B61B-DD0B15155090}" srcOrd="3" destOrd="0" presId="urn:microsoft.com/office/officeart/2005/8/layout/default"/>
    <dgm:cxn modelId="{7EABC405-4ED8-4F75-A0D5-139174482D87}" type="presParOf" srcId="{2AA734DB-974F-4280-A0D1-D485D134DF07}" destId="{1516540E-F1A0-4CE5-BC54-A32A1799357A}" srcOrd="4" destOrd="0" presId="urn:microsoft.com/office/officeart/2005/8/layout/default"/>
    <dgm:cxn modelId="{E67C71A1-FACF-4591-BA55-6697A03A2551}" type="presParOf" srcId="{2AA734DB-974F-4280-A0D1-D485D134DF07}" destId="{3D2209E5-4D2B-4193-ABA8-4270D98088A0}" srcOrd="5" destOrd="0" presId="urn:microsoft.com/office/officeart/2005/8/layout/default"/>
    <dgm:cxn modelId="{47FA5138-18EE-413B-8F5D-5BD8D6FA7639}" type="presParOf" srcId="{2AA734DB-974F-4280-A0D1-D485D134DF07}" destId="{2A701C4A-9873-4CDD-A02C-38B6904DAF9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E13914-9ED9-4C36-BC9F-06FE2CBE6FAE}"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n-US"/>
        </a:p>
      </dgm:t>
    </dgm:pt>
    <dgm:pt modelId="{86A22798-7102-41CB-9728-7296DC6E732E}">
      <dgm:prSet/>
      <dgm:spPr/>
      <dgm:t>
        <a:bodyPr/>
        <a:lstStyle/>
        <a:p>
          <a:pPr rtl="0"/>
          <a:r>
            <a:rPr>
              <a:latin typeface="Microsoft YaHei" panose="020B0503020204020204" pitchFamily="34" charset="-122"/>
              <a:ea typeface="Microsoft YaHei" panose="020B0503020204020204" pitchFamily="34" charset="-122"/>
            </a:rPr>
            <a:t>移动宽带 </a:t>
          </a:r>
          <a:endParaRPr lang="zh-CN">
            <a:latin typeface="Microsoft YaHei" panose="020B0503020204020204" pitchFamily="34" charset="-122"/>
            <a:ea typeface="Microsoft YaHei" panose="020B0503020204020204" pitchFamily="34" charset="-122"/>
          </a:endParaRPr>
        </a:p>
      </dgm:t>
    </dgm:pt>
    <dgm:pt modelId="{A5BBFE4E-9657-4630-985A-1E3AEE6C4638}" type="parTrans" cxnId="{2BFB2D69-208C-4A89-A888-F521BF648215}">
      <dgm:prSet/>
      <dgm:spPr/>
      <dgm:t>
        <a:bodyPr/>
        <a:lstStyle/>
        <a:p>
          <a:endParaRPr lang="en-US"/>
        </a:p>
      </dgm:t>
    </dgm:pt>
    <dgm:pt modelId="{B9D50ACE-3627-45F2-83B5-907B9FB8970D}" type="sibTrans" cxnId="{2BFB2D69-208C-4A89-A888-F521BF648215}">
      <dgm:prSet/>
      <dgm:spPr/>
      <dgm:t>
        <a:bodyPr/>
        <a:lstStyle/>
        <a:p>
          <a:endParaRPr lang="en-US"/>
        </a:p>
      </dgm:t>
    </dgm:pt>
    <dgm:pt modelId="{5EE35EE1-DFDC-46F7-8B86-74B69DDBC797}">
      <dgm:prSet/>
      <dgm:spPr/>
      <dgm:t>
        <a:bodyPr/>
        <a:lstStyle/>
        <a:p>
          <a:pPr rtl="0"/>
          <a:r>
            <a:rPr>
              <a:latin typeface="Microsoft YaHei" panose="020B0503020204020204" pitchFamily="34" charset="-122"/>
              <a:ea typeface="Microsoft YaHei" panose="020B0503020204020204" pitchFamily="34" charset="-122"/>
            </a:rPr>
            <a:t>支持 USB 类驱动程序</a:t>
          </a:r>
          <a:endParaRPr lang="zh-CN">
            <a:latin typeface="Microsoft YaHei" panose="020B0503020204020204" pitchFamily="34" charset="-122"/>
            <a:ea typeface="Microsoft YaHei" panose="020B0503020204020204" pitchFamily="34" charset="-122"/>
          </a:endParaRPr>
        </a:p>
      </dgm:t>
    </dgm:pt>
    <dgm:pt modelId="{787F295A-203A-487B-BDE7-A56945771AAE}" type="parTrans" cxnId="{4A8718DD-E1DD-44EC-8FD0-21026853D7CC}">
      <dgm:prSet/>
      <dgm:spPr/>
      <dgm:t>
        <a:bodyPr/>
        <a:lstStyle/>
        <a:p>
          <a:endParaRPr lang="en-US"/>
        </a:p>
      </dgm:t>
    </dgm:pt>
    <dgm:pt modelId="{BBF5FB93-3D80-47B9-BBFA-50379C898C10}" type="sibTrans" cxnId="{4A8718DD-E1DD-44EC-8FD0-21026853D7CC}">
      <dgm:prSet/>
      <dgm:spPr/>
      <dgm:t>
        <a:bodyPr/>
        <a:lstStyle/>
        <a:p>
          <a:endParaRPr lang="en-US"/>
        </a:p>
      </dgm:t>
    </dgm:pt>
    <dgm:pt modelId="{D40360EF-16B7-44B6-B1E8-5A72403A7894}">
      <dgm:prSet/>
      <dgm:spPr/>
      <dgm:t>
        <a:bodyPr/>
        <a:lstStyle/>
        <a:p>
          <a:pPr rtl="0"/>
          <a:r>
            <a:rPr>
              <a:latin typeface="Microsoft YaHei" panose="020B0503020204020204" pitchFamily="34" charset="-122"/>
              <a:ea typeface="Microsoft YaHei" panose="020B0503020204020204" pitchFamily="34" charset="-122"/>
            </a:rPr>
            <a:t>支持 Cell 核心堆栈 </a:t>
          </a:r>
          <a:endParaRPr lang="zh-CN">
            <a:latin typeface="Microsoft YaHei" panose="020B0503020204020204" pitchFamily="34" charset="-122"/>
            <a:ea typeface="Microsoft YaHei" panose="020B0503020204020204" pitchFamily="34" charset="-122"/>
          </a:endParaRPr>
        </a:p>
      </dgm:t>
    </dgm:pt>
    <dgm:pt modelId="{FF321C56-AFDB-4F74-9CC5-D046345A7D5B}" type="parTrans" cxnId="{43ED4953-74E8-4A8A-9657-93D81F52A56B}">
      <dgm:prSet/>
      <dgm:spPr/>
      <dgm:t>
        <a:bodyPr/>
        <a:lstStyle/>
        <a:p>
          <a:endParaRPr lang="en-US"/>
        </a:p>
      </dgm:t>
    </dgm:pt>
    <dgm:pt modelId="{81B14A0F-F691-4AF4-A413-993A96EF7E4C}" type="sibTrans" cxnId="{43ED4953-74E8-4A8A-9657-93D81F52A56B}">
      <dgm:prSet/>
      <dgm:spPr/>
      <dgm:t>
        <a:bodyPr/>
        <a:lstStyle/>
        <a:p>
          <a:endParaRPr lang="en-US"/>
        </a:p>
      </dgm:t>
    </dgm:pt>
    <dgm:pt modelId="{F1D01D11-6549-441C-8B66-D15D7EF9E4ED}">
      <dgm:prSet/>
      <dgm:spPr/>
      <dgm:t>
        <a:bodyPr/>
        <a:lstStyle/>
        <a:p>
          <a:pPr rtl="0"/>
          <a:r>
            <a:rPr>
              <a:latin typeface="Microsoft YaHei" panose="020B0503020204020204" pitchFamily="34" charset="-122"/>
              <a:ea typeface="Microsoft YaHei" panose="020B0503020204020204" pitchFamily="34" charset="-122"/>
            </a:rPr>
            <a:t>不支持语音</a:t>
          </a:r>
          <a:endParaRPr lang="zh-CN">
            <a:latin typeface="Microsoft YaHei" panose="020B0503020204020204" pitchFamily="34" charset="-122"/>
            <a:ea typeface="Microsoft YaHei" panose="020B0503020204020204" pitchFamily="34" charset="-122"/>
          </a:endParaRPr>
        </a:p>
      </dgm:t>
    </dgm:pt>
    <dgm:pt modelId="{4A32D945-B5E8-4EB4-8116-0ED99567EADB}" type="parTrans" cxnId="{1C49EFBA-AA44-46BC-B3CF-05213CDC3363}">
      <dgm:prSet/>
      <dgm:spPr/>
      <dgm:t>
        <a:bodyPr/>
        <a:lstStyle/>
        <a:p>
          <a:endParaRPr lang="en-US"/>
        </a:p>
      </dgm:t>
    </dgm:pt>
    <dgm:pt modelId="{2FDC9370-6C63-4041-A285-7A2EBB9D77EF}" type="sibTrans" cxnId="{1C49EFBA-AA44-46BC-B3CF-05213CDC3363}">
      <dgm:prSet/>
      <dgm:spPr/>
      <dgm:t>
        <a:bodyPr/>
        <a:lstStyle/>
        <a:p>
          <a:endParaRPr lang="en-US"/>
        </a:p>
      </dgm:t>
    </dgm:pt>
    <dgm:pt modelId="{B1B689C1-4C7F-470C-9EB2-AFA6B72FC915}">
      <dgm:prSet/>
      <dgm:spPr/>
      <dgm:t>
        <a:bodyPr/>
        <a:lstStyle/>
        <a:p>
          <a:pPr rtl="0"/>
          <a:r>
            <a:rPr>
              <a:latin typeface="Microsoft YaHei" panose="020B0503020204020204" pitchFamily="34" charset="-122"/>
              <a:ea typeface="Microsoft YaHei" panose="020B0503020204020204" pitchFamily="34" charset="-122"/>
            </a:rPr>
            <a:t>Wi-Fi </a:t>
          </a:r>
          <a:endParaRPr lang="zh-CN">
            <a:latin typeface="Microsoft YaHei" panose="020B0503020204020204" pitchFamily="34" charset="-122"/>
            <a:ea typeface="Microsoft YaHei" panose="020B0503020204020204" pitchFamily="34" charset="-122"/>
          </a:endParaRPr>
        </a:p>
      </dgm:t>
    </dgm:pt>
    <dgm:pt modelId="{AED16AF2-3A3E-4AC7-B589-455D9ED8F8C4}" type="parTrans" cxnId="{DEB61183-E002-459E-97E7-63DDD8F0506D}">
      <dgm:prSet/>
      <dgm:spPr/>
      <dgm:t>
        <a:bodyPr/>
        <a:lstStyle/>
        <a:p>
          <a:endParaRPr lang="en-US"/>
        </a:p>
      </dgm:t>
    </dgm:pt>
    <dgm:pt modelId="{C8C783E1-6E40-4385-9706-0A28229938D4}" type="sibTrans" cxnId="{DEB61183-E002-459E-97E7-63DDD8F0506D}">
      <dgm:prSet/>
      <dgm:spPr/>
      <dgm:t>
        <a:bodyPr/>
        <a:lstStyle/>
        <a:p>
          <a:endParaRPr lang="en-US"/>
        </a:p>
      </dgm:t>
    </dgm:pt>
    <dgm:pt modelId="{B26328BA-A9BD-411E-9690-217A4C8D3A72}">
      <dgm:prSet/>
      <dgm:spPr/>
      <dgm:t>
        <a:bodyPr/>
        <a:lstStyle/>
        <a:p>
          <a:pPr rtl="0"/>
          <a:r>
            <a:rPr>
              <a:latin typeface="Microsoft YaHei" panose="020B0503020204020204" pitchFamily="34" charset="-122"/>
              <a:ea typeface="Microsoft YaHei" panose="020B0503020204020204" pitchFamily="34" charset="-122"/>
            </a:rPr>
            <a:t>核心 Wi-Fi 功能</a:t>
          </a:r>
          <a:endParaRPr lang="zh-CN" dirty="0">
            <a:latin typeface="Microsoft YaHei" panose="020B0503020204020204" pitchFamily="34" charset="-122"/>
            <a:ea typeface="Microsoft YaHei" panose="020B0503020204020204" pitchFamily="34" charset="-122"/>
          </a:endParaRPr>
        </a:p>
      </dgm:t>
    </dgm:pt>
    <dgm:pt modelId="{27F02D4E-6A7F-4547-B42B-2EA617FD93FC}" type="parTrans" cxnId="{0261DCF0-CF26-459D-83BD-8BB206F3516F}">
      <dgm:prSet/>
      <dgm:spPr/>
      <dgm:t>
        <a:bodyPr/>
        <a:lstStyle/>
        <a:p>
          <a:endParaRPr lang="en-US"/>
        </a:p>
      </dgm:t>
    </dgm:pt>
    <dgm:pt modelId="{18A740B9-9419-4745-BA40-6EDDBF2642CC}" type="sibTrans" cxnId="{0261DCF0-CF26-459D-83BD-8BB206F3516F}">
      <dgm:prSet/>
      <dgm:spPr/>
      <dgm:t>
        <a:bodyPr/>
        <a:lstStyle/>
        <a:p>
          <a:endParaRPr lang="en-US"/>
        </a:p>
      </dgm:t>
    </dgm:pt>
    <dgm:pt modelId="{F778E528-921F-48EE-89D3-50BB7419197D}">
      <dgm:prSet/>
      <dgm:spPr/>
      <dgm:t>
        <a:bodyPr/>
        <a:lstStyle/>
        <a:p>
          <a:pPr rtl="0"/>
          <a:r>
            <a:rPr dirty="0" err="1">
              <a:latin typeface="Microsoft YaHei" panose="020B0503020204020204" pitchFamily="34" charset="-122"/>
              <a:ea typeface="Microsoft YaHei" panose="020B0503020204020204" pitchFamily="34" charset="-122"/>
            </a:rPr>
            <a:t>连接管理</a:t>
          </a:r>
          <a:endParaRPr lang="zh-CN" dirty="0">
            <a:latin typeface="Microsoft YaHei" panose="020B0503020204020204" pitchFamily="34" charset="-122"/>
            <a:ea typeface="Microsoft YaHei" panose="020B0503020204020204" pitchFamily="34" charset="-122"/>
          </a:endParaRPr>
        </a:p>
      </dgm:t>
    </dgm:pt>
    <dgm:pt modelId="{E9C16EC2-38D5-4486-8EC0-9B030D8FFEAD}" type="parTrans" cxnId="{F4AAFF93-7F4A-4BF2-9823-29AB0DF49C41}">
      <dgm:prSet/>
      <dgm:spPr/>
      <dgm:t>
        <a:bodyPr/>
        <a:lstStyle/>
        <a:p>
          <a:endParaRPr lang="en-US"/>
        </a:p>
      </dgm:t>
    </dgm:pt>
    <dgm:pt modelId="{0824DB07-BBB4-45FE-A538-24B11C450912}" type="sibTrans" cxnId="{F4AAFF93-7F4A-4BF2-9823-29AB0DF49C41}">
      <dgm:prSet/>
      <dgm:spPr/>
      <dgm:t>
        <a:bodyPr/>
        <a:lstStyle/>
        <a:p>
          <a:endParaRPr lang="en-US"/>
        </a:p>
      </dgm:t>
    </dgm:pt>
    <dgm:pt modelId="{E8FD51B3-FBED-4AF9-9875-6603D7D5F6B3}">
      <dgm:prSet/>
      <dgm:spPr/>
      <dgm:t>
        <a:bodyPr/>
        <a:lstStyle/>
        <a:p>
          <a:pPr rtl="0"/>
          <a:r>
            <a:rPr dirty="0" err="1">
              <a:latin typeface="Microsoft YaHei" panose="020B0503020204020204" pitchFamily="34" charset="-122"/>
              <a:ea typeface="Microsoft YaHei" panose="020B0503020204020204" pitchFamily="34" charset="-122"/>
            </a:rPr>
            <a:t>连接优先顺序为</a:t>
          </a:r>
          <a:r>
            <a:rPr dirty="0">
              <a:latin typeface="Microsoft YaHei" panose="020B0503020204020204" pitchFamily="34" charset="-122"/>
              <a:ea typeface="Microsoft YaHei" panose="020B0503020204020204" pitchFamily="34" charset="-122"/>
            </a:rPr>
            <a:t> </a:t>
          </a:r>
          <a:r>
            <a:rPr dirty="0" err="1">
              <a:latin typeface="Microsoft YaHei" panose="020B0503020204020204" pitchFamily="34" charset="-122"/>
              <a:ea typeface="Microsoft YaHei" panose="020B0503020204020204" pitchFamily="34" charset="-122"/>
            </a:rPr>
            <a:t>MBB</a:t>
          </a:r>
          <a:r>
            <a:rPr dirty="0" smtClean="0">
              <a:latin typeface="Microsoft YaHei" panose="020B0503020204020204" pitchFamily="34" charset="-122"/>
              <a:ea typeface="Microsoft YaHei" panose="020B0503020204020204" pitchFamily="34" charset="-122"/>
            </a:rPr>
            <a:t>、</a:t>
          </a:r>
          <a:r>
            <a:rPr lang="en-US" dirty="0" smtClean="0">
              <a:latin typeface="Microsoft YaHei" panose="020B0503020204020204" pitchFamily="34" charset="-122"/>
              <a:ea typeface="Microsoft YaHei" panose="020B0503020204020204" pitchFamily="34" charset="-122"/>
            </a:rPr>
            <a:t/>
          </a:r>
          <a:br>
            <a:rPr lang="en-US" dirty="0" smtClean="0">
              <a:latin typeface="Microsoft YaHei" panose="020B0503020204020204" pitchFamily="34" charset="-122"/>
              <a:ea typeface="Microsoft YaHei" panose="020B0503020204020204" pitchFamily="34" charset="-122"/>
            </a:rPr>
          </a:br>
          <a:r>
            <a:rPr dirty="0" smtClean="0">
              <a:latin typeface="Microsoft YaHei" panose="020B0503020204020204" pitchFamily="34" charset="-122"/>
              <a:ea typeface="Microsoft YaHei" panose="020B0503020204020204" pitchFamily="34" charset="-122"/>
            </a:rPr>
            <a:t>Wi-Fi </a:t>
          </a:r>
          <a:r>
            <a:rPr dirty="0">
              <a:latin typeface="Microsoft YaHei" panose="020B0503020204020204" pitchFamily="34" charset="-122"/>
              <a:ea typeface="Microsoft YaHei" panose="020B0503020204020204" pitchFamily="34" charset="-122"/>
            </a:rPr>
            <a:t>和 LAN</a:t>
          </a:r>
          <a:endParaRPr lang="zh-CN" dirty="0">
            <a:latin typeface="Microsoft YaHei" panose="020B0503020204020204" pitchFamily="34" charset="-122"/>
            <a:ea typeface="Microsoft YaHei" panose="020B0503020204020204" pitchFamily="34" charset="-122"/>
          </a:endParaRPr>
        </a:p>
      </dgm:t>
    </dgm:pt>
    <dgm:pt modelId="{644D1C4D-C930-4125-91FF-C77C752ECC88}" type="parTrans" cxnId="{45DF2148-36D2-46A7-9942-86E62C983E62}">
      <dgm:prSet/>
      <dgm:spPr/>
      <dgm:t>
        <a:bodyPr/>
        <a:lstStyle/>
        <a:p>
          <a:endParaRPr lang="en-US"/>
        </a:p>
      </dgm:t>
    </dgm:pt>
    <dgm:pt modelId="{25DC187D-041E-432A-8FB4-2000D211F186}" type="sibTrans" cxnId="{45DF2148-36D2-46A7-9942-86E62C983E62}">
      <dgm:prSet/>
      <dgm:spPr/>
      <dgm:t>
        <a:bodyPr/>
        <a:lstStyle/>
        <a:p>
          <a:endParaRPr lang="en-US"/>
        </a:p>
      </dgm:t>
    </dgm:pt>
    <dgm:pt modelId="{89766103-0EE6-4DA0-BBA7-4638E98A3E66}">
      <dgm:prSet/>
      <dgm:spPr/>
      <dgm:t>
        <a:bodyPr/>
        <a:lstStyle/>
        <a:p>
          <a:pPr rtl="0"/>
          <a:r>
            <a:rPr>
              <a:latin typeface="Microsoft YaHei" panose="020B0503020204020204" pitchFamily="34" charset="-122"/>
              <a:ea typeface="Microsoft YaHei" panose="020B0503020204020204" pitchFamily="34" charset="-122"/>
            </a:rPr>
            <a:t>蓝牙/BLE</a:t>
          </a:r>
          <a:endParaRPr lang="zh-CN" dirty="0">
            <a:latin typeface="Microsoft YaHei" panose="020B0503020204020204" pitchFamily="34" charset="-122"/>
            <a:ea typeface="Microsoft YaHei" panose="020B0503020204020204" pitchFamily="34" charset="-122"/>
          </a:endParaRPr>
        </a:p>
      </dgm:t>
    </dgm:pt>
    <dgm:pt modelId="{3E09FF0F-1984-47D1-898E-E1A72AEF2551}" type="parTrans" cxnId="{4D0B7B04-384A-421A-8DCC-74521ED514C9}">
      <dgm:prSet/>
      <dgm:spPr/>
      <dgm:t>
        <a:bodyPr/>
        <a:lstStyle/>
        <a:p>
          <a:endParaRPr lang="en-US"/>
        </a:p>
      </dgm:t>
    </dgm:pt>
    <dgm:pt modelId="{FF50AB48-FFAC-459E-8D18-C9645DAF8AAC}" type="sibTrans" cxnId="{4D0B7B04-384A-421A-8DCC-74521ED514C9}">
      <dgm:prSet/>
      <dgm:spPr/>
      <dgm:t>
        <a:bodyPr/>
        <a:lstStyle/>
        <a:p>
          <a:endParaRPr lang="en-US"/>
        </a:p>
      </dgm:t>
    </dgm:pt>
    <dgm:pt modelId="{C7AB368E-4CD0-4742-BA71-3767148AF8E2}" type="pres">
      <dgm:prSet presAssocID="{7EE13914-9ED9-4C36-BC9F-06FE2CBE6FAE}" presName="diagram" presStyleCnt="0">
        <dgm:presLayoutVars>
          <dgm:dir/>
          <dgm:resizeHandles val="exact"/>
        </dgm:presLayoutVars>
      </dgm:prSet>
      <dgm:spPr/>
      <dgm:t>
        <a:bodyPr/>
        <a:lstStyle/>
        <a:p>
          <a:endParaRPr lang="en-US"/>
        </a:p>
      </dgm:t>
    </dgm:pt>
    <dgm:pt modelId="{09B19052-2C6E-42FA-AED9-CECD05B7BB6F}" type="pres">
      <dgm:prSet presAssocID="{86A22798-7102-41CB-9728-7296DC6E732E}" presName="node" presStyleLbl="node1" presStyleIdx="0" presStyleCnt="4">
        <dgm:presLayoutVars>
          <dgm:bulletEnabled val="1"/>
        </dgm:presLayoutVars>
      </dgm:prSet>
      <dgm:spPr/>
      <dgm:t>
        <a:bodyPr/>
        <a:lstStyle/>
        <a:p>
          <a:endParaRPr lang="en-US"/>
        </a:p>
      </dgm:t>
    </dgm:pt>
    <dgm:pt modelId="{EF214959-E924-4AF3-A91D-82EC7E393063}" type="pres">
      <dgm:prSet presAssocID="{B9D50ACE-3627-45F2-83B5-907B9FB8970D}" presName="sibTrans" presStyleCnt="0"/>
      <dgm:spPr/>
      <dgm:t>
        <a:bodyPr/>
        <a:lstStyle/>
        <a:p>
          <a:endParaRPr lang="en-US"/>
        </a:p>
      </dgm:t>
    </dgm:pt>
    <dgm:pt modelId="{9E2FDD2E-D6B3-439B-972F-55D0FA69C592}" type="pres">
      <dgm:prSet presAssocID="{B1B689C1-4C7F-470C-9EB2-AFA6B72FC915}" presName="node" presStyleLbl="node1" presStyleIdx="1" presStyleCnt="4">
        <dgm:presLayoutVars>
          <dgm:bulletEnabled val="1"/>
        </dgm:presLayoutVars>
      </dgm:prSet>
      <dgm:spPr/>
      <dgm:t>
        <a:bodyPr/>
        <a:lstStyle/>
        <a:p>
          <a:endParaRPr lang="en-US"/>
        </a:p>
      </dgm:t>
    </dgm:pt>
    <dgm:pt modelId="{3596B4D4-C476-4C5C-84E7-C2D9A3CEBD17}" type="pres">
      <dgm:prSet presAssocID="{C8C783E1-6E40-4385-9706-0A28229938D4}" presName="sibTrans" presStyleCnt="0"/>
      <dgm:spPr/>
      <dgm:t>
        <a:bodyPr/>
        <a:lstStyle/>
        <a:p>
          <a:endParaRPr lang="en-US"/>
        </a:p>
      </dgm:t>
    </dgm:pt>
    <dgm:pt modelId="{1E8ED940-1AD4-49EF-B141-17769EA68F77}" type="pres">
      <dgm:prSet presAssocID="{89766103-0EE6-4DA0-BBA7-4638E98A3E66}" presName="node" presStyleLbl="node1" presStyleIdx="2" presStyleCnt="4">
        <dgm:presLayoutVars>
          <dgm:bulletEnabled val="1"/>
        </dgm:presLayoutVars>
      </dgm:prSet>
      <dgm:spPr/>
      <dgm:t>
        <a:bodyPr/>
        <a:lstStyle/>
        <a:p>
          <a:endParaRPr lang="en-US"/>
        </a:p>
      </dgm:t>
    </dgm:pt>
    <dgm:pt modelId="{304F48E7-59CF-4EF6-A33A-10C9931D2058}" type="pres">
      <dgm:prSet presAssocID="{FF50AB48-FFAC-459E-8D18-C9645DAF8AAC}" presName="sibTrans" presStyleCnt="0"/>
      <dgm:spPr/>
      <dgm:t>
        <a:bodyPr/>
        <a:lstStyle/>
        <a:p>
          <a:endParaRPr lang="en-US"/>
        </a:p>
      </dgm:t>
    </dgm:pt>
    <dgm:pt modelId="{BC24E931-10A3-42AC-8D2F-07DED2E75DFB}" type="pres">
      <dgm:prSet presAssocID="{F778E528-921F-48EE-89D3-50BB7419197D}" presName="node" presStyleLbl="node1" presStyleIdx="3" presStyleCnt="4">
        <dgm:presLayoutVars>
          <dgm:bulletEnabled val="1"/>
        </dgm:presLayoutVars>
      </dgm:prSet>
      <dgm:spPr/>
      <dgm:t>
        <a:bodyPr/>
        <a:lstStyle/>
        <a:p>
          <a:endParaRPr lang="en-US"/>
        </a:p>
      </dgm:t>
    </dgm:pt>
  </dgm:ptLst>
  <dgm:cxnLst>
    <dgm:cxn modelId="{38B726B3-4F06-4B10-A08B-BE293153E2BE}" type="presOf" srcId="{7EE13914-9ED9-4C36-BC9F-06FE2CBE6FAE}" destId="{C7AB368E-4CD0-4742-BA71-3767148AF8E2}" srcOrd="0" destOrd="0" presId="urn:microsoft.com/office/officeart/2005/8/layout/default"/>
    <dgm:cxn modelId="{0261DCF0-CF26-459D-83BD-8BB206F3516F}" srcId="{B1B689C1-4C7F-470C-9EB2-AFA6B72FC915}" destId="{B26328BA-A9BD-411E-9690-217A4C8D3A72}" srcOrd="0" destOrd="0" parTransId="{27F02D4E-6A7F-4547-B42B-2EA617FD93FC}" sibTransId="{18A740B9-9419-4745-BA40-6EDDBF2642CC}"/>
    <dgm:cxn modelId="{355D033B-91DB-4B50-ACD7-8196ACD3BEEE}" type="presOf" srcId="{B26328BA-A9BD-411E-9690-217A4C8D3A72}" destId="{9E2FDD2E-D6B3-439B-972F-55D0FA69C592}" srcOrd="0" destOrd="1" presId="urn:microsoft.com/office/officeart/2005/8/layout/default"/>
    <dgm:cxn modelId="{45DF2148-36D2-46A7-9942-86E62C983E62}" srcId="{F778E528-921F-48EE-89D3-50BB7419197D}" destId="{E8FD51B3-FBED-4AF9-9875-6603D7D5F6B3}" srcOrd="0" destOrd="0" parTransId="{644D1C4D-C930-4125-91FF-C77C752ECC88}" sibTransId="{25DC187D-041E-432A-8FB4-2000D211F186}"/>
    <dgm:cxn modelId="{4D0B7B04-384A-421A-8DCC-74521ED514C9}" srcId="{7EE13914-9ED9-4C36-BC9F-06FE2CBE6FAE}" destId="{89766103-0EE6-4DA0-BBA7-4638E98A3E66}" srcOrd="2" destOrd="0" parTransId="{3E09FF0F-1984-47D1-898E-E1A72AEF2551}" sibTransId="{FF50AB48-FFAC-459E-8D18-C9645DAF8AAC}"/>
    <dgm:cxn modelId="{8ABD8AF2-2CB6-4526-B467-194B867D046A}" type="presOf" srcId="{B1B689C1-4C7F-470C-9EB2-AFA6B72FC915}" destId="{9E2FDD2E-D6B3-439B-972F-55D0FA69C592}" srcOrd="0" destOrd="0" presId="urn:microsoft.com/office/officeart/2005/8/layout/default"/>
    <dgm:cxn modelId="{43ED4953-74E8-4A8A-9657-93D81F52A56B}" srcId="{86A22798-7102-41CB-9728-7296DC6E732E}" destId="{D40360EF-16B7-44B6-B1E8-5A72403A7894}" srcOrd="1" destOrd="0" parTransId="{FF321C56-AFDB-4F74-9CC5-D046345A7D5B}" sibTransId="{81B14A0F-F691-4AF4-A413-993A96EF7E4C}"/>
    <dgm:cxn modelId="{A0B08782-28AB-4C9A-B27A-766B7E319803}" type="presOf" srcId="{89766103-0EE6-4DA0-BBA7-4638E98A3E66}" destId="{1E8ED940-1AD4-49EF-B141-17769EA68F77}" srcOrd="0" destOrd="0" presId="urn:microsoft.com/office/officeart/2005/8/layout/default"/>
    <dgm:cxn modelId="{BF2C2BA9-6F3F-41DD-A826-06E8C6D96641}" type="presOf" srcId="{5EE35EE1-DFDC-46F7-8B86-74B69DDBC797}" destId="{09B19052-2C6E-42FA-AED9-CECD05B7BB6F}" srcOrd="0" destOrd="1" presId="urn:microsoft.com/office/officeart/2005/8/layout/default"/>
    <dgm:cxn modelId="{50C577F0-C8B1-4572-910B-A920BDDE041B}" type="presOf" srcId="{D40360EF-16B7-44B6-B1E8-5A72403A7894}" destId="{09B19052-2C6E-42FA-AED9-CECD05B7BB6F}" srcOrd="0" destOrd="2" presId="urn:microsoft.com/office/officeart/2005/8/layout/default"/>
    <dgm:cxn modelId="{1E20C945-433E-489C-A0F2-0FB2EB2D04C7}" type="presOf" srcId="{E8FD51B3-FBED-4AF9-9875-6603D7D5F6B3}" destId="{BC24E931-10A3-42AC-8D2F-07DED2E75DFB}" srcOrd="0" destOrd="1" presId="urn:microsoft.com/office/officeart/2005/8/layout/default"/>
    <dgm:cxn modelId="{2BFB2D69-208C-4A89-A888-F521BF648215}" srcId="{7EE13914-9ED9-4C36-BC9F-06FE2CBE6FAE}" destId="{86A22798-7102-41CB-9728-7296DC6E732E}" srcOrd="0" destOrd="0" parTransId="{A5BBFE4E-9657-4630-985A-1E3AEE6C4638}" sibTransId="{B9D50ACE-3627-45F2-83B5-907B9FB8970D}"/>
    <dgm:cxn modelId="{1A099446-982B-4209-AF59-192DFFE11F66}" type="presOf" srcId="{F1D01D11-6549-441C-8B66-D15D7EF9E4ED}" destId="{09B19052-2C6E-42FA-AED9-CECD05B7BB6F}" srcOrd="0" destOrd="3" presId="urn:microsoft.com/office/officeart/2005/8/layout/default"/>
    <dgm:cxn modelId="{1C49EFBA-AA44-46BC-B3CF-05213CDC3363}" srcId="{86A22798-7102-41CB-9728-7296DC6E732E}" destId="{F1D01D11-6549-441C-8B66-D15D7EF9E4ED}" srcOrd="2" destOrd="0" parTransId="{4A32D945-B5E8-4EB4-8116-0ED99567EADB}" sibTransId="{2FDC9370-6C63-4041-A285-7A2EBB9D77EF}"/>
    <dgm:cxn modelId="{DCAD1499-06E0-4962-BE95-8555AF4236D2}" type="presOf" srcId="{86A22798-7102-41CB-9728-7296DC6E732E}" destId="{09B19052-2C6E-42FA-AED9-CECD05B7BB6F}" srcOrd="0" destOrd="0" presId="urn:microsoft.com/office/officeart/2005/8/layout/default"/>
    <dgm:cxn modelId="{4A8718DD-E1DD-44EC-8FD0-21026853D7CC}" srcId="{86A22798-7102-41CB-9728-7296DC6E732E}" destId="{5EE35EE1-DFDC-46F7-8B86-74B69DDBC797}" srcOrd="0" destOrd="0" parTransId="{787F295A-203A-487B-BDE7-A56945771AAE}" sibTransId="{BBF5FB93-3D80-47B9-BBFA-50379C898C10}"/>
    <dgm:cxn modelId="{DEB61183-E002-459E-97E7-63DDD8F0506D}" srcId="{7EE13914-9ED9-4C36-BC9F-06FE2CBE6FAE}" destId="{B1B689C1-4C7F-470C-9EB2-AFA6B72FC915}" srcOrd="1" destOrd="0" parTransId="{AED16AF2-3A3E-4AC7-B589-455D9ED8F8C4}" sibTransId="{C8C783E1-6E40-4385-9706-0A28229938D4}"/>
    <dgm:cxn modelId="{4B642388-5CE5-4BF0-9F4D-B8665ED2D597}" type="presOf" srcId="{F778E528-921F-48EE-89D3-50BB7419197D}" destId="{BC24E931-10A3-42AC-8D2F-07DED2E75DFB}" srcOrd="0" destOrd="0" presId="urn:microsoft.com/office/officeart/2005/8/layout/default"/>
    <dgm:cxn modelId="{F4AAFF93-7F4A-4BF2-9823-29AB0DF49C41}" srcId="{7EE13914-9ED9-4C36-BC9F-06FE2CBE6FAE}" destId="{F778E528-921F-48EE-89D3-50BB7419197D}" srcOrd="3" destOrd="0" parTransId="{E9C16EC2-38D5-4486-8EC0-9B030D8FFEAD}" sibTransId="{0824DB07-BBB4-45FE-A538-24B11C450912}"/>
    <dgm:cxn modelId="{4CC7BA37-CFB3-487A-B884-48193E5DEF73}" type="presParOf" srcId="{C7AB368E-4CD0-4742-BA71-3767148AF8E2}" destId="{09B19052-2C6E-42FA-AED9-CECD05B7BB6F}" srcOrd="0" destOrd="0" presId="urn:microsoft.com/office/officeart/2005/8/layout/default"/>
    <dgm:cxn modelId="{5ED5EA6A-31E7-4E00-95D7-B0CAFA510098}" type="presParOf" srcId="{C7AB368E-4CD0-4742-BA71-3767148AF8E2}" destId="{EF214959-E924-4AF3-A91D-82EC7E393063}" srcOrd="1" destOrd="0" presId="urn:microsoft.com/office/officeart/2005/8/layout/default"/>
    <dgm:cxn modelId="{8CA30B9B-D0E4-46BB-A3C4-B8AA91FCFCB8}" type="presParOf" srcId="{C7AB368E-4CD0-4742-BA71-3767148AF8E2}" destId="{9E2FDD2E-D6B3-439B-972F-55D0FA69C592}" srcOrd="2" destOrd="0" presId="urn:microsoft.com/office/officeart/2005/8/layout/default"/>
    <dgm:cxn modelId="{E6C5525B-B928-4F11-BFB1-2A579868C582}" type="presParOf" srcId="{C7AB368E-4CD0-4742-BA71-3767148AF8E2}" destId="{3596B4D4-C476-4C5C-84E7-C2D9A3CEBD17}" srcOrd="3" destOrd="0" presId="urn:microsoft.com/office/officeart/2005/8/layout/default"/>
    <dgm:cxn modelId="{3C272504-891D-49DB-B855-3011734A7395}" type="presParOf" srcId="{C7AB368E-4CD0-4742-BA71-3767148AF8E2}" destId="{1E8ED940-1AD4-49EF-B141-17769EA68F77}" srcOrd="4" destOrd="0" presId="urn:microsoft.com/office/officeart/2005/8/layout/default"/>
    <dgm:cxn modelId="{DF2820F9-4C49-4BF1-8D4D-9800C4A94DAF}" type="presParOf" srcId="{C7AB368E-4CD0-4742-BA71-3767148AF8E2}" destId="{304F48E7-59CF-4EF6-A33A-10C9931D2058}" srcOrd="5" destOrd="0" presId="urn:microsoft.com/office/officeart/2005/8/layout/default"/>
    <dgm:cxn modelId="{56603172-39D0-4F6E-BB8E-6013D3FE4385}" type="presParOf" srcId="{C7AB368E-4CD0-4742-BA71-3767148AF8E2}" destId="{BC24E931-10A3-42AC-8D2F-07DED2E75DF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37D525-531E-422F-8A99-0DF7A462A49B}"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1DDDF83F-4626-40B4-9519-D43E0DD38951}">
      <dgm:prSet/>
      <dgm:spPr/>
      <dgm:t>
        <a:bodyPr/>
        <a:lstStyle/>
        <a:p>
          <a:pPr rtl="0"/>
          <a:r>
            <a:rPr lang="zh-TW" altLang="en-US" dirty="0" smtClean="0"/>
            <a:t>发现</a:t>
          </a:r>
          <a:endParaRPr lang="en-US" dirty="0"/>
        </a:p>
      </dgm:t>
    </dgm:pt>
    <dgm:pt modelId="{0594209C-3D0F-42B2-AA73-BEDA9768D41B}" type="parTrans" cxnId="{5D9C63BE-9116-4A6A-8BF7-3257CE1C5B63}">
      <dgm:prSet/>
      <dgm:spPr/>
      <dgm:t>
        <a:bodyPr/>
        <a:lstStyle/>
        <a:p>
          <a:endParaRPr lang="en-US"/>
        </a:p>
      </dgm:t>
    </dgm:pt>
    <dgm:pt modelId="{CD84F1DF-B924-488F-BEB2-066447F62795}" type="sibTrans" cxnId="{5D9C63BE-9116-4A6A-8BF7-3257CE1C5B63}">
      <dgm:prSet/>
      <dgm:spPr/>
      <dgm:t>
        <a:bodyPr/>
        <a:lstStyle/>
        <a:p>
          <a:endParaRPr lang="en-US"/>
        </a:p>
      </dgm:t>
    </dgm:pt>
    <dgm:pt modelId="{F171F746-DE68-439A-A44E-CB3EF3CC655C}">
      <dgm:prSet/>
      <dgm:spPr/>
      <dgm:t>
        <a:bodyPr/>
        <a:lstStyle/>
        <a:p>
          <a:pPr rtl="0"/>
          <a:r>
            <a:rPr lang="zh-TW" altLang="en-US" dirty="0" smtClean="0"/>
            <a:t>跨平台</a:t>
          </a:r>
          <a:endParaRPr lang="en-US" dirty="0"/>
        </a:p>
      </dgm:t>
    </dgm:pt>
    <dgm:pt modelId="{BAC335A0-6F5B-4923-8D20-1FF412E1210C}" type="parTrans" cxnId="{35C8929F-43E8-4F8B-8D72-77062E6858FE}">
      <dgm:prSet/>
      <dgm:spPr/>
      <dgm:t>
        <a:bodyPr/>
        <a:lstStyle/>
        <a:p>
          <a:endParaRPr lang="en-US"/>
        </a:p>
      </dgm:t>
    </dgm:pt>
    <dgm:pt modelId="{3CAC9656-9708-4332-8AFC-C0B242B3295B}" type="sibTrans" cxnId="{35C8929F-43E8-4F8B-8D72-77062E6858FE}">
      <dgm:prSet/>
      <dgm:spPr/>
      <dgm:t>
        <a:bodyPr/>
        <a:lstStyle/>
        <a:p>
          <a:endParaRPr lang="en-US"/>
        </a:p>
      </dgm:t>
    </dgm:pt>
    <dgm:pt modelId="{A7776727-7702-4B0D-8DD0-404F517E5E60}">
      <dgm:prSet/>
      <dgm:spPr/>
      <dgm:t>
        <a:bodyPr/>
        <a:lstStyle/>
        <a:p>
          <a:pPr rtl="0"/>
          <a:r>
            <a:rPr lang="zh-TW" altLang="en-US" dirty="0" smtClean="0"/>
            <a:t>管理</a:t>
          </a:r>
          <a:endParaRPr lang="en-US" dirty="0"/>
        </a:p>
      </dgm:t>
    </dgm:pt>
    <dgm:pt modelId="{C756B5A0-BE07-4046-8405-F7C70E5FB719}" type="parTrans" cxnId="{FD9507DC-20BD-42D5-A2CB-BFB8D96B2EA2}">
      <dgm:prSet/>
      <dgm:spPr/>
      <dgm:t>
        <a:bodyPr/>
        <a:lstStyle/>
        <a:p>
          <a:endParaRPr lang="en-US"/>
        </a:p>
      </dgm:t>
    </dgm:pt>
    <dgm:pt modelId="{22472826-2696-4F7B-800D-8B0A9410F219}" type="sibTrans" cxnId="{FD9507DC-20BD-42D5-A2CB-BFB8D96B2EA2}">
      <dgm:prSet/>
      <dgm:spPr/>
      <dgm:t>
        <a:bodyPr/>
        <a:lstStyle/>
        <a:p>
          <a:endParaRPr lang="en-US"/>
        </a:p>
      </dgm:t>
    </dgm:pt>
    <dgm:pt modelId="{8D05A383-2284-4098-827A-287E68ADE3A9}">
      <dgm:prSet/>
      <dgm:spPr/>
      <dgm:t>
        <a:bodyPr/>
        <a:lstStyle/>
        <a:p>
          <a:pPr rtl="0"/>
          <a:r>
            <a:rPr lang="zh-TW" altLang="en-US" dirty="0" smtClean="0"/>
            <a:t>互操作性</a:t>
          </a:r>
          <a:endParaRPr lang="en-US" dirty="0"/>
        </a:p>
      </dgm:t>
    </dgm:pt>
    <dgm:pt modelId="{30C59604-EF4E-49A8-A903-4F272E2611A5}" type="parTrans" cxnId="{0891E7E6-3E63-4D45-B4A5-EC39B9E54CD2}">
      <dgm:prSet/>
      <dgm:spPr/>
      <dgm:t>
        <a:bodyPr/>
        <a:lstStyle/>
        <a:p>
          <a:endParaRPr lang="en-US"/>
        </a:p>
      </dgm:t>
    </dgm:pt>
    <dgm:pt modelId="{CB18BDA9-734F-4B68-9059-2BBF7AB99F4E}" type="sibTrans" cxnId="{0891E7E6-3E63-4D45-B4A5-EC39B9E54CD2}">
      <dgm:prSet/>
      <dgm:spPr/>
      <dgm:t>
        <a:bodyPr/>
        <a:lstStyle/>
        <a:p>
          <a:endParaRPr lang="en-US"/>
        </a:p>
      </dgm:t>
    </dgm:pt>
    <dgm:pt modelId="{3218A567-6262-4AA2-9B7C-0CC682206A99}">
      <dgm:prSet/>
      <dgm:spPr/>
      <dgm:t>
        <a:bodyPr/>
        <a:lstStyle/>
        <a:p>
          <a:pPr rtl="0"/>
          <a:r>
            <a:rPr lang="zh-TW" altLang="en-US" dirty="0" smtClean="0"/>
            <a:t>安全</a:t>
          </a:r>
          <a:endParaRPr lang="en-US" dirty="0"/>
        </a:p>
      </dgm:t>
    </dgm:pt>
    <dgm:pt modelId="{F4F2FAE8-91F0-4C47-A4A4-4DA82C8AE646}" type="parTrans" cxnId="{A15F6A2C-7DE3-4039-9387-96749B80C770}">
      <dgm:prSet/>
      <dgm:spPr/>
      <dgm:t>
        <a:bodyPr/>
        <a:lstStyle/>
        <a:p>
          <a:endParaRPr lang="en-US"/>
        </a:p>
      </dgm:t>
    </dgm:pt>
    <dgm:pt modelId="{09F56914-62D3-4833-B9A8-C1DAED61D498}" type="sibTrans" cxnId="{A15F6A2C-7DE3-4039-9387-96749B80C770}">
      <dgm:prSet/>
      <dgm:spPr/>
      <dgm:t>
        <a:bodyPr/>
        <a:lstStyle/>
        <a:p>
          <a:endParaRPr lang="en-US"/>
        </a:p>
      </dgm:t>
    </dgm:pt>
    <dgm:pt modelId="{BFFEB291-5A34-4405-86F5-096B1AFA6CF6}">
      <dgm:prSet/>
      <dgm:spPr/>
      <dgm:t>
        <a:bodyPr/>
        <a:lstStyle/>
        <a:p>
          <a:pPr rtl="0"/>
          <a:r>
            <a:rPr lang="zh-TW" altLang="en-US" dirty="0" smtClean="0"/>
            <a:t>开源</a:t>
          </a:r>
          <a:endParaRPr lang="en-US" dirty="0"/>
        </a:p>
      </dgm:t>
    </dgm:pt>
    <dgm:pt modelId="{768C94D0-8ED2-4E2B-8B88-A9DD3F2764B0}" type="sibTrans" cxnId="{3A8CCDC4-4CD3-4D96-BCC0-95C5D0AF3EA0}">
      <dgm:prSet/>
      <dgm:spPr/>
      <dgm:t>
        <a:bodyPr/>
        <a:lstStyle/>
        <a:p>
          <a:endParaRPr lang="en-US"/>
        </a:p>
      </dgm:t>
    </dgm:pt>
    <dgm:pt modelId="{656EE735-4D2E-41C5-AB15-25D9CCBDC447}" type="parTrans" cxnId="{3A8CCDC4-4CD3-4D96-BCC0-95C5D0AF3EA0}">
      <dgm:prSet/>
      <dgm:spPr/>
      <dgm:t>
        <a:bodyPr/>
        <a:lstStyle/>
        <a:p>
          <a:endParaRPr lang="en-US"/>
        </a:p>
      </dgm:t>
    </dgm:pt>
    <dgm:pt modelId="{FD2D346B-DEF1-45DA-A905-CA582CF2D8E0}" type="pres">
      <dgm:prSet presAssocID="{C937D525-531E-422F-8A99-0DF7A462A49B}" presName="diagram" presStyleCnt="0">
        <dgm:presLayoutVars>
          <dgm:dir/>
          <dgm:resizeHandles val="exact"/>
        </dgm:presLayoutVars>
      </dgm:prSet>
      <dgm:spPr/>
      <dgm:t>
        <a:bodyPr/>
        <a:lstStyle/>
        <a:p>
          <a:endParaRPr lang="en-US"/>
        </a:p>
      </dgm:t>
    </dgm:pt>
    <dgm:pt modelId="{8D04313A-3100-414F-967B-C23CE8A7659A}" type="pres">
      <dgm:prSet presAssocID="{1DDDF83F-4626-40B4-9519-D43E0DD38951}" presName="node" presStyleLbl="node1" presStyleIdx="0" presStyleCnt="6">
        <dgm:presLayoutVars>
          <dgm:bulletEnabled val="1"/>
        </dgm:presLayoutVars>
      </dgm:prSet>
      <dgm:spPr/>
      <dgm:t>
        <a:bodyPr/>
        <a:lstStyle/>
        <a:p>
          <a:endParaRPr lang="en-US"/>
        </a:p>
      </dgm:t>
    </dgm:pt>
    <dgm:pt modelId="{839B99BE-AA9B-45D4-ADC5-C46191D74376}" type="pres">
      <dgm:prSet presAssocID="{CD84F1DF-B924-488F-BEB2-066447F62795}" presName="sibTrans" presStyleCnt="0"/>
      <dgm:spPr/>
      <dgm:t>
        <a:bodyPr/>
        <a:lstStyle/>
        <a:p>
          <a:endParaRPr lang="en-US"/>
        </a:p>
      </dgm:t>
    </dgm:pt>
    <dgm:pt modelId="{C14D04B2-892F-4A06-A5C9-ECD78B4D5B85}" type="pres">
      <dgm:prSet presAssocID="{F171F746-DE68-439A-A44E-CB3EF3CC655C}" presName="node" presStyleLbl="node1" presStyleIdx="1" presStyleCnt="6" custLinFactY="200000" custLinFactNeighborX="-3373" custLinFactNeighborY="266869">
        <dgm:presLayoutVars>
          <dgm:bulletEnabled val="1"/>
        </dgm:presLayoutVars>
      </dgm:prSet>
      <dgm:spPr/>
      <dgm:t>
        <a:bodyPr/>
        <a:lstStyle/>
        <a:p>
          <a:endParaRPr lang="en-US"/>
        </a:p>
      </dgm:t>
    </dgm:pt>
    <dgm:pt modelId="{9649296E-20C6-4AD2-855C-C478D1B96AD1}" type="pres">
      <dgm:prSet presAssocID="{3CAC9656-9708-4332-8AFC-C0B242B3295B}" presName="sibTrans" presStyleCnt="0"/>
      <dgm:spPr/>
      <dgm:t>
        <a:bodyPr/>
        <a:lstStyle/>
        <a:p>
          <a:endParaRPr lang="en-US"/>
        </a:p>
      </dgm:t>
    </dgm:pt>
    <dgm:pt modelId="{3B426BA3-7800-4966-84EC-FC3302BB94D1}" type="pres">
      <dgm:prSet presAssocID="{A7776727-7702-4B0D-8DD0-404F517E5E60}" presName="node" presStyleLbl="node1" presStyleIdx="2" presStyleCnt="6">
        <dgm:presLayoutVars>
          <dgm:bulletEnabled val="1"/>
        </dgm:presLayoutVars>
      </dgm:prSet>
      <dgm:spPr/>
      <dgm:t>
        <a:bodyPr/>
        <a:lstStyle/>
        <a:p>
          <a:endParaRPr lang="en-US"/>
        </a:p>
      </dgm:t>
    </dgm:pt>
    <dgm:pt modelId="{83F80109-9DB2-435B-AC1C-CB1FD9038FE2}" type="pres">
      <dgm:prSet presAssocID="{22472826-2696-4F7B-800D-8B0A9410F219}" presName="sibTrans" presStyleCnt="0"/>
      <dgm:spPr/>
      <dgm:t>
        <a:bodyPr/>
        <a:lstStyle/>
        <a:p>
          <a:endParaRPr lang="en-US"/>
        </a:p>
      </dgm:t>
    </dgm:pt>
    <dgm:pt modelId="{5444F34D-D89A-4EBE-8A16-38F4AEBBF2A7}" type="pres">
      <dgm:prSet presAssocID="{8D05A383-2284-4098-827A-287E68ADE3A9}" presName="node" presStyleLbl="node1" presStyleIdx="3" presStyleCnt="6">
        <dgm:presLayoutVars>
          <dgm:bulletEnabled val="1"/>
        </dgm:presLayoutVars>
      </dgm:prSet>
      <dgm:spPr/>
      <dgm:t>
        <a:bodyPr/>
        <a:lstStyle/>
        <a:p>
          <a:endParaRPr lang="en-US"/>
        </a:p>
      </dgm:t>
    </dgm:pt>
    <dgm:pt modelId="{E1289057-F091-4CE1-874B-FF77710F9D2E}" type="pres">
      <dgm:prSet presAssocID="{CB18BDA9-734F-4B68-9059-2BBF7AB99F4E}" presName="sibTrans" presStyleCnt="0"/>
      <dgm:spPr/>
      <dgm:t>
        <a:bodyPr/>
        <a:lstStyle/>
        <a:p>
          <a:endParaRPr lang="en-US"/>
        </a:p>
      </dgm:t>
    </dgm:pt>
    <dgm:pt modelId="{2A8F5C07-D9A6-4C16-BAA3-5FDA4FBFE128}" type="pres">
      <dgm:prSet presAssocID="{BFFEB291-5A34-4405-86F5-096B1AFA6CF6}" presName="node" presStyleLbl="node1" presStyleIdx="4" presStyleCnt="6">
        <dgm:presLayoutVars>
          <dgm:bulletEnabled val="1"/>
        </dgm:presLayoutVars>
      </dgm:prSet>
      <dgm:spPr/>
      <dgm:t>
        <a:bodyPr/>
        <a:lstStyle/>
        <a:p>
          <a:endParaRPr lang="en-US"/>
        </a:p>
      </dgm:t>
    </dgm:pt>
    <dgm:pt modelId="{EB9DB69B-2D9B-4EA4-A477-2DEAEECF3809}" type="pres">
      <dgm:prSet presAssocID="{768C94D0-8ED2-4E2B-8B88-A9DD3F2764B0}" presName="sibTrans" presStyleCnt="0"/>
      <dgm:spPr/>
      <dgm:t>
        <a:bodyPr/>
        <a:lstStyle/>
        <a:p>
          <a:endParaRPr lang="en-US"/>
        </a:p>
      </dgm:t>
    </dgm:pt>
    <dgm:pt modelId="{9FE88027-9444-4149-8E95-E98B27669D1A}" type="pres">
      <dgm:prSet presAssocID="{3218A567-6262-4AA2-9B7C-0CC682206A99}" presName="node" presStyleLbl="node1" presStyleIdx="5" presStyleCnt="6" custLinFactY="-200000" custLinFactNeighborY="-265101">
        <dgm:presLayoutVars>
          <dgm:bulletEnabled val="1"/>
        </dgm:presLayoutVars>
      </dgm:prSet>
      <dgm:spPr/>
      <dgm:t>
        <a:bodyPr/>
        <a:lstStyle/>
        <a:p>
          <a:endParaRPr lang="en-US"/>
        </a:p>
      </dgm:t>
    </dgm:pt>
  </dgm:ptLst>
  <dgm:cxnLst>
    <dgm:cxn modelId="{5D9C63BE-9116-4A6A-8BF7-3257CE1C5B63}" srcId="{C937D525-531E-422F-8A99-0DF7A462A49B}" destId="{1DDDF83F-4626-40B4-9519-D43E0DD38951}" srcOrd="0" destOrd="0" parTransId="{0594209C-3D0F-42B2-AA73-BEDA9768D41B}" sibTransId="{CD84F1DF-B924-488F-BEB2-066447F62795}"/>
    <dgm:cxn modelId="{827BB9E8-FA75-4D96-B9F2-84D35EF29BA8}" type="presOf" srcId="{A7776727-7702-4B0D-8DD0-404F517E5E60}" destId="{3B426BA3-7800-4966-84EC-FC3302BB94D1}" srcOrd="0" destOrd="0" presId="urn:microsoft.com/office/officeart/2005/8/layout/default"/>
    <dgm:cxn modelId="{3A8CCDC4-4CD3-4D96-BCC0-95C5D0AF3EA0}" srcId="{C937D525-531E-422F-8A99-0DF7A462A49B}" destId="{BFFEB291-5A34-4405-86F5-096B1AFA6CF6}" srcOrd="4" destOrd="0" parTransId="{656EE735-4D2E-41C5-AB15-25D9CCBDC447}" sibTransId="{768C94D0-8ED2-4E2B-8B88-A9DD3F2764B0}"/>
    <dgm:cxn modelId="{8CDD0D6B-C514-4D04-ACA3-6703411CF80E}" type="presOf" srcId="{C937D525-531E-422F-8A99-0DF7A462A49B}" destId="{FD2D346B-DEF1-45DA-A905-CA582CF2D8E0}" srcOrd="0" destOrd="0" presId="urn:microsoft.com/office/officeart/2005/8/layout/default"/>
    <dgm:cxn modelId="{C094E963-ABA2-4F98-B5F1-AF4A588F7565}" type="presOf" srcId="{BFFEB291-5A34-4405-86F5-096B1AFA6CF6}" destId="{2A8F5C07-D9A6-4C16-BAA3-5FDA4FBFE128}" srcOrd="0" destOrd="0" presId="urn:microsoft.com/office/officeart/2005/8/layout/default"/>
    <dgm:cxn modelId="{298F0D94-A310-4A05-97DB-3000F2240ED8}" type="presOf" srcId="{3218A567-6262-4AA2-9B7C-0CC682206A99}" destId="{9FE88027-9444-4149-8E95-E98B27669D1A}" srcOrd="0" destOrd="0" presId="urn:microsoft.com/office/officeart/2005/8/layout/default"/>
    <dgm:cxn modelId="{FD9507DC-20BD-42D5-A2CB-BFB8D96B2EA2}" srcId="{C937D525-531E-422F-8A99-0DF7A462A49B}" destId="{A7776727-7702-4B0D-8DD0-404F517E5E60}" srcOrd="2" destOrd="0" parTransId="{C756B5A0-BE07-4046-8405-F7C70E5FB719}" sibTransId="{22472826-2696-4F7B-800D-8B0A9410F219}"/>
    <dgm:cxn modelId="{0891E7E6-3E63-4D45-B4A5-EC39B9E54CD2}" srcId="{C937D525-531E-422F-8A99-0DF7A462A49B}" destId="{8D05A383-2284-4098-827A-287E68ADE3A9}" srcOrd="3" destOrd="0" parTransId="{30C59604-EF4E-49A8-A903-4F272E2611A5}" sibTransId="{CB18BDA9-734F-4B68-9059-2BBF7AB99F4E}"/>
    <dgm:cxn modelId="{35C8929F-43E8-4F8B-8D72-77062E6858FE}" srcId="{C937D525-531E-422F-8A99-0DF7A462A49B}" destId="{F171F746-DE68-439A-A44E-CB3EF3CC655C}" srcOrd="1" destOrd="0" parTransId="{BAC335A0-6F5B-4923-8D20-1FF412E1210C}" sibTransId="{3CAC9656-9708-4332-8AFC-C0B242B3295B}"/>
    <dgm:cxn modelId="{0389EE6E-5E02-4F17-88DF-7DCBB773648A}" type="presOf" srcId="{F171F746-DE68-439A-A44E-CB3EF3CC655C}" destId="{C14D04B2-892F-4A06-A5C9-ECD78B4D5B85}" srcOrd="0" destOrd="0" presId="urn:microsoft.com/office/officeart/2005/8/layout/default"/>
    <dgm:cxn modelId="{6BBFB9C4-7967-4669-9ABF-22D8F5888131}" type="presOf" srcId="{1DDDF83F-4626-40B4-9519-D43E0DD38951}" destId="{8D04313A-3100-414F-967B-C23CE8A7659A}" srcOrd="0" destOrd="0" presId="urn:microsoft.com/office/officeart/2005/8/layout/default"/>
    <dgm:cxn modelId="{F5CDFEB8-65BA-4172-BD1E-407B70D7DD4C}" type="presOf" srcId="{8D05A383-2284-4098-827A-287E68ADE3A9}" destId="{5444F34D-D89A-4EBE-8A16-38F4AEBBF2A7}" srcOrd="0" destOrd="0" presId="urn:microsoft.com/office/officeart/2005/8/layout/default"/>
    <dgm:cxn modelId="{A15F6A2C-7DE3-4039-9387-96749B80C770}" srcId="{C937D525-531E-422F-8A99-0DF7A462A49B}" destId="{3218A567-6262-4AA2-9B7C-0CC682206A99}" srcOrd="5" destOrd="0" parTransId="{F4F2FAE8-91F0-4C47-A4A4-4DA82C8AE646}" sibTransId="{09F56914-62D3-4833-B9A8-C1DAED61D498}"/>
    <dgm:cxn modelId="{9B68061C-2B8E-4382-9A29-AF5236339EFE}" type="presParOf" srcId="{FD2D346B-DEF1-45DA-A905-CA582CF2D8E0}" destId="{8D04313A-3100-414F-967B-C23CE8A7659A}" srcOrd="0" destOrd="0" presId="urn:microsoft.com/office/officeart/2005/8/layout/default"/>
    <dgm:cxn modelId="{BBC167CD-9732-42FD-84A8-E0D6A92F6987}" type="presParOf" srcId="{FD2D346B-DEF1-45DA-A905-CA582CF2D8E0}" destId="{839B99BE-AA9B-45D4-ADC5-C46191D74376}" srcOrd="1" destOrd="0" presId="urn:microsoft.com/office/officeart/2005/8/layout/default"/>
    <dgm:cxn modelId="{28B77E2C-9CEF-4393-B0CE-4111DCA8494C}" type="presParOf" srcId="{FD2D346B-DEF1-45DA-A905-CA582CF2D8E0}" destId="{C14D04B2-892F-4A06-A5C9-ECD78B4D5B85}" srcOrd="2" destOrd="0" presId="urn:microsoft.com/office/officeart/2005/8/layout/default"/>
    <dgm:cxn modelId="{DBF5EE4D-8F85-423C-A081-6DFE3353EA25}" type="presParOf" srcId="{FD2D346B-DEF1-45DA-A905-CA582CF2D8E0}" destId="{9649296E-20C6-4AD2-855C-C478D1B96AD1}" srcOrd="3" destOrd="0" presId="urn:microsoft.com/office/officeart/2005/8/layout/default"/>
    <dgm:cxn modelId="{976B6BEC-53A6-46D2-89D5-CBBCF43FFEA3}" type="presParOf" srcId="{FD2D346B-DEF1-45DA-A905-CA582CF2D8E0}" destId="{3B426BA3-7800-4966-84EC-FC3302BB94D1}" srcOrd="4" destOrd="0" presId="urn:microsoft.com/office/officeart/2005/8/layout/default"/>
    <dgm:cxn modelId="{53419DE6-EFAA-4554-9869-910C9D0D418D}" type="presParOf" srcId="{FD2D346B-DEF1-45DA-A905-CA582CF2D8E0}" destId="{83F80109-9DB2-435B-AC1C-CB1FD9038FE2}" srcOrd="5" destOrd="0" presId="urn:microsoft.com/office/officeart/2005/8/layout/default"/>
    <dgm:cxn modelId="{E10D7A23-6676-4C15-8A01-EC572D0A003C}" type="presParOf" srcId="{FD2D346B-DEF1-45DA-A905-CA582CF2D8E0}" destId="{5444F34D-D89A-4EBE-8A16-38F4AEBBF2A7}" srcOrd="6" destOrd="0" presId="urn:microsoft.com/office/officeart/2005/8/layout/default"/>
    <dgm:cxn modelId="{2695E3B6-9002-496F-A0B0-3AE9F7C67722}" type="presParOf" srcId="{FD2D346B-DEF1-45DA-A905-CA582CF2D8E0}" destId="{E1289057-F091-4CE1-874B-FF77710F9D2E}" srcOrd="7" destOrd="0" presId="urn:microsoft.com/office/officeart/2005/8/layout/default"/>
    <dgm:cxn modelId="{D648CCFB-C662-4A04-8DDA-D1E77A91D0CF}" type="presParOf" srcId="{FD2D346B-DEF1-45DA-A905-CA582CF2D8E0}" destId="{2A8F5C07-D9A6-4C16-BAA3-5FDA4FBFE128}" srcOrd="8" destOrd="0" presId="urn:microsoft.com/office/officeart/2005/8/layout/default"/>
    <dgm:cxn modelId="{DBBEDC06-9FBB-4173-8F42-410445DCD523}" type="presParOf" srcId="{FD2D346B-DEF1-45DA-A905-CA582CF2D8E0}" destId="{EB9DB69B-2D9B-4EA4-A477-2DEAEECF3809}" srcOrd="9" destOrd="0" presId="urn:microsoft.com/office/officeart/2005/8/layout/default"/>
    <dgm:cxn modelId="{BABC21FE-C9E6-40B3-A352-A921AF55218C}" type="presParOf" srcId="{FD2D346B-DEF1-45DA-A905-CA582CF2D8E0}" destId="{9FE88027-9444-4149-8E95-E98B27669D1A}" srcOrd="1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t>WinHEC</a:t>
            </a:r>
            <a:r>
              <a:rPr lang="en-US" dirty="0"/>
              <a:t>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3/18/2015 11:31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WinHEC</a:t>
            </a:r>
            <a:r>
              <a:rPr lang="en-US" dirty="0" smtClean="0"/>
              <a:t>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3/18/2015 11:31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3</a:t>
            </a:fld>
            <a:endParaRPr lang="en-US"/>
          </a:p>
        </p:txBody>
      </p:sp>
    </p:spTree>
    <p:extLst>
      <p:ext uri="{BB962C8B-B14F-4D97-AF65-F5344CB8AC3E}">
        <p14:creationId xmlns:p14="http://schemas.microsoft.com/office/powerpoint/2010/main" val="69889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latin typeface="Microsoft YaHei" panose="020B0503020204020204" pitchFamily="34" charset="-122"/>
                <a:ea typeface="Microsoft YaHei" panose="020B0503020204020204" pitchFamily="34" charset="-122"/>
              </a:rPr>
              <a:pPr/>
              <a:t>12</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2745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icrosoft YaHei" panose="020B0503020204020204" pitchFamily="34" charset="-122"/>
              <a:ea typeface="Microsoft YaHei" panose="020B0503020204020204" pitchFamily="34" charset="-122"/>
            </a:endParaRPr>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13</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299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icrosoft YaHei" panose="020B0503020204020204" pitchFamily="34" charset="-122"/>
              <a:ea typeface="Microsoft YaHei" panose="020B0503020204020204" pitchFamily="34" charset="-122"/>
            </a:endParaRPr>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14</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037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15</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55579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13749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icrosoft YaHei" panose="020B0503020204020204" pitchFamily="34" charset="-122"/>
              <a:ea typeface="Microsoft YaHei" panose="020B0503020204020204" pitchFamily="34" charset="-122"/>
            </a:endParaRPr>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17</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242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896653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Microsoft YaHei" panose="020B0503020204020204" pitchFamily="34" charset="-122"/>
                <a:ea typeface="Microsoft YaHei" panose="020B0503020204020204" pitchFamily="34" charset="-122"/>
              </a:rPr>
              <a:pPr/>
              <a:t>19</a:t>
            </a:fld>
            <a:endParaRPr lang="en-US"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8402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3B2A0E-59D4-4B22-94F3-574A60FCE399}" type="slidenum">
              <a:rPr lang="en-US" smtClean="0">
                <a:latin typeface="Microsoft YaHei" panose="020B0503020204020204" pitchFamily="34" charset="-122"/>
                <a:ea typeface="Microsoft YaHei" panose="020B0503020204020204" pitchFamily="34" charset="-122"/>
              </a:rPr>
              <a:t>20</a:t>
            </a:fld>
            <a:endParaRPr 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37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3D26AD9-0225-4B31-9207-D3264993DD07}" type="datetime1">
              <a:rPr lang="en-US" smtClean="0">
                <a:solidFill>
                  <a:prstClr val="black"/>
                </a:solidFill>
              </a:rPr>
              <a:pPr/>
              <a:t>3/18/2015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2914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53352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11857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6296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34610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latin typeface="Microsoft YaHei" panose="020B0503020204020204" pitchFamily="34" charset="-122"/>
                <a:ea typeface="Microsoft YaHei" panose="020B0503020204020204" pitchFamily="34" charset="-122"/>
              </a:rPr>
              <a:t>25</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813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dirty="0"/>
          </a:p>
        </p:txBody>
      </p:sp>
      <p:sp>
        <p:nvSpPr>
          <p:cNvPr id="4" name="Slide Number Placeholder 3"/>
          <p:cNvSpPr>
            <a:spLocks noGrp="1"/>
          </p:cNvSpPr>
          <p:nvPr>
            <p:ph type="sldNum" sz="quarter" idx="10"/>
          </p:nvPr>
        </p:nvSpPr>
        <p:spPr/>
        <p:txBody>
          <a:bodyPr/>
          <a:lstStyle/>
          <a:p>
            <a:fld id="{36DAC288-28CF-40C3-A408-271E9A37F250}" type="slidenum">
              <a:rPr lang="en-US">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143287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9D3B4-7D02-4FA4-8F0B-BC19742F5202}" type="slidenum">
              <a:rPr lang="en-US" smtClean="0">
                <a:latin typeface="Microsoft YaHei" panose="020B0503020204020204" pitchFamily="34" charset="-122"/>
                <a:ea typeface="Microsoft YaHei" panose="020B0503020204020204" pitchFamily="34" charset="-122"/>
              </a:rPr>
              <a:t>27</a:t>
            </a:fld>
            <a:endParaRPr 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646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latin typeface="Microsoft YaHei" panose="020B0503020204020204" pitchFamily="34" charset="-122"/>
                <a:ea typeface="Microsoft YaHei" panose="020B0503020204020204" pitchFamily="34" charset="-122"/>
              </a:rPr>
              <a:t>28</a:t>
            </a:fld>
            <a:endParaRPr 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3289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latin typeface="Microsoft YaHei" panose="020B0503020204020204" pitchFamily="34" charset="-122"/>
                <a:ea typeface="Microsoft YaHei" panose="020B0503020204020204" pitchFamily="34" charset="-122"/>
              </a:rPr>
              <a:t>29</a:t>
            </a:fld>
            <a:endParaRPr 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0863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0716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31</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768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6449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32</a:t>
            </a:fld>
            <a:endParaRPr lang="en-US"/>
          </a:p>
        </p:txBody>
      </p:sp>
    </p:spTree>
    <p:extLst>
      <p:ext uri="{BB962C8B-B14F-4D97-AF65-F5344CB8AC3E}">
        <p14:creationId xmlns:p14="http://schemas.microsoft.com/office/powerpoint/2010/main" val="3937108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33</a:t>
            </a:fld>
            <a:endParaRPr lang="en-US" dirty="0"/>
          </a:p>
        </p:txBody>
      </p:sp>
    </p:spTree>
    <p:extLst>
      <p:ext uri="{BB962C8B-B14F-4D97-AF65-F5344CB8AC3E}">
        <p14:creationId xmlns:p14="http://schemas.microsoft.com/office/powerpoint/2010/main" val="2421072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812219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009205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1276388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16083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8A7F649-4D00-49D5-9A92-0B8EF338F86D}"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16345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7F649-4D00-49D5-9A92-0B8EF338F86D}"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350940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7F649-4D00-49D5-9A92-0B8EF338F86D}"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147242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36236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99952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38758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latin typeface="Microsoft YaHei" panose="020B0503020204020204" pitchFamily="34" charset="-122"/>
                <a:ea typeface="Microsoft YaHei" panose="020B0503020204020204" pitchFamily="34" charset="-122"/>
              </a:rPr>
              <a:t>43</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4873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3/18/2015</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063336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3/18/2015 11:31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3348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7</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6064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WinHEC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3/18/2015 11:31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2879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icrosoft YaHei" panose="020B0503020204020204" pitchFamily="34" charset="-122"/>
              <a:ea typeface="Microsoft YaHei" panose="020B0503020204020204" pitchFamily="34" charset="-122"/>
            </a:endParaRPr>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9</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3607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10</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677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Microsoft YaHei" panose="020B0503020204020204" pitchFamily="34" charset="-122"/>
              <a:ea typeface="Microsoft YaHei" panose="020B0503020204020204" pitchFamily="34" charset="-122"/>
            </a:endParaRPr>
          </a:p>
        </p:txBody>
      </p:sp>
      <p:sp>
        <p:nvSpPr>
          <p:cNvPr id="4" name="Header Placeholder 3"/>
          <p:cNvSpPr>
            <a:spLocks noGrp="1"/>
          </p:cNvSpPr>
          <p:nvPr>
            <p:ph type="hdr" sz="quarter" idx="10"/>
          </p:nvPr>
        </p:nvSpPr>
        <p:spPr/>
        <p:txBody>
          <a:bodyPr/>
          <a:lstStyle/>
          <a:p>
            <a:r>
              <a:rPr lang="en-US" smtClean="0">
                <a:latin typeface="Microsoft YaHei" panose="020B0503020204020204" pitchFamily="34" charset="-122"/>
                <a:ea typeface="Microsoft YaHei" panose="020B0503020204020204" pitchFamily="34" charset="-122"/>
              </a:rPr>
              <a:t>WinHEC 2015</a:t>
            </a:r>
            <a:endParaRPr lang="en-US" dirty="0">
              <a:latin typeface="Microsoft YaHei" panose="020B0503020204020204" pitchFamily="34" charset="-122"/>
              <a:ea typeface="Microsoft YaHei"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latin typeface="Microsoft YaHei" panose="020B0503020204020204" pitchFamily="34" charset="-122"/>
                <a:ea typeface="Microsoft YaHei" panose="020B0503020204020204" pitchFamily="34" charset="-122"/>
              </a:rPr>
              <a:t>3/18/2015 11:31 PM</a:t>
            </a:fld>
            <a:endParaRPr lang="en-US" dirty="0">
              <a:latin typeface="Microsoft YaHei" panose="020B0503020204020204" pitchFamily="34" charset="-122"/>
              <a:ea typeface="Microsoft YaHei"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Microsoft YaHei" panose="020B0503020204020204" pitchFamily="34" charset="-122"/>
                <a:ea typeface="Microsoft YaHei" panose="020B0503020204020204" pitchFamily="34" charset="-122"/>
              </a:rPr>
              <a:pPr/>
              <a:t>11</a:t>
            </a:fld>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419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df"/><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d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jpg"/><Relationship Id="rId5" Type="http://schemas.openxmlformats.org/officeDocument/2006/relationships/image" Target="../media/image12.emf"/><Relationship Id="rId4" Type="http://schemas.openxmlformats.org/officeDocument/2006/relationships/oleObject" Target="../embeddings/oleObject2.bin"/></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1214" name="Rectangle 1213"/>
          <p:cNvSpPr/>
          <p:nvPr userDrawn="1"/>
        </p:nvSpPr>
        <p:spPr bwMode="auto">
          <a:xfrm>
            <a:off x="-35580" y="-1"/>
            <a:ext cx="12472057" cy="6994525"/>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7580" y="479425"/>
            <a:ext cx="1280160" cy="274492"/>
          </a:xfrm>
          <a:prstGeom prst="rect">
            <a:avLst/>
          </a:prstGeom>
        </p:spPr>
      </p:pic>
      <p:grpSp>
        <p:nvGrpSpPr>
          <p:cNvPr id="6" name="Group 5"/>
          <p:cNvGrpSpPr/>
          <p:nvPr userDrawn="1"/>
        </p:nvGrpSpPr>
        <p:grpSpPr>
          <a:xfrm>
            <a:off x="5761038" y="479425"/>
            <a:ext cx="6218237" cy="2368229"/>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a:lnSpc>
                  <a:spcPct val="90000"/>
                </a:lnSpc>
                <a:spcAft>
                  <a:spcPts val="600"/>
                </a:spcAft>
              </a:pPr>
              <a:r>
                <a:rPr lang="en-US" sz="4400" spc="-150" dirty="0" smtClean="0">
                  <a:gradFill>
                    <a:gsLst>
                      <a:gs pos="14634">
                        <a:schemeClr val="tx2"/>
                      </a:gs>
                      <a:gs pos="53000">
                        <a:schemeClr val="tx2"/>
                      </a:gs>
                    </a:gsLst>
                    <a:lin ang="5400000" scaled="0"/>
                  </a:gradFill>
                </a:rPr>
                <a:t>Shenzhen 2015</a:t>
              </a:r>
            </a:p>
          </p:txBody>
        </p:sp>
      </p:grpSp>
    </p:spTree>
    <p:extLst>
      <p:ext uri="{BB962C8B-B14F-4D97-AF65-F5344CB8AC3E}">
        <p14:creationId xmlns:p14="http://schemas.microsoft.com/office/powerpoint/2010/main" val="40054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46586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8" name="Rectangle 7"/>
          <p:cNvSpPr/>
          <p:nvPr userDrawn="1"/>
        </p:nvSpPr>
        <p:spPr bwMode="auto">
          <a:xfrm>
            <a:off x="-35580" y="-45245"/>
            <a:ext cx="12519853" cy="703977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57580" y="479425"/>
            <a:ext cx="1280160" cy="274492"/>
          </a:xfrm>
          <a:prstGeom prst="rect">
            <a:avLst/>
          </a:prstGeom>
        </p:spPr>
      </p:pic>
      <p:sp>
        <p:nvSpPr>
          <p:cNvPr id="2" name="Rectangle 1"/>
          <p:cNvSpPr/>
          <p:nvPr userDrawn="1"/>
        </p:nvSpPr>
        <p:spPr bwMode="auto">
          <a:xfrm>
            <a:off x="5761038" y="12112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12112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50" y="30465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013024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490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3" descr="C:\Users\v-junyo\Desktop\Dropbox\ZumTeam\Team_Resources\Design Resources\Photos\Brand Photos\Windows Brand Photos\Win13_Commercial\WIN13_Jareau_PanasonicToughPad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856" t="12550" b="11988"/>
          <a:stretch/>
        </p:blipFill>
        <p:spPr bwMode="auto">
          <a:xfrm flipH="1">
            <a:off x="320" y="24660"/>
            <a:ext cx="12435840" cy="6945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7" y="27170"/>
            <a:ext cx="5081719" cy="6967355"/>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6" rIns="46606" bIns="93211" numCol="1" spcCol="0" rtlCol="0" fromWordArt="0" anchor="b" anchorCtr="0" forceAA="0" compatLnSpc="1">
            <a:prstTxWarp prst="textNoShape">
              <a:avLst/>
            </a:prstTxWarp>
            <a:noAutofit/>
          </a:bodyPr>
          <a:lstStyle/>
          <a:p>
            <a:pPr algn="ctr" defTabSz="931886" fontAlgn="base">
              <a:spcBef>
                <a:spcPct val="0"/>
              </a:spcBef>
              <a:spcAft>
                <a:spcPct val="0"/>
              </a:spcAft>
            </a:pPr>
            <a:endParaRPr lang="en-US" sz="1836" spc="-52"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720" y="2654330"/>
            <a:ext cx="5081082" cy="428478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3211" tIns="46606" rIns="46606" bIns="93211" numCol="1" spcCol="0" rtlCol="0" fromWordArt="0" anchor="b" anchorCtr="0" forceAA="0" compatLnSpc="1">
            <a:prstTxWarp prst="textNoShape">
              <a:avLst/>
            </a:prstTxWarp>
            <a:noAutofit/>
          </a:bodyPr>
          <a:lstStyle/>
          <a:p>
            <a:pPr algn="ctr" defTabSz="931886" fontAlgn="base">
              <a:spcBef>
                <a:spcPct val="0"/>
              </a:spcBef>
              <a:spcAft>
                <a:spcPct val="0"/>
              </a:spcAft>
            </a:pPr>
            <a:endParaRPr lang="en-US" sz="1836" spc="-52"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1" y="3045217"/>
            <a:ext cx="4264026" cy="339016"/>
          </a:xfrm>
        </p:spPr>
        <p:txBody>
          <a:bodyPr lIns="0" tIns="0" rIns="0" bIns="0"/>
          <a:lstStyle>
            <a:lvl1pPr marL="0" indent="0" algn="l" defTabSz="913881" rtl="0" eaLnBrk="1" latinLnBrk="0" hangingPunct="1">
              <a:lnSpc>
                <a:spcPct val="90000"/>
              </a:lnSpc>
              <a:spcBef>
                <a:spcPct val="0"/>
              </a:spcBef>
              <a:spcAft>
                <a:spcPts val="1199"/>
              </a:spcAft>
              <a:buNone/>
              <a:defRPr lang="en-US" sz="2448" b="0" kern="1200" cap="none" spc="-101" baseline="0" dirty="0" smtClean="0">
                <a:ln w="3175">
                  <a:noFill/>
                </a:ln>
                <a:solidFill>
                  <a:schemeClr val="bg1"/>
                </a:solidFill>
                <a:effectLst/>
                <a:latin typeface="+mn-lt"/>
                <a:ea typeface="+mn-ea"/>
                <a:cs typeface="+mn-cs"/>
              </a:defRPr>
            </a:lvl1pPr>
            <a:lvl2pPr marL="0" indent="0" algn="l" defTabSz="913881" rtl="0" eaLnBrk="1" latinLnBrk="0" hangingPunct="1">
              <a:lnSpc>
                <a:spcPct val="90000"/>
              </a:lnSpc>
              <a:spcBef>
                <a:spcPct val="0"/>
              </a:spcBef>
              <a:spcAft>
                <a:spcPts val="1199"/>
              </a:spcAft>
              <a:buNone/>
              <a:defRPr lang="en-US" sz="2448" b="0" kern="1200" cap="none" spc="-101" baseline="0" dirty="0" smtClean="0">
                <a:ln w="3175">
                  <a:noFill/>
                </a:ln>
                <a:solidFill>
                  <a:schemeClr val="bg1"/>
                </a:solidFill>
                <a:effectLst/>
                <a:latin typeface="+mn-lt"/>
                <a:ea typeface="+mn-ea"/>
                <a:cs typeface="+mn-cs"/>
              </a:defRPr>
            </a:lvl2pPr>
            <a:lvl3pPr marL="0" indent="0" algn="l" defTabSz="913881" rtl="0" eaLnBrk="1" latinLnBrk="0" hangingPunct="1">
              <a:lnSpc>
                <a:spcPct val="90000"/>
              </a:lnSpc>
              <a:spcBef>
                <a:spcPct val="0"/>
              </a:spcBef>
              <a:spcAft>
                <a:spcPts val="1199"/>
              </a:spcAft>
              <a:buNone/>
              <a:defRPr lang="en-US" sz="2448" b="0" kern="1200" cap="none" spc="-101" baseline="0" dirty="0" smtClean="0">
                <a:ln w="3175">
                  <a:noFill/>
                </a:ln>
                <a:solidFill>
                  <a:schemeClr val="bg1"/>
                </a:solidFill>
                <a:effectLst/>
                <a:latin typeface="+mn-lt"/>
                <a:ea typeface="+mn-ea"/>
                <a:cs typeface="+mn-cs"/>
              </a:defRPr>
            </a:lvl3pPr>
            <a:lvl4pPr marL="0" indent="0" algn="l" defTabSz="913881" rtl="0" eaLnBrk="1" latinLnBrk="0" hangingPunct="1">
              <a:lnSpc>
                <a:spcPct val="90000"/>
              </a:lnSpc>
              <a:spcBef>
                <a:spcPct val="0"/>
              </a:spcBef>
              <a:spcAft>
                <a:spcPts val="1199"/>
              </a:spcAft>
              <a:buNone/>
              <a:defRPr lang="en-US" sz="2448" b="0" kern="1200" cap="none" spc="-101" baseline="0" dirty="0" smtClean="0">
                <a:ln w="3175">
                  <a:noFill/>
                </a:ln>
                <a:solidFill>
                  <a:schemeClr val="bg1"/>
                </a:solidFill>
                <a:effectLst/>
                <a:latin typeface="+mn-lt"/>
                <a:ea typeface="+mn-ea"/>
                <a:cs typeface="+mn-cs"/>
              </a:defRPr>
            </a:lvl4pPr>
            <a:lvl5pPr marL="0" indent="0" algn="l" defTabSz="913881" rtl="0" eaLnBrk="1" latinLnBrk="0" hangingPunct="1">
              <a:lnSpc>
                <a:spcPct val="90000"/>
              </a:lnSpc>
              <a:spcBef>
                <a:spcPct val="0"/>
              </a:spcBef>
              <a:spcAft>
                <a:spcPts val="1199"/>
              </a:spcAft>
              <a:buNone/>
              <a:defRPr lang="en-US" sz="2448" b="0" kern="1200" cap="none" spc="-101"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1002891" y="786580"/>
            <a:ext cx="4768646" cy="1785616"/>
          </a:xfrm>
        </p:spPr>
        <p:txBody>
          <a:bodyPr tIns="0" bIns="0" anchor="b"/>
          <a:lstStyle>
            <a:lvl1pPr marL="0" algn="l" defTabSz="913881" rtl="0" eaLnBrk="1" latinLnBrk="0" hangingPunct="1">
              <a:lnSpc>
                <a:spcPct val="90000"/>
              </a:lnSpc>
              <a:spcBef>
                <a:spcPct val="0"/>
              </a:spcBef>
              <a:buNone/>
              <a:defRPr lang="en-US" sz="3978" b="1" kern="1200" cap="none" spc="-101" baseline="0" dirty="0">
                <a:ln w="3175">
                  <a:noFill/>
                </a:ln>
                <a:solidFill>
                  <a:srgbClr val="0070C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3" y="2"/>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defTabSz="932433"/>
            <a:endParaRPr lang="en-US" sz="1836" dirty="0">
              <a:solidFill>
                <a:srgbClr val="FFFFFF"/>
              </a:solidFill>
            </a:endParaRPr>
          </a:p>
        </p:txBody>
      </p:sp>
    </p:spTree>
    <p:extLst>
      <p:ext uri="{BB962C8B-B14F-4D97-AF65-F5344CB8AC3E}">
        <p14:creationId xmlns:p14="http://schemas.microsoft.com/office/powerpoint/2010/main" val="246617804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1827537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1"/>
            <a:ext cx="11430317" cy="1831975"/>
          </a:xfrm>
          <a:noFill/>
        </p:spPr>
        <p:txBody>
          <a:bodyPr lIns="0" tIns="0" rIns="0" bIns="0" anchor="t" anchorCtr="0"/>
          <a:lstStyle>
            <a:lvl1pPr>
              <a:defRPr sz="7999" spc="-301"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4" name="Text Placeholder 4"/>
          <p:cNvSpPr>
            <a:spLocks noGrp="1"/>
          </p:cNvSpPr>
          <p:nvPr>
            <p:ph type="body" sz="quarter" idx="10"/>
          </p:nvPr>
        </p:nvSpPr>
        <p:spPr>
          <a:xfrm>
            <a:off x="731839" y="3414709"/>
            <a:ext cx="9698036" cy="553998"/>
          </a:xfrm>
        </p:spPr>
        <p:txBody>
          <a:bodyPr lIns="0" tIns="0" rIns="0" bIns="0"/>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148451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6218" y="-12935"/>
            <a:ext cx="12448911"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24" name="Title 1"/>
          <p:cNvSpPr>
            <a:spLocks noGrp="1" noChangeAspect="1"/>
          </p:cNvSpPr>
          <p:nvPr userDrawn="1">
            <p:ph type="title"/>
          </p:nvPr>
        </p:nvSpPr>
        <p:spPr>
          <a:xfrm>
            <a:off x="863610" y="-12935"/>
            <a:ext cx="11573087" cy="1236785"/>
          </a:xfrm>
          <a:prstGeom prst="rect">
            <a:avLst/>
          </a:prstGeom>
        </p:spPr>
        <p:txBody>
          <a:bodyPr lIns="91440" tIns="91440" bIns="91440" anchor="ctr"/>
          <a:lstStyle>
            <a:lvl1pPr algn="l">
              <a:defRPr sz="34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1236493"/>
            <a:ext cx="12436475" cy="2008499"/>
          </a:xfrm>
          <a:prstGeom prst="rect">
            <a:avLst/>
          </a:prstGeom>
        </p:spPr>
        <p:txBody>
          <a:bodyPr lIns="182880" tIns="182880" rIns="182880" bIns="182880"/>
          <a:lstStyle>
            <a:lvl1pPr marL="0" indent="0">
              <a:spcBef>
                <a:spcPts val="1088"/>
              </a:spcBef>
              <a:buFont typeface="Arial"/>
              <a:buNone/>
              <a:defRPr sz="2448" baseline="0">
                <a:solidFill>
                  <a:srgbClr val="FFFFFF"/>
                </a:solidFill>
                <a:latin typeface="Segoe UI Light"/>
                <a:cs typeface="Segoe UI Light"/>
              </a:defRPr>
            </a:lvl1pPr>
            <a:lvl2pPr marL="746096" indent="-310873">
              <a:spcBef>
                <a:spcPts val="816"/>
              </a:spcBef>
              <a:buFont typeface="Arial"/>
              <a:buChar char="•"/>
              <a:defRPr sz="2176">
                <a:solidFill>
                  <a:srgbClr val="FFFFFF"/>
                </a:solidFill>
                <a:latin typeface="Segoe UI Light"/>
                <a:cs typeface="Segoe UI Light"/>
              </a:defRPr>
            </a:lvl2pPr>
            <a:lvl3pPr marL="1243493">
              <a:spcBef>
                <a:spcPts val="680"/>
              </a:spcBef>
              <a:buFont typeface="Arial"/>
              <a:buChar char="•"/>
              <a:defRPr sz="1904">
                <a:solidFill>
                  <a:srgbClr val="FFFFFF"/>
                </a:solidFill>
                <a:latin typeface="Segoe UI Light"/>
                <a:cs typeface="Segoe UI Light"/>
              </a:defRPr>
            </a:lvl3pPr>
            <a:lvl4pPr marL="1740890">
              <a:spcBef>
                <a:spcPts val="544"/>
              </a:spcBef>
              <a:buFont typeface="Arial"/>
              <a:buChar char="•"/>
              <a:defRPr sz="1632" baseline="0">
                <a:solidFill>
                  <a:srgbClr val="FFFFFF"/>
                </a:solidFill>
                <a:latin typeface="Segoe UI Light"/>
                <a:cs typeface="Segoe UI Light"/>
              </a:defRPr>
            </a:lvl4pPr>
            <a:lvl5pPr marL="1989588" indent="-124349">
              <a:spcBef>
                <a:spcPts val="544"/>
              </a:spcBef>
              <a:buFont typeface="Arial"/>
              <a:buChar char="•"/>
              <a:tabLst>
                <a:tab pos="2178272" algn="l"/>
              </a:tabLst>
              <a:defRPr sz="136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6218" y="6248442"/>
            <a:ext cx="12448911" cy="746083"/>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9" name="TextBox 18"/>
            <p:cNvSpPr txBox="1"/>
            <p:nvPr userDrawn="1"/>
          </p:nvSpPr>
          <p:spPr>
            <a:xfrm>
              <a:off x="198582" y="4799917"/>
              <a:ext cx="1263650" cy="123113"/>
            </a:xfrm>
            <a:prstGeom prst="rect">
              <a:avLst/>
            </a:prstGeom>
            <a:noFill/>
          </p:spPr>
          <p:txBody>
            <a:bodyPr wrap="square" lIns="0" tIns="0" rIns="0" bIns="0" rtlCol="0" anchor="t">
              <a:spAutoFit/>
            </a:bodyPr>
            <a:lstStyle/>
            <a:p>
              <a:pPr algn="l"/>
              <a:r>
                <a:rPr lang="en-US" sz="1088" dirty="0" smtClean="0">
                  <a:solidFill>
                    <a:schemeClr val="bg1"/>
                  </a:solidFill>
                  <a:latin typeface="Segoe UI"/>
                  <a:cs typeface="Segoe UI"/>
                </a:rPr>
                <a:t>Microsoft Confidential</a:t>
              </a:r>
              <a:endParaRPr lang="en-US" sz="1088" dirty="0">
                <a:solidFill>
                  <a:schemeClr val="bg1"/>
                </a:solidFill>
                <a:latin typeface="Segoe UI"/>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pic>
        <p:nvPicPr>
          <p:cNvPr id="22" name="Picture 21"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272833" y="174466"/>
            <a:ext cx="548709" cy="868663"/>
          </a:xfrm>
          <a:prstGeom prst="rect">
            <a:avLst/>
          </a:prstGeom>
        </p:spPr>
      </p:pic>
    </p:spTree>
    <p:extLst>
      <p:ext uri="{BB962C8B-B14F-4D97-AF65-F5344CB8AC3E}">
        <p14:creationId xmlns:p14="http://schemas.microsoft.com/office/powerpoint/2010/main" val="355993146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7192" y="78676"/>
            <a:ext cx="11808371" cy="910293"/>
          </a:xfrm>
        </p:spPr>
        <p:txBody>
          <a:bodyPr/>
          <a:lstStyle>
            <a:lvl1pPr>
              <a:defRPr sz="3264" b="0" spc="0">
                <a:solidFill>
                  <a:schemeClr val="accent2"/>
                </a:solidFill>
                <a:latin typeface="+mj-lt"/>
              </a:defRPr>
            </a:lvl1pPr>
          </a:lstStyle>
          <a:p>
            <a:r>
              <a:rPr lang="en-US" dirty="0" smtClean="0"/>
              <a:t>Click to edit Master title style</a:t>
            </a:r>
            <a:endParaRPr lang="en-US" dirty="0"/>
          </a:p>
        </p:txBody>
      </p:sp>
      <p:sp>
        <p:nvSpPr>
          <p:cNvPr id="7" name="Text Placeholder 6"/>
          <p:cNvSpPr>
            <a:spLocks noGrp="1"/>
          </p:cNvSpPr>
          <p:nvPr>
            <p:ph type="body" sz="quarter" idx="11" hasCustomPrompt="1"/>
          </p:nvPr>
        </p:nvSpPr>
        <p:spPr>
          <a:xfrm>
            <a:off x="317192" y="6419216"/>
            <a:ext cx="11808371" cy="325923"/>
          </a:xfrm>
          <a:prstGeom prst="rect">
            <a:avLst/>
          </a:prstGeom>
        </p:spPr>
        <p:txBody>
          <a:bodyPr/>
          <a:lstStyle>
            <a:lvl1pPr marL="0" indent="0">
              <a:buNone/>
              <a:defRPr sz="1020" spc="0" baseline="0">
                <a:solidFill>
                  <a:schemeClr val="tx1">
                    <a:lumMod val="75000"/>
                    <a:lumOff val="25000"/>
                  </a:schemeClr>
                </a:solidFill>
                <a:latin typeface="+mn-lt"/>
                <a:cs typeface="Segoe UI" panose="020B0502040204020203" pitchFamily="34" charset="0"/>
              </a:defRPr>
            </a:lvl1pPr>
          </a:lstStyle>
          <a:p>
            <a:pPr lvl="0"/>
            <a:r>
              <a:rPr lang="en-US" dirty="0" smtClean="0"/>
              <a:t>Click here to insert source</a:t>
            </a:r>
            <a:endParaRPr lang="en-US" dirty="0"/>
          </a:p>
        </p:txBody>
      </p:sp>
      <p:sp>
        <p:nvSpPr>
          <p:cNvPr id="9" name="Text Placeholder 8"/>
          <p:cNvSpPr>
            <a:spLocks noGrp="1"/>
          </p:cNvSpPr>
          <p:nvPr>
            <p:ph type="body" sz="quarter" idx="12"/>
          </p:nvPr>
        </p:nvSpPr>
        <p:spPr>
          <a:xfrm>
            <a:off x="317389" y="1091370"/>
            <a:ext cx="11808174" cy="1681807"/>
          </a:xfrm>
          <a:prstGeom prst="rect">
            <a:avLst/>
          </a:prstGeom>
        </p:spPr>
        <p:txBody>
          <a:bodyPr/>
          <a:lstStyle>
            <a:lvl1pPr marL="229911" indent="-229911">
              <a:defRPr sz="1836" spc="0">
                <a:solidFill>
                  <a:schemeClr val="tx1"/>
                </a:solidFill>
                <a:latin typeface="+mn-lt"/>
                <a:cs typeface="Segoe UI" panose="020B0502040204020203" pitchFamily="34" charset="0"/>
              </a:defRPr>
            </a:lvl1pPr>
            <a:lvl2pPr marL="472775" indent="-242864">
              <a:buFont typeface="Wingdings" panose="05000000000000000000" pitchFamily="2" charset="2"/>
              <a:buChar char="ü"/>
              <a:defRPr sz="1836" spc="0">
                <a:solidFill>
                  <a:schemeClr val="tx1"/>
                </a:solidFill>
                <a:latin typeface="+mn-lt"/>
                <a:cs typeface="Segoe UI" panose="020B0502040204020203" pitchFamily="34" charset="0"/>
              </a:defRPr>
            </a:lvl2pPr>
            <a:lvl3pPr marL="702686" indent="-229911">
              <a:buFont typeface="Courier New" panose="02070309020205020404" pitchFamily="49" charset="0"/>
              <a:buChar char="o"/>
              <a:defRPr sz="1836" spc="0">
                <a:solidFill>
                  <a:schemeClr val="tx1"/>
                </a:solidFill>
                <a:latin typeface="+mn-lt"/>
                <a:cs typeface="Segoe UI" panose="020B0502040204020203" pitchFamily="34" charset="0"/>
              </a:defRPr>
            </a:lvl3pPr>
            <a:lvl4pPr marL="932597" indent="-229911">
              <a:buFont typeface="Wingdings" panose="05000000000000000000" pitchFamily="2" charset="2"/>
              <a:buChar char="Ø"/>
              <a:defRPr sz="1836" spc="0">
                <a:solidFill>
                  <a:schemeClr val="tx1"/>
                </a:solidFill>
                <a:latin typeface="+mn-lt"/>
                <a:cs typeface="Segoe UI" panose="020B0502040204020203" pitchFamily="34" charset="0"/>
              </a:defRPr>
            </a:lvl4pPr>
            <a:lvl5pPr marL="1162508" indent="-229911">
              <a:buFont typeface="Wingdings" panose="05000000000000000000" pitchFamily="2" charset="2"/>
              <a:buChar char="v"/>
              <a:tabLst/>
              <a:defRPr sz="1836" spc="0">
                <a:solidFill>
                  <a:schemeClr val="tx1"/>
                </a:solidFill>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904206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6519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12" name="Rectangle 11"/>
          <p:cNvSpPr/>
          <p:nvPr userDrawn="1"/>
        </p:nvSpPr>
        <p:spPr bwMode="auto">
          <a:xfrm>
            <a:off x="-35580" y="-1"/>
            <a:ext cx="12472057" cy="6994525"/>
          </a:xfrm>
          <a:prstGeom prst="rect">
            <a:avLst/>
          </a:prstGeom>
          <a:solidFill>
            <a:srgbClr val="FFFFFF">
              <a:alpha val="82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7580" y="479425"/>
            <a:ext cx="1280160" cy="274492"/>
          </a:xfrm>
          <a:prstGeom prst="rect">
            <a:avLst/>
          </a:prstGeom>
        </p:spPr>
      </p:pic>
      <p:grpSp>
        <p:nvGrpSpPr>
          <p:cNvPr id="3" name="Group 2"/>
          <p:cNvGrpSpPr/>
          <p:nvPr userDrawn="1"/>
        </p:nvGrpSpPr>
        <p:grpSpPr>
          <a:xfrm>
            <a:off x="5761038" y="479425"/>
            <a:ext cx="6218237" cy="2368229"/>
            <a:chOff x="5761038" y="479425"/>
            <a:chExt cx="6218237" cy="2368229"/>
          </a:xfrm>
        </p:grpSpPr>
        <p:pic>
          <p:nvPicPr>
            <p:cNvPr id="18" name="Picture 17"/>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3" name="TextBox 12"/>
            <p:cNvSpPr txBox="1"/>
            <p:nvPr userDrawn="1"/>
          </p:nvSpPr>
          <p:spPr>
            <a:xfrm>
              <a:off x="7290055" y="1942791"/>
              <a:ext cx="3945402" cy="9048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400" b="0" i="0" u="none" strike="noStrike" kern="0" cap="none" spc="-150" normalizeH="0" baseline="0" noProof="0" dirty="0" smtClean="0">
                  <a:ln>
                    <a:noFill/>
                  </a:ln>
                  <a:gradFill>
                    <a:gsLst>
                      <a:gs pos="14634">
                        <a:srgbClr val="0078D7"/>
                      </a:gs>
                      <a:gs pos="53000">
                        <a:srgbClr val="0078D7"/>
                      </a:gs>
                    </a:gsLst>
                    <a:lin ang="5400000" scaled="0"/>
                  </a:gradFill>
                  <a:effectLst/>
                  <a:uLnTx/>
                  <a:uFillTx/>
                </a:rPr>
                <a:t>Shenzhen 2015</a:t>
              </a:r>
            </a:p>
          </p:txBody>
        </p:sp>
      </p:grpSp>
    </p:spTree>
    <p:extLst>
      <p:ext uri="{BB962C8B-B14F-4D97-AF65-F5344CB8AC3E}">
        <p14:creationId xmlns:p14="http://schemas.microsoft.com/office/powerpoint/2010/main" val="53673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2709264" y="-2732685"/>
            <a:ext cx="6994527" cy="12459899"/>
          </a:xfrm>
          <a:prstGeom prst="rect">
            <a:avLst/>
          </a:prstGeom>
        </p:spPr>
      </p:pic>
      <p:sp>
        <p:nvSpPr>
          <p:cNvPr id="11" name="Rectangle 10"/>
          <p:cNvSpPr/>
          <p:nvPr userDrawn="1"/>
        </p:nvSpPr>
        <p:spPr bwMode="auto">
          <a:xfrm>
            <a:off x="-35580" y="-1"/>
            <a:ext cx="12472057" cy="6994525"/>
          </a:xfrm>
          <a:prstGeom prst="rect">
            <a:avLst/>
          </a:prstGeom>
          <a:solidFill>
            <a:srgbClr val="FFFFFF">
              <a:alpha val="82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3"/>
          <a:stretch>
            <a:fillRect/>
          </a:stretch>
        </p:blipFill>
        <p:spPr>
          <a:xfrm>
            <a:off x="457580" y="479425"/>
            <a:ext cx="1280160" cy="274492"/>
          </a:xfrm>
          <a:prstGeom prst="rect">
            <a:avLst/>
          </a:prstGeom>
        </p:spPr>
      </p:pic>
      <p:sp>
        <p:nvSpPr>
          <p:cNvPr id="2" name="Rectangle 1"/>
          <p:cNvSpPr/>
          <p:nvPr userDrawn="1"/>
        </p:nvSpPr>
        <p:spPr bwMode="auto">
          <a:xfrm>
            <a:off x="5761038" y="1211263"/>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12112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50" y="30465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514650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139729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9439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930745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593993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5911000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56957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91911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08695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100433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8336789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83647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855053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531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66779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99948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43876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1489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01379812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72711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0496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3563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2915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446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6893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7331" y="152276"/>
            <a:ext cx="11890447" cy="641306"/>
          </a:xfrm>
        </p:spPr>
        <p:txBody>
          <a:bodyPr>
            <a:noAutofit/>
          </a:bodyPr>
          <a:lstStyle>
            <a:lvl1pPr>
              <a:defRPr sz="4080">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84288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28419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88519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28937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8769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87C1BE-9B19-41F9-838B-B934ABEFFCBD}" type="datetimeFigureOut">
              <a:rPr lang="en-US" smtClean="0">
                <a:solidFill>
                  <a:prstClr val="black">
                    <a:tint val="75000"/>
                  </a:prstClr>
                </a:solidFill>
              </a:rPr>
              <a:pPr/>
              <a:t>3/18/2015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271F2E-B673-40EB-9C0A-E8B4D5212E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3783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01">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1" y="585024"/>
            <a:ext cx="11740854" cy="380490"/>
          </a:xfrm>
          <a:prstGeom prst="rect">
            <a:avLst/>
          </a:prstGeom>
          <a:noFill/>
        </p:spPr>
        <p:txBody>
          <a:bodyPr lIns="380893" tIns="53325" rIns="53325" bIns="53325">
            <a:noAutofit/>
          </a:bodyPr>
          <a:lstStyle>
            <a:lvl1pPr marL="0" indent="0">
              <a:buNone/>
              <a:defRPr sz="2040">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9" name="8 Título"/>
          <p:cNvSpPr>
            <a:spLocks noGrp="1"/>
          </p:cNvSpPr>
          <p:nvPr>
            <p:ph type="title" hasCustomPrompt="1"/>
          </p:nvPr>
        </p:nvSpPr>
        <p:spPr>
          <a:xfrm>
            <a:off x="1" y="2"/>
            <a:ext cx="11740854" cy="658903"/>
          </a:xfrm>
        </p:spPr>
        <p:txBody>
          <a:bodyPr>
            <a:normAutofit/>
          </a:bodyPr>
          <a:lstStyle>
            <a:lvl1pPr>
              <a:defRPr sz="4080">
                <a:solidFill>
                  <a:schemeClr val="tx1"/>
                </a:solidFill>
                <a:latin typeface="Segoe UI Light" panose="020B0502040204020203" pitchFamily="34" charset="0"/>
                <a:cs typeface="Segoe UI Light" panose="020B0502040204020203" pitchFamily="34" charset="0"/>
              </a:defRPr>
            </a:lvl1pPr>
          </a:lstStyle>
          <a:p>
            <a:r>
              <a:rPr lang="es-ES" dirty="0" smtClean="0"/>
              <a:t>Click to add title</a:t>
            </a:r>
            <a:endParaRPr lang="es-AR" dirty="0"/>
          </a:p>
        </p:txBody>
      </p:sp>
    </p:spTree>
    <p:extLst>
      <p:ext uri="{BB962C8B-B14F-4D97-AF65-F5344CB8AC3E}">
        <p14:creationId xmlns:p14="http://schemas.microsoft.com/office/powerpoint/2010/main" val="296504919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EXAMPLE ONLY: 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86"/>
          <a:stretch/>
        </p:blipFill>
        <p:spPr>
          <a:xfrm>
            <a:off x="-1" y="-9714"/>
            <a:ext cx="12436474" cy="7004238"/>
          </a:xfrm>
          <a:prstGeom prst="rect">
            <a:avLst/>
          </a:prstGeom>
        </p:spPr>
      </p:pic>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smtClean="0"/>
              <a:t>Speaker Name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436" y="202308"/>
            <a:ext cx="1987244" cy="730701"/>
          </a:xfrm>
          <a:prstGeom prst="rect">
            <a:avLst/>
          </a:prstGeom>
        </p:spPr>
      </p:pic>
    </p:spTree>
    <p:extLst>
      <p:ext uri="{BB962C8B-B14F-4D97-AF65-F5344CB8AC3E}">
        <p14:creationId xmlns:p14="http://schemas.microsoft.com/office/powerpoint/2010/main" val="25796579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08526824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80"/>
            <a:ext cx="12436475" cy="6989566"/>
          </a:xfrm>
          <a:prstGeom prst="rect">
            <a:avLst/>
          </a:prstGeom>
        </p:spPr>
      </p:pic>
    </p:spTree>
    <p:extLst>
      <p:ext uri="{BB962C8B-B14F-4D97-AF65-F5344CB8AC3E}">
        <p14:creationId xmlns:p14="http://schemas.microsoft.com/office/powerpoint/2010/main" val="4136990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Blank Color 1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8640" y="2144879"/>
            <a:ext cx="10683709" cy="2081181"/>
          </a:xfrm>
        </p:spPr>
        <p:txBody>
          <a:bodyPr/>
          <a:lstStyle>
            <a:lvl1pPr>
              <a:defRPr sz="7343">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5254109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5901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prstClr val="white"/>
                    </a:gs>
                    <a:gs pos="100000">
                      <a:prstClr val="white"/>
                    </a:gs>
                  </a:gsLst>
                  <a:lin ang="5400000" scaled="0"/>
                </a:gradFill>
                <a:cs typeface="Segoe UI" pitchFamily="34" charset="0"/>
              </a:rPr>
              <a:t>© </a:t>
            </a:r>
            <a:r>
              <a:rPr lang="en-US" sz="700" dirty="0" smtClean="0">
                <a:gradFill>
                  <a:gsLst>
                    <a:gs pos="0">
                      <a:prstClr val="white"/>
                    </a:gs>
                    <a:gs pos="100000">
                      <a:prstClr val="white"/>
                    </a:gs>
                  </a:gsLst>
                  <a:lin ang="5400000" scaled="0"/>
                </a:gradFill>
                <a:cs typeface="Segoe UI" pitchFamily="34" charset="0"/>
              </a:rPr>
              <a:t>2015 </a:t>
            </a:r>
            <a:r>
              <a:rPr lang="en-US" sz="700" dirty="0">
                <a:gradFill>
                  <a:gsLst>
                    <a:gs pos="0">
                      <a:prstClr val="white"/>
                    </a:gs>
                    <a:gs pos="100000">
                      <a:prstClr val="white"/>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3" y="3145040"/>
            <a:ext cx="3291840" cy="705836"/>
          </a:xfrm>
          <a:prstGeom prst="rect">
            <a:avLst/>
          </a:prstGeom>
        </p:spPr>
      </p:pic>
    </p:spTree>
    <p:extLst>
      <p:ext uri="{BB962C8B-B14F-4D97-AF65-F5344CB8AC3E}">
        <p14:creationId xmlns:p14="http://schemas.microsoft.com/office/powerpoint/2010/main" val="29418525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1.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59" r:id="rId1"/>
    <p:sldLayoutId id="2147484358"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249" r:id="rId12"/>
    <p:sldLayoutId id="2147484250" r:id="rId13"/>
    <p:sldLayoutId id="2147484264" r:id="rId14"/>
    <p:sldLayoutId id="2147484251" r:id="rId15"/>
    <p:sldLayoutId id="2147484356" r:id="rId16"/>
    <p:sldLayoutId id="2147484252" r:id="rId17"/>
    <p:sldLayoutId id="2147484253" r:id="rId18"/>
    <p:sldLayoutId id="2147484254" r:id="rId19"/>
    <p:sldLayoutId id="2147484256" r:id="rId20"/>
    <p:sldLayoutId id="2147484257" r:id="rId21"/>
    <p:sldLayoutId id="2147484355" r:id="rId22"/>
    <p:sldLayoutId id="2147484258" r:id="rId23"/>
    <p:sldLayoutId id="2147484259" r:id="rId24"/>
    <p:sldLayoutId id="2147484260" r:id="rId25"/>
    <p:sldLayoutId id="2147484261" r:id="rId26"/>
    <p:sldLayoutId id="2147484299" r:id="rId27"/>
    <p:sldLayoutId id="2147484263" r:id="rId28"/>
    <p:sldLayoutId id="2147484369" r:id="rId29"/>
    <p:sldLayoutId id="2147484378" r:id="rId30"/>
    <p:sldLayoutId id="2147484380" r:id="rId31"/>
    <p:sldLayoutId id="2147484381" r:id="rId32"/>
    <p:sldLayoutId id="2147484382" r:id="rId33"/>
    <p:sldLayoutId id="2147484383"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75821229"/>
      </p:ext>
    </p:extLst>
  </p:cSld>
  <p:clrMap bg1="dk1" tx1="lt1" bg2="dk2" tx2="lt2" accent1="accent1" accent2="accent2" accent3="accent3" accent4="accent4" accent5="accent5" accent6="accent6" hlink="hlink" folHlink="folHlink"/>
  <p:sldLayoutIdLst>
    <p:sldLayoutId id="2147484353" r:id="rId1"/>
    <p:sldLayoutId id="2147484354"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3" r:id="rId11"/>
    <p:sldLayoutId id="2147484342"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F387C1BE-9B19-41F9-838B-B934ABEFFCBD}" type="datetimeFigureOut">
              <a:rPr lang="en-US" smtClean="0">
                <a:solidFill>
                  <a:prstClr val="black">
                    <a:tint val="75000"/>
                  </a:prstClr>
                </a:solidFill>
              </a:rPr>
              <a:pPr defTabSz="932597"/>
              <a:t>3/18/2015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12271F2E-B673-40EB-9C0A-E8B4D5212E29}"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677856493"/>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hannel9.msdn.com/Events/WinHEC/201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18.png"/><Relationship Id="rId4" Type="http://schemas.openxmlformats.org/officeDocument/2006/relationships/tags" Target="../tags/tag17.xml"/><Relationship Id="rId9"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9.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diagramData" Target="../diagrams/data4.xml"/><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1.wdp"/><Relationship Id="rId17" Type="http://schemas.microsoft.com/office/2007/relationships/diagramDrawing" Target="../diagrams/drawing4.xml"/><Relationship Id="rId2" Type="http://schemas.openxmlformats.org/officeDocument/2006/relationships/notesSlide" Target="../notesSlides/notesSlide30.xml"/><Relationship Id="rId16" Type="http://schemas.openxmlformats.org/officeDocument/2006/relationships/diagramColors" Target="../diagrams/colors4.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diagramQuickStyle" Target="../diagrams/quickStyle4.xml"/><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gif"/><Relationship Id="rId3" Type="http://schemas.openxmlformats.org/officeDocument/2006/relationships/image" Target="../media/image33.jpg"/><Relationship Id="rId7" Type="http://schemas.openxmlformats.org/officeDocument/2006/relationships/image" Target="../media/image37.jpeg"/><Relationship Id="rId12" Type="http://schemas.openxmlformats.org/officeDocument/2006/relationships/image" Target="../media/image42.jpg"/><Relationship Id="rId17" Type="http://schemas.openxmlformats.org/officeDocument/2006/relationships/image" Target="../media/image47.png"/><Relationship Id="rId2" Type="http://schemas.openxmlformats.org/officeDocument/2006/relationships/notesSlide" Target="../notesSlides/notesSlide32.xml"/><Relationship Id="rId16"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5" Type="http://schemas.openxmlformats.org/officeDocument/2006/relationships/image" Target="../media/image45.jp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emf"/><Relationship Id="rId2" Type="http://schemas.openxmlformats.org/officeDocument/2006/relationships/notesSlide" Target="../notesSlides/notesSlide34.xml"/><Relationship Id="rId16" Type="http://schemas.openxmlformats.org/officeDocument/2006/relationships/image" Target="../media/image61.emf"/><Relationship Id="rId20" Type="http://schemas.openxmlformats.org/officeDocument/2006/relationships/image" Target="../media/image65.png"/><Relationship Id="rId1" Type="http://schemas.openxmlformats.org/officeDocument/2006/relationships/slideLayout" Target="../slideLayouts/slideLayout61.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png"/><Relationship Id="rId15" Type="http://schemas.openxmlformats.org/officeDocument/2006/relationships/image" Target="../media/image60.jpeg"/><Relationship Id="rId10" Type="http://schemas.openxmlformats.org/officeDocument/2006/relationships/image" Target="../media/image55.emf"/><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1.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1.xml"/><Relationship Id="rId1" Type="http://schemas.openxmlformats.org/officeDocument/2006/relationships/tags" Target="../tags/tag25.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02" y="4011069"/>
            <a:ext cx="10512617" cy="1929280"/>
          </a:xfrm>
          <a:prstGeom prst="rect">
            <a:avLst/>
          </a:prstGeom>
          <a:noFill/>
        </p:spPr>
        <p:txBody>
          <a:bodyPr wrap="square" lIns="182828" tIns="146262" rIns="182828" bIns="146262" rtlCol="0">
            <a:spAutoFit/>
          </a:bodyPr>
          <a:lstStyle/>
          <a:p>
            <a:pPr defTabSz="932384">
              <a:buClr>
                <a:srgbClr val="505050"/>
              </a:buClr>
              <a:defRPr/>
            </a:pPr>
            <a:r>
              <a:rPr lang="zh-CN" altLang="en-US" sz="2856" dirty="0">
                <a:solidFill>
                  <a:srgbClr val="505050"/>
                </a:solidFill>
              </a:rPr>
              <a:t>请点击以下链接下载</a:t>
            </a:r>
            <a:r>
              <a:rPr lang="en-US" altLang="zh-CN" sz="2856" dirty="0" err="1">
                <a:solidFill>
                  <a:srgbClr val="505050"/>
                </a:solidFill>
              </a:rPr>
              <a:t>WinHEC</a:t>
            </a:r>
            <a:r>
              <a:rPr lang="zh-CN" altLang="en-US" sz="2856" dirty="0">
                <a:solidFill>
                  <a:srgbClr val="505050"/>
                </a:solidFill>
              </a:rPr>
              <a:t>的演讲材料</a:t>
            </a:r>
            <a:endParaRPr lang="en-US" altLang="zh-CN" sz="2856" dirty="0">
              <a:solidFill>
                <a:srgbClr val="505050"/>
              </a:solidFill>
            </a:endParaRPr>
          </a:p>
          <a:p>
            <a:pPr defTabSz="932384">
              <a:buClr>
                <a:srgbClr val="505050"/>
              </a:buClr>
              <a:defRPr/>
            </a:pPr>
            <a:r>
              <a:rPr lang="en-US" sz="2856" dirty="0">
                <a:solidFill>
                  <a:srgbClr val="505050"/>
                </a:solidFill>
              </a:rPr>
              <a:t>Download WinHEC presentations here:</a:t>
            </a:r>
            <a:endParaRPr lang="en-US" sz="2856" u="sng" dirty="0">
              <a:solidFill>
                <a:srgbClr val="505050"/>
              </a:solidFill>
            </a:endParaRPr>
          </a:p>
          <a:p>
            <a:pPr defTabSz="932384">
              <a:buClr>
                <a:srgbClr val="505050"/>
              </a:buClr>
              <a:defRPr/>
            </a:pPr>
            <a:endParaRPr lang="en-US" sz="1900" dirty="0">
              <a:solidFill>
                <a:srgbClr val="505050"/>
              </a:solidFill>
              <a:hlinkClick r:id="rId2"/>
            </a:endParaRPr>
          </a:p>
          <a:p>
            <a:pPr defTabSz="932384">
              <a:buClr>
                <a:srgbClr val="505050"/>
              </a:buClr>
              <a:defRPr/>
            </a:pPr>
            <a:r>
              <a:rPr lang="en-US" sz="2800" u="sng" dirty="0">
                <a:solidFill>
                  <a:srgbClr val="505050"/>
                </a:solidFill>
                <a:hlinkClick r:id="rId2"/>
              </a:rPr>
              <a:t>http://channel9.msdn.com/Events/WinHEC/2015</a:t>
            </a:r>
            <a:endParaRPr lang="en-US" sz="2800" u="sng" dirty="0">
              <a:solidFill>
                <a:srgbClr val="505050"/>
              </a:solidFill>
            </a:endParaRPr>
          </a:p>
        </p:txBody>
      </p:sp>
    </p:spTree>
    <p:extLst>
      <p:ext uri="{BB962C8B-B14F-4D97-AF65-F5344CB8AC3E}">
        <p14:creationId xmlns:p14="http://schemas.microsoft.com/office/powerpoint/2010/main" val="75459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370427"/>
          </a:xfrm>
        </p:spPr>
        <p:txBody>
          <a:bodyPr/>
          <a:lstStyle/>
          <a:p>
            <a:pPr>
              <a:lnSpc>
                <a:spcPct val="100000"/>
              </a:lnSpc>
            </a:pPr>
            <a:r>
              <a:rPr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通用驱动程序演示</a:t>
            </a:r>
            <a:r>
              <a:rPr spc="0" dirty="0">
                <a:latin typeface="Microsoft YaHei" panose="020B0503020204020204" pitchFamily="34" charset="-122"/>
                <a:ea typeface="Microsoft YaHei" panose="020B0503020204020204" pitchFamily="34" charset="-122"/>
                <a:sym typeface="Microsoft YaHei" panose="020B0503020204020204" pitchFamily="34" charset="-122"/>
              </a:rPr>
              <a:t/>
            </a:r>
            <a:br>
              <a:rPr spc="0" dirty="0">
                <a:latin typeface="Microsoft YaHei" panose="020B0503020204020204" pitchFamily="34" charset="-122"/>
                <a:ea typeface="Microsoft YaHei" panose="020B0503020204020204" pitchFamily="34" charset="-122"/>
                <a:sym typeface="Microsoft YaHei" panose="020B0503020204020204" pitchFamily="34" charset="-122"/>
              </a:rPr>
            </a:br>
            <a:r>
              <a:rPr spc="0" dirty="0">
                <a:latin typeface="Microsoft YaHei" panose="020B0503020204020204" pitchFamily="34" charset="-122"/>
                <a:ea typeface="Microsoft YaHei" panose="020B0503020204020204" pitchFamily="34" charset="-122"/>
                <a:sym typeface="Microsoft YaHei" panose="020B0503020204020204" pitchFamily="34" charset="-122"/>
              </a:rPr>
              <a:t/>
            </a:r>
            <a:br>
              <a:rPr spc="0" dirty="0">
                <a:latin typeface="Microsoft YaHei" panose="020B0503020204020204" pitchFamily="34" charset="-122"/>
                <a:ea typeface="Microsoft YaHei" panose="020B0503020204020204" pitchFamily="34" charset="-122"/>
                <a:sym typeface="Microsoft YaHei" panose="020B0503020204020204" pitchFamily="34" charset="-122"/>
              </a:rPr>
            </a:br>
            <a:r>
              <a:rPr lang="en-US"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 Visual Studio </a:t>
            </a:r>
            <a:r>
              <a:rPr lang="en-US" sz="3200" spc="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为传感器构建通用驱动程序，然后</a:t>
            </a:r>
            <a:r>
              <a:rPr lang="en-US" altLang="zh-TW" sz="3200" spc="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部署</a:t>
            </a:r>
            <a:r>
              <a:rPr lang="zh-TW" altLang="en-US"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及</a:t>
            </a:r>
            <a:r>
              <a:rPr lang="en-US" sz="3200" spc="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运行于</a:t>
            </a:r>
            <a:r>
              <a:rPr lang="en-US"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Minnowboard Max </a:t>
            </a:r>
            <a:r>
              <a:rPr lang="en-US" sz="3200" spc="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上的</a:t>
            </a:r>
            <a:r>
              <a:rPr lang="en-US"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IoT for Small </a:t>
            </a:r>
            <a:r>
              <a:rPr lang="en-US"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Devices。</a:t>
            </a:r>
            <a:r>
              <a:rPr spc="0" dirty="0">
                <a:latin typeface="Microsoft YaHei" panose="020B0503020204020204" pitchFamily="34" charset="-122"/>
                <a:ea typeface="Microsoft YaHei" panose="020B0503020204020204" pitchFamily="34" charset="-122"/>
                <a:sym typeface="Microsoft YaHei" panose="020B0503020204020204" pitchFamily="34" charset="-122"/>
              </a:rPr>
              <a:t/>
            </a:r>
            <a:br>
              <a:rPr spc="0" dirty="0">
                <a:latin typeface="Microsoft YaHei" panose="020B0503020204020204" pitchFamily="34" charset="-122"/>
                <a:ea typeface="Microsoft YaHei" panose="020B0503020204020204" pitchFamily="34" charset="-122"/>
                <a:sym typeface="Microsoft YaHei" panose="020B0503020204020204" pitchFamily="34" charset="-122"/>
              </a:rPr>
            </a:br>
            <a:endParaRPr lang="zh-CN" sz="3200" spc="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Rectangle 2"/>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5600805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通用应用平台</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Freeform 11"/>
          <p:cNvSpPr>
            <a:spLocks noChangeAspect="1"/>
          </p:cNvSpPr>
          <p:nvPr/>
        </p:nvSpPr>
        <p:spPr bwMode="black">
          <a:xfrm flipH="1">
            <a:off x="2687574" y="2537514"/>
            <a:ext cx="1171698" cy="751977"/>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Freeform 13"/>
          <p:cNvSpPr>
            <a:spLocks noChangeAspect="1" noEditPoints="1"/>
          </p:cNvSpPr>
          <p:nvPr/>
        </p:nvSpPr>
        <p:spPr bwMode="black">
          <a:xfrm>
            <a:off x="6261165" y="2584867"/>
            <a:ext cx="447604" cy="84042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Freeform 107"/>
          <p:cNvSpPr>
            <a:spLocks noChangeAspect="1" noEditPoints="1"/>
          </p:cNvSpPr>
          <p:nvPr/>
        </p:nvSpPr>
        <p:spPr bwMode="black">
          <a:xfrm>
            <a:off x="10392223" y="2709077"/>
            <a:ext cx="836927" cy="583782"/>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Freeform 14"/>
          <p:cNvSpPr>
            <a:spLocks noChangeAspect="1"/>
          </p:cNvSpPr>
          <p:nvPr/>
        </p:nvSpPr>
        <p:spPr bwMode="black">
          <a:xfrm>
            <a:off x="8886510" y="2720880"/>
            <a:ext cx="836927" cy="54057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6" name="Freeform 15"/>
          <p:cNvSpPr>
            <a:spLocks noChangeAspect="1"/>
          </p:cNvSpPr>
          <p:nvPr/>
        </p:nvSpPr>
        <p:spPr bwMode="black">
          <a:xfrm>
            <a:off x="1189037" y="2532331"/>
            <a:ext cx="1001250" cy="968159"/>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7" name="Freeform 29"/>
          <p:cNvSpPr>
            <a:spLocks noChangeAspect="1" noEditPoints="1"/>
          </p:cNvSpPr>
          <p:nvPr/>
        </p:nvSpPr>
        <p:spPr bwMode="black">
          <a:xfrm>
            <a:off x="4459853" y="2571054"/>
            <a:ext cx="1139182" cy="719633"/>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Rectangle 17"/>
          <p:cNvSpPr/>
          <p:nvPr/>
        </p:nvSpPr>
        <p:spPr bwMode="auto">
          <a:xfrm>
            <a:off x="1189037" y="3675331"/>
            <a:ext cx="10134600" cy="8538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通用平台</a:t>
            </a:r>
          </a:p>
          <a:p>
            <a:pPr algn="ctr" defTabSz="932472" fontAlgn="base">
              <a:spcBef>
                <a:spcPct val="0"/>
              </a:spcBef>
              <a:spcAft>
                <a:spcPct val="0"/>
              </a:spcAft>
            </a:pPr>
            <a:r>
              <a:rPr lang="en-US" sz="24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通用且一致的 API</a:t>
            </a:r>
            <a:endParaRPr lang="zh-CN"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ext Placeholder 1"/>
          <p:cNvSpPr>
            <a:spLocks noGrp="1"/>
          </p:cNvSpPr>
          <p:nvPr>
            <p:ph type="body" sz="quarter" idx="10"/>
          </p:nvPr>
        </p:nvSpPr>
        <p:spPr>
          <a:xfrm>
            <a:off x="347472" y="1138109"/>
            <a:ext cx="12039598" cy="1138773"/>
          </a:xfrm>
        </p:spPr>
        <p:txBody>
          <a:bodyPr/>
          <a:lstStyle/>
          <a:p>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聚合</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API，编写</a:t>
            </a:r>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通用应用，面向所有 Windows 10 版本</a:t>
            </a:r>
          </a:p>
          <a:p>
            <a:pPr marL="342900" lvl="1" indent="-342900"/>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扩展</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并通过向所有 Windows 10 版本的 </a:t>
            </a:r>
            <a:r>
              <a:rPr lang="en-US" sz="20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OEM/ODM</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销售相同的应用来获取</a:t>
            </a:r>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更高的投资回报率</a:t>
            </a:r>
          </a:p>
          <a:p>
            <a:pPr marL="342900" lvl="1" indent="-342900"/>
            <a:r>
              <a:rPr lang="en-US" sz="20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重新使用</a:t>
            </a:r>
            <a:r>
              <a:rPr lang="en-US" sz="2000"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现有开发技能</a:t>
            </a:r>
            <a:endParaRPr lang="zh-CN" sz="2000" b="1"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Rectangle 3"/>
          <p:cNvSpPr/>
          <p:nvPr/>
        </p:nvSpPr>
        <p:spPr>
          <a:xfrm>
            <a:off x="392444" y="4742537"/>
            <a:ext cx="3028890" cy="1754326"/>
          </a:xfrm>
          <a:prstGeom prst="rect">
            <a:avLst/>
          </a:prstGeom>
        </p:spPr>
        <p:txBody>
          <a:bodyPr wrap="square">
            <a:spAutoFit/>
          </a:bodyPr>
          <a:lstStyle/>
          <a:p>
            <a:pPr marL="746096" lvl="1"/>
            <a:r>
              <a:rPr lang="en-US"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语言</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C++/CX</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C#、VB</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JS</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Python</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Node.js</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Rectangle 22"/>
          <p:cNvSpPr/>
          <p:nvPr/>
        </p:nvSpPr>
        <p:spPr>
          <a:xfrm>
            <a:off x="4637147" y="4761349"/>
            <a:ext cx="3028890" cy="1477328"/>
          </a:xfrm>
          <a:prstGeom prst="rect">
            <a:avLst/>
          </a:prstGeom>
        </p:spPr>
        <p:txBody>
          <a:bodyPr wrap="square">
            <a:spAutoFit/>
          </a:bodyPr>
          <a:lstStyle/>
          <a:p>
            <a:pPr marL="746096" lvl="1"/>
            <a:r>
              <a:rPr lang="en-US"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API</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WinRT</a:t>
            </a:r>
            <a:endParaRPr lang="zh-CN"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Win32</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.NET</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接线</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Rectangle 23"/>
          <p:cNvSpPr/>
          <p:nvPr/>
        </p:nvSpPr>
        <p:spPr>
          <a:xfrm>
            <a:off x="6370637" y="4738395"/>
            <a:ext cx="2819400" cy="1200329"/>
          </a:xfrm>
          <a:prstGeom prst="rect">
            <a:avLst/>
          </a:prstGeom>
        </p:spPr>
        <p:txBody>
          <a:bodyPr wrap="square">
            <a:spAutoFit/>
          </a:bodyPr>
          <a:lstStyle/>
          <a:p>
            <a:pPr marL="746096" lvl="1"/>
            <a:r>
              <a:rPr lang="en-US"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部署和执行</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APPX</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Xcopy</a:t>
            </a:r>
            <a:endParaRPr lang="zh-CN"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应用隔离</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Rectangle 24"/>
          <p:cNvSpPr/>
          <p:nvPr/>
        </p:nvSpPr>
        <p:spPr>
          <a:xfrm>
            <a:off x="2484437" y="4754562"/>
            <a:ext cx="3028890" cy="1200329"/>
          </a:xfrm>
          <a:prstGeom prst="rect">
            <a:avLst/>
          </a:prstGeom>
        </p:spPr>
        <p:txBody>
          <a:bodyPr wrap="square">
            <a:spAutoFit/>
          </a:bodyPr>
          <a:lstStyle/>
          <a:p>
            <a:pPr marL="746096" lvl="1"/>
            <a:r>
              <a:rPr lang="en-US"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UI 框架</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HTML</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Xaml</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DirectX</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Rectangle 25"/>
          <p:cNvSpPr/>
          <p:nvPr/>
        </p:nvSpPr>
        <p:spPr>
          <a:xfrm>
            <a:off x="8626475" y="4727622"/>
            <a:ext cx="3810000" cy="923330"/>
          </a:xfrm>
          <a:prstGeom prst="rect">
            <a:avLst/>
          </a:prstGeom>
        </p:spPr>
        <p:txBody>
          <a:bodyPr wrap="square">
            <a:spAutoFit/>
          </a:bodyPr>
          <a:lstStyle/>
          <a:p>
            <a:pPr marL="746096" lvl="1"/>
            <a:r>
              <a:rPr lang="en-US"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工具</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Visual Studio</a:t>
            </a:r>
          </a:p>
          <a:p>
            <a:pPr marL="1134687" lvl="1" indent="-388591">
              <a:buFont typeface="Arial" panose="020B0604020202020204" pitchFamily="34" charset="0"/>
              <a:buChar char="•"/>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PowerShell</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Rectangle 18"/>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Freeform 19"/>
          <p:cNvSpPr/>
          <p:nvPr/>
        </p:nvSpPr>
        <p:spPr bwMode="auto">
          <a:xfrm>
            <a:off x="7433513" y="2582862"/>
            <a:ext cx="686525" cy="667081"/>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Tree>
    <p:custDataLst>
      <p:tags r:id="rId1"/>
    </p:custDataLst>
    <p:extLst>
      <p:ext uri="{BB962C8B-B14F-4D97-AF65-F5344CB8AC3E}">
        <p14:creationId xmlns:p14="http://schemas.microsoft.com/office/powerpoint/2010/main" val="142976901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74" y="292608"/>
            <a:ext cx="11889564" cy="917575"/>
          </a:xfrm>
        </p:spPr>
        <p:txBody>
          <a:bodyPr/>
          <a:lstStyle/>
          <a:p>
            <a:pPr>
              <a:lnSpc>
                <a:spcPct val="100000"/>
              </a:lnSpc>
            </a:pPr>
            <a:r>
              <a:rPr lang="en-US" dirty="0" err="1"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轻松构建</a:t>
            </a:r>
            <a:r>
              <a:rPr lang="en-US" altLang="zh-TW" dirty="0" err="1"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零售</a:t>
            </a:r>
            <a:r>
              <a:rPr lang="zh-TW" altLang="en-US"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业的</a:t>
            </a:r>
            <a:r>
              <a:rPr lang="en-US" dirty="0" err="1"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商务解决方案</a:t>
            </a: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lang="en-US" sz="3808" dirty="0" smtClean="0">
                <a:solidFill>
                  <a:schemeClr val="tx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随机支持零售外设</a:t>
            </a:r>
            <a:endParaRPr lang="zh-CN" sz="3808" dirty="0">
              <a:solidFill>
                <a:schemeClr val="tx2"/>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Group 19"/>
          <p:cNvGrpSpPr/>
          <p:nvPr/>
        </p:nvGrpSpPr>
        <p:grpSpPr>
          <a:xfrm>
            <a:off x="5105716" y="2440508"/>
            <a:ext cx="2285676" cy="2285676"/>
            <a:chOff x="5105558" y="2075756"/>
            <a:chExt cx="2286000" cy="2286000"/>
          </a:xfrm>
        </p:grpSpPr>
        <p:sp>
          <p:nvSpPr>
            <p:cNvPr id="34" name="Rectangle 33"/>
            <p:cNvSpPr/>
            <p:nvPr/>
          </p:nvSpPr>
          <p:spPr bwMode="auto">
            <a:xfrm>
              <a:off x="5105558" y="2075756"/>
              <a:ext cx="2286000" cy="2286000"/>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b" anchorCtr="0" forceAA="0" compatLnSpc="1">
              <a:prstTxWarp prst="textNoShape">
                <a:avLst/>
              </a:prstTxWarp>
              <a:noAutofit/>
            </a:bodyPr>
            <a:lstStyle/>
            <a:p>
              <a:pPr defTabSz="932411" fontAlgn="base">
                <a:lnSpc>
                  <a:spcPct val="90000"/>
                </a:lnSpc>
                <a:spcBef>
                  <a:spcPct val="0"/>
                </a:spcBef>
                <a:spcAft>
                  <a:spcPct val="0"/>
                </a:spcAft>
              </a:pPr>
              <a:r>
                <a:rPr lang="en-US" sz="1399" b="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收据打印机</a:t>
              </a:r>
              <a:endParaRPr lang="zh-CN" sz="13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grpSp>
          <p:nvGrpSpPr>
            <p:cNvPr id="4" name="Group 3"/>
            <p:cNvGrpSpPr>
              <a:grpSpLocks noChangeAspect="1"/>
            </p:cNvGrpSpPr>
            <p:nvPr/>
          </p:nvGrpSpPr>
          <p:grpSpPr>
            <a:xfrm>
              <a:off x="5850085" y="2619756"/>
              <a:ext cx="796946" cy="1018705"/>
              <a:chOff x="8861592" y="550178"/>
              <a:chExt cx="604141" cy="594107"/>
            </a:xfrm>
            <a:solidFill>
              <a:schemeClr val="bg1"/>
            </a:solidFill>
          </p:grpSpPr>
          <p:sp>
            <p:nvSpPr>
              <p:cNvPr id="5" name="Freeform 139"/>
              <p:cNvSpPr>
                <a:spLocks noEditPoints="1"/>
              </p:cNvSpPr>
              <p:nvPr/>
            </p:nvSpPr>
            <p:spPr bwMode="auto">
              <a:xfrm>
                <a:off x="8861592" y="717875"/>
                <a:ext cx="604141" cy="285945"/>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p:spPr>
            <p:txBody>
              <a:bodyPr vert="horz" wrap="square" lIns="93247" tIns="46623" rIns="93247" bIns="46623" numCol="1" anchor="t" anchorCtr="0" compatLnSpc="1">
                <a:prstTxWarp prst="textNoShape">
                  <a:avLst/>
                </a:prstTxWarp>
              </a:bodyPr>
              <a:lstStyle/>
              <a:p>
                <a:endParaRPr lang="en-US" sz="1428" dirty="0">
                  <a:solidFill>
                    <a:schemeClr val="accent3"/>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Freeform 140"/>
              <p:cNvSpPr>
                <a:spLocks noEditPoints="1"/>
              </p:cNvSpPr>
              <p:nvPr/>
            </p:nvSpPr>
            <p:spPr bwMode="auto">
              <a:xfrm>
                <a:off x="9007073" y="863356"/>
                <a:ext cx="313179" cy="280929"/>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p:spPr>
            <p:txBody>
              <a:bodyPr vert="horz" wrap="square" lIns="93247" tIns="46623" rIns="93247" bIns="46623" numCol="1" anchor="t" anchorCtr="0" compatLnSpc="1">
                <a:prstTxWarp prst="textNoShape">
                  <a:avLst/>
                </a:prstTxWarp>
              </a:bodyPr>
              <a:lstStyle/>
              <a:p>
                <a:endParaRPr lang="en-US" sz="1428" dirty="0">
                  <a:solidFill>
                    <a:schemeClr val="accent3"/>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Rectangle 141"/>
              <p:cNvSpPr>
                <a:spLocks noChangeArrowheads="1"/>
              </p:cNvSpPr>
              <p:nvPr/>
            </p:nvSpPr>
            <p:spPr bwMode="auto">
              <a:xfrm>
                <a:off x="9078739" y="909222"/>
                <a:ext cx="179164" cy="23649"/>
              </a:xfrm>
              <a:prstGeom prst="rect">
                <a:avLst/>
              </a:prstGeom>
              <a:grpFill/>
              <a:ln>
                <a:noFill/>
              </a:ln>
              <a:extLst/>
            </p:spPr>
            <p:txBody>
              <a:bodyPr vert="horz" wrap="square" lIns="93247" tIns="46623" rIns="93247" bIns="46623" numCol="1" anchor="t" anchorCtr="0" compatLnSpc="1">
                <a:prstTxWarp prst="textNoShape">
                  <a:avLst/>
                </a:prstTxWarp>
              </a:bodyPr>
              <a:lstStyle/>
              <a:p>
                <a:endParaRPr lang="en-US" sz="1428" dirty="0">
                  <a:solidFill>
                    <a:schemeClr val="accent3"/>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Rectangle 142"/>
              <p:cNvSpPr>
                <a:spLocks noChangeArrowheads="1"/>
              </p:cNvSpPr>
              <p:nvPr/>
            </p:nvSpPr>
            <p:spPr bwMode="auto">
              <a:xfrm>
                <a:off x="9078739" y="971571"/>
                <a:ext cx="179164" cy="23649"/>
              </a:xfrm>
              <a:prstGeom prst="rect">
                <a:avLst/>
              </a:prstGeom>
              <a:grpFill/>
              <a:ln>
                <a:noFill/>
              </a:ln>
              <a:extLst/>
            </p:spPr>
            <p:txBody>
              <a:bodyPr vert="horz" wrap="square" lIns="93247" tIns="46623" rIns="93247" bIns="46623" numCol="1" anchor="t" anchorCtr="0" compatLnSpc="1">
                <a:prstTxWarp prst="textNoShape">
                  <a:avLst/>
                </a:prstTxWarp>
              </a:bodyPr>
              <a:lstStyle/>
              <a:p>
                <a:endParaRPr lang="en-US" sz="1428" dirty="0">
                  <a:solidFill>
                    <a:schemeClr val="accent3"/>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Freeform 143"/>
              <p:cNvSpPr>
                <a:spLocks/>
              </p:cNvSpPr>
              <p:nvPr/>
            </p:nvSpPr>
            <p:spPr bwMode="auto">
              <a:xfrm>
                <a:off x="8980557" y="550178"/>
                <a:ext cx="368361" cy="140464"/>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p:spPr>
            <p:txBody>
              <a:bodyPr vert="horz" wrap="square" lIns="93247" tIns="46623" rIns="93247" bIns="46623" numCol="1" anchor="t" anchorCtr="0" compatLnSpc="1">
                <a:prstTxWarp prst="textNoShape">
                  <a:avLst/>
                </a:prstTxWarp>
              </a:bodyPr>
              <a:lstStyle/>
              <a:p>
                <a:endParaRPr lang="en-US" sz="1428" dirty="0">
                  <a:solidFill>
                    <a:schemeClr val="accent3"/>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grpSp>
        <p:nvGrpSpPr>
          <p:cNvPr id="21" name="Group 20"/>
          <p:cNvGrpSpPr/>
          <p:nvPr/>
        </p:nvGrpSpPr>
        <p:grpSpPr>
          <a:xfrm>
            <a:off x="7435501" y="2440508"/>
            <a:ext cx="2285676" cy="2285676"/>
            <a:chOff x="7435673" y="2075756"/>
            <a:chExt cx="2286000" cy="2286000"/>
          </a:xfrm>
        </p:grpSpPr>
        <p:sp>
          <p:nvSpPr>
            <p:cNvPr id="35" name="Rectangle 34"/>
            <p:cNvSpPr/>
            <p:nvPr/>
          </p:nvSpPr>
          <p:spPr bwMode="auto">
            <a:xfrm>
              <a:off x="7435673" y="2075756"/>
              <a:ext cx="2286000" cy="2286000"/>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b" anchorCtr="0" forceAA="0" compatLnSpc="1">
              <a:prstTxWarp prst="textNoShape">
                <a:avLst/>
              </a:prstTxWarp>
              <a:noAutofit/>
            </a:bodyPr>
            <a:lstStyle/>
            <a:p>
              <a:pPr defTabSz="932411" fontAlgn="base">
                <a:lnSpc>
                  <a:spcPct val="90000"/>
                </a:lnSpc>
                <a:spcBef>
                  <a:spcPct val="0"/>
                </a:spcBef>
                <a:spcAft>
                  <a:spcPct val="0"/>
                </a:spcAft>
              </a:pPr>
              <a:r>
                <a:rPr lang="en-US" sz="1399" b="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电子钱柜</a:t>
              </a:r>
              <a:endParaRPr lang="zh-CN" sz="13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grpSp>
          <p:nvGrpSpPr>
            <p:cNvPr id="24" name="Group 23"/>
            <p:cNvGrpSpPr>
              <a:grpSpLocks noChangeAspect="1"/>
            </p:cNvGrpSpPr>
            <p:nvPr/>
          </p:nvGrpSpPr>
          <p:grpSpPr>
            <a:xfrm>
              <a:off x="7964673" y="2629572"/>
              <a:ext cx="1228001" cy="851920"/>
              <a:chOff x="6438874" y="4026653"/>
              <a:chExt cx="1843474" cy="1278902"/>
            </a:xfrm>
          </p:grpSpPr>
          <p:sp>
            <p:nvSpPr>
              <p:cNvPr id="11" name="Rounded Rectangle 89"/>
              <p:cNvSpPr>
                <a:spLocks noChangeAspect="1"/>
              </p:cNvSpPr>
              <p:nvPr/>
            </p:nvSpPr>
            <p:spPr bwMode="auto">
              <a:xfrm rot="16200000">
                <a:off x="6735838" y="3759045"/>
                <a:ext cx="1278901" cy="1814119"/>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2" name="Rectangle 11"/>
              <p:cNvSpPr/>
              <p:nvPr/>
            </p:nvSpPr>
            <p:spPr bwMode="auto">
              <a:xfrm>
                <a:off x="6438874" y="4026653"/>
                <a:ext cx="780213" cy="1278902"/>
              </a:xfrm>
              <a:prstGeom prst="rect">
                <a:avLst/>
              </a:prstGeom>
              <a:solidFill>
                <a:srgbClr val="0070C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grpSp>
        <p:nvGrpSpPr>
          <p:cNvPr id="14" name="Group 13"/>
          <p:cNvGrpSpPr/>
          <p:nvPr/>
        </p:nvGrpSpPr>
        <p:grpSpPr>
          <a:xfrm>
            <a:off x="446147" y="2440508"/>
            <a:ext cx="2285676" cy="2285676"/>
            <a:chOff x="445328" y="2075756"/>
            <a:chExt cx="2286000" cy="2286000"/>
          </a:xfrm>
        </p:grpSpPr>
        <p:sp>
          <p:nvSpPr>
            <p:cNvPr id="30" name="Rectangle 29"/>
            <p:cNvSpPr/>
            <p:nvPr/>
          </p:nvSpPr>
          <p:spPr bwMode="auto">
            <a:xfrm>
              <a:off x="445328" y="2075756"/>
              <a:ext cx="2286000" cy="2286000"/>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b" anchorCtr="0" forceAA="0" compatLnSpc="1">
              <a:prstTxWarp prst="textNoShape">
                <a:avLst/>
              </a:prstTxWarp>
              <a:noAutofit/>
            </a:bodyPr>
            <a:lstStyle/>
            <a:p>
              <a:pPr defTabSz="932411" fontAlgn="base">
                <a:lnSpc>
                  <a:spcPct val="90000"/>
                </a:lnSpc>
                <a:spcBef>
                  <a:spcPct val="0"/>
                </a:spcBef>
                <a:spcAft>
                  <a:spcPct val="0"/>
                </a:spcAft>
              </a:pPr>
              <a:r>
                <a:rPr lang="en-US" sz="13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条形码扫描仪</a:t>
              </a:r>
            </a:p>
          </p:txBody>
        </p:sp>
        <p:sp>
          <p:nvSpPr>
            <p:cNvPr id="17" name="Rectangle 25"/>
            <p:cNvSpPr>
              <a:spLocks noChangeAspect="1"/>
            </p:cNvSpPr>
            <p:nvPr/>
          </p:nvSpPr>
          <p:spPr bwMode="auto">
            <a:xfrm>
              <a:off x="1154593" y="2779456"/>
              <a:ext cx="867471" cy="600784"/>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86495"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530" spc="-52" dirty="0">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nvGrpSpPr>
          <p:cNvPr id="19" name="Group 18"/>
          <p:cNvGrpSpPr/>
          <p:nvPr/>
        </p:nvGrpSpPr>
        <p:grpSpPr>
          <a:xfrm>
            <a:off x="2775932" y="2440508"/>
            <a:ext cx="2285676" cy="2285676"/>
            <a:chOff x="2775443" y="2075756"/>
            <a:chExt cx="2286000" cy="2286000"/>
          </a:xfrm>
        </p:grpSpPr>
        <p:sp>
          <p:nvSpPr>
            <p:cNvPr id="33" name="Rectangle 32"/>
            <p:cNvSpPr/>
            <p:nvPr/>
          </p:nvSpPr>
          <p:spPr bwMode="auto">
            <a:xfrm>
              <a:off x="2775443" y="2075756"/>
              <a:ext cx="2286000" cy="2286000"/>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0" bIns="182854" numCol="1" spcCol="0" rtlCol="0" fromWordArt="0" anchor="b" anchorCtr="0" forceAA="0" compatLnSpc="1">
              <a:prstTxWarp prst="textNoShape">
                <a:avLst/>
              </a:prstTxWarp>
              <a:noAutofit/>
            </a:bodyPr>
            <a:lstStyle/>
            <a:p>
              <a:pPr defTabSz="932411" fontAlgn="base">
                <a:lnSpc>
                  <a:spcPct val="90000"/>
                </a:lnSpc>
                <a:spcBef>
                  <a:spcPct val="0"/>
                </a:spcBef>
                <a:spcAft>
                  <a:spcPct val="0"/>
                </a:spcAft>
              </a:pPr>
              <a:r>
                <a:rPr lang="en-US" sz="1399" b="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磁卡读卡器</a:t>
              </a:r>
              <a:endParaRPr lang="zh-CN" sz="13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18" name="Freeform 578"/>
            <p:cNvSpPr>
              <a:spLocks noChangeAspect="1"/>
            </p:cNvSpPr>
            <p:nvPr/>
          </p:nvSpPr>
          <p:spPr bwMode="auto">
            <a:xfrm>
              <a:off x="3403448" y="2514711"/>
              <a:ext cx="1029991" cy="966781"/>
            </a:xfrm>
            <a:custGeom>
              <a:avLst/>
              <a:gdLst/>
              <a:ahLst/>
              <a:cxnLst/>
              <a:rect l="l" t="t" r="r" b="b"/>
              <a:pathLst>
                <a:path w="1298575" h="1219200">
                  <a:moveTo>
                    <a:pt x="66475" y="1017587"/>
                  </a:moveTo>
                  <a:lnTo>
                    <a:pt x="60075" y="1018387"/>
                  </a:lnTo>
                  <a:lnTo>
                    <a:pt x="54075" y="1021187"/>
                  </a:lnTo>
                  <a:lnTo>
                    <a:pt x="48875" y="1025187"/>
                  </a:lnTo>
                  <a:lnTo>
                    <a:pt x="44475" y="1029987"/>
                  </a:lnTo>
                  <a:lnTo>
                    <a:pt x="42075" y="1036387"/>
                  </a:lnTo>
                  <a:lnTo>
                    <a:pt x="41275" y="1043187"/>
                  </a:lnTo>
                  <a:lnTo>
                    <a:pt x="42075" y="1049587"/>
                  </a:lnTo>
                  <a:lnTo>
                    <a:pt x="44475" y="1055587"/>
                  </a:lnTo>
                  <a:lnTo>
                    <a:pt x="48875" y="1060787"/>
                  </a:lnTo>
                  <a:lnTo>
                    <a:pt x="54075" y="1064787"/>
                  </a:lnTo>
                  <a:lnTo>
                    <a:pt x="60075" y="1067587"/>
                  </a:lnTo>
                  <a:lnTo>
                    <a:pt x="66475" y="1068387"/>
                  </a:lnTo>
                  <a:lnTo>
                    <a:pt x="73275" y="1067587"/>
                  </a:lnTo>
                  <a:lnTo>
                    <a:pt x="79275" y="1064787"/>
                  </a:lnTo>
                  <a:lnTo>
                    <a:pt x="84875" y="1060787"/>
                  </a:lnTo>
                  <a:lnTo>
                    <a:pt x="88475" y="1055587"/>
                  </a:lnTo>
                  <a:lnTo>
                    <a:pt x="91275" y="1049587"/>
                  </a:lnTo>
                  <a:lnTo>
                    <a:pt x="92075" y="1043187"/>
                  </a:lnTo>
                  <a:lnTo>
                    <a:pt x="91275" y="1036387"/>
                  </a:lnTo>
                  <a:lnTo>
                    <a:pt x="88475" y="1029987"/>
                  </a:lnTo>
                  <a:lnTo>
                    <a:pt x="84875" y="1025187"/>
                  </a:lnTo>
                  <a:lnTo>
                    <a:pt x="79275" y="1021187"/>
                  </a:lnTo>
                  <a:lnTo>
                    <a:pt x="73275" y="1018387"/>
                  </a:lnTo>
                  <a:close/>
                  <a:moveTo>
                    <a:pt x="0" y="985837"/>
                  </a:moveTo>
                  <a:lnTo>
                    <a:pt x="914400" y="985837"/>
                  </a:lnTo>
                  <a:lnTo>
                    <a:pt x="914400" y="1219200"/>
                  </a:lnTo>
                  <a:lnTo>
                    <a:pt x="0" y="1219200"/>
                  </a:lnTo>
                  <a:close/>
                  <a:moveTo>
                    <a:pt x="150216" y="676295"/>
                  </a:moveTo>
                  <a:cubicBezTo>
                    <a:pt x="142267" y="676295"/>
                    <a:pt x="135823" y="681777"/>
                    <a:pt x="135823" y="688539"/>
                  </a:cubicBezTo>
                  <a:lnTo>
                    <a:pt x="135823" y="924587"/>
                  </a:lnTo>
                  <a:lnTo>
                    <a:pt x="779273" y="924587"/>
                  </a:lnTo>
                  <a:lnTo>
                    <a:pt x="779273" y="688539"/>
                  </a:lnTo>
                  <a:cubicBezTo>
                    <a:pt x="779273" y="681777"/>
                    <a:pt x="772829" y="676295"/>
                    <a:pt x="764881" y="676295"/>
                  </a:cubicBezTo>
                  <a:lnTo>
                    <a:pt x="598472" y="676295"/>
                  </a:lnTo>
                  <a:lnTo>
                    <a:pt x="588212" y="685956"/>
                  </a:lnTo>
                  <a:lnTo>
                    <a:pt x="581475" y="693092"/>
                  </a:lnTo>
                  <a:lnTo>
                    <a:pt x="575134" y="699039"/>
                  </a:lnTo>
                  <a:lnTo>
                    <a:pt x="569982" y="704986"/>
                  </a:lnTo>
                  <a:lnTo>
                    <a:pt x="564830" y="709743"/>
                  </a:lnTo>
                  <a:lnTo>
                    <a:pt x="560075" y="714897"/>
                  </a:lnTo>
                  <a:lnTo>
                    <a:pt x="556112" y="719655"/>
                  </a:lnTo>
                  <a:lnTo>
                    <a:pt x="552149" y="724016"/>
                  </a:lnTo>
                  <a:lnTo>
                    <a:pt x="548186" y="727980"/>
                  </a:lnTo>
                  <a:lnTo>
                    <a:pt x="544223" y="732341"/>
                  </a:lnTo>
                  <a:lnTo>
                    <a:pt x="539864" y="737099"/>
                  </a:lnTo>
                  <a:lnTo>
                    <a:pt x="535108" y="742253"/>
                  </a:lnTo>
                  <a:lnTo>
                    <a:pt x="530353" y="747803"/>
                  </a:lnTo>
                  <a:lnTo>
                    <a:pt x="524012" y="753750"/>
                  </a:lnTo>
                  <a:lnTo>
                    <a:pt x="517671" y="760489"/>
                  </a:lnTo>
                  <a:lnTo>
                    <a:pt x="510538" y="768022"/>
                  </a:lnTo>
                  <a:lnTo>
                    <a:pt x="502216" y="776348"/>
                  </a:lnTo>
                  <a:lnTo>
                    <a:pt x="493101" y="786259"/>
                  </a:lnTo>
                  <a:lnTo>
                    <a:pt x="482005" y="796963"/>
                  </a:lnTo>
                  <a:lnTo>
                    <a:pt x="470116" y="808857"/>
                  </a:lnTo>
                  <a:lnTo>
                    <a:pt x="460605" y="817182"/>
                  </a:lnTo>
                  <a:lnTo>
                    <a:pt x="449905" y="823922"/>
                  </a:lnTo>
                  <a:lnTo>
                    <a:pt x="439205" y="828283"/>
                  </a:lnTo>
                  <a:lnTo>
                    <a:pt x="428505" y="830662"/>
                  </a:lnTo>
                  <a:lnTo>
                    <a:pt x="417408" y="831851"/>
                  </a:lnTo>
                  <a:lnTo>
                    <a:pt x="406312" y="831058"/>
                  </a:lnTo>
                  <a:lnTo>
                    <a:pt x="396008" y="828680"/>
                  </a:lnTo>
                  <a:lnTo>
                    <a:pt x="385705" y="825508"/>
                  </a:lnTo>
                  <a:lnTo>
                    <a:pt x="376194" y="820354"/>
                  </a:lnTo>
                  <a:lnTo>
                    <a:pt x="367872" y="814011"/>
                  </a:lnTo>
                  <a:lnTo>
                    <a:pt x="360738" y="806875"/>
                  </a:lnTo>
                  <a:lnTo>
                    <a:pt x="354397" y="798945"/>
                  </a:lnTo>
                  <a:lnTo>
                    <a:pt x="350038" y="790223"/>
                  </a:lnTo>
                  <a:lnTo>
                    <a:pt x="346868" y="779916"/>
                  </a:lnTo>
                  <a:lnTo>
                    <a:pt x="346075" y="769608"/>
                  </a:lnTo>
                  <a:lnTo>
                    <a:pt x="346868" y="758507"/>
                  </a:lnTo>
                  <a:lnTo>
                    <a:pt x="350038" y="747010"/>
                  </a:lnTo>
                  <a:lnTo>
                    <a:pt x="355586" y="734720"/>
                  </a:lnTo>
                  <a:lnTo>
                    <a:pt x="363909" y="722826"/>
                  </a:lnTo>
                  <a:lnTo>
                    <a:pt x="366286" y="719655"/>
                  </a:lnTo>
                  <a:lnTo>
                    <a:pt x="369853" y="715690"/>
                  </a:lnTo>
                  <a:lnTo>
                    <a:pt x="375005" y="709743"/>
                  </a:lnTo>
                  <a:lnTo>
                    <a:pt x="381346" y="703400"/>
                  </a:lnTo>
                  <a:lnTo>
                    <a:pt x="388479" y="696264"/>
                  </a:lnTo>
                  <a:lnTo>
                    <a:pt x="396405" y="688335"/>
                  </a:lnTo>
                  <a:lnTo>
                    <a:pt x="405123" y="679216"/>
                  </a:lnTo>
                  <a:lnTo>
                    <a:pt x="407922" y="676295"/>
                  </a:lnTo>
                  <a:close/>
                  <a:moveTo>
                    <a:pt x="881491" y="465149"/>
                  </a:moveTo>
                  <a:lnTo>
                    <a:pt x="879853" y="468816"/>
                  </a:lnTo>
                  <a:lnTo>
                    <a:pt x="889000" y="469096"/>
                  </a:lnTo>
                  <a:lnTo>
                    <a:pt x="881471" y="485747"/>
                  </a:lnTo>
                  <a:lnTo>
                    <a:pt x="872752" y="501209"/>
                  </a:lnTo>
                  <a:lnTo>
                    <a:pt x="862845" y="515085"/>
                  </a:lnTo>
                  <a:lnTo>
                    <a:pt x="851748" y="527375"/>
                  </a:lnTo>
                  <a:lnTo>
                    <a:pt x="839860" y="538872"/>
                  </a:lnTo>
                  <a:lnTo>
                    <a:pt x="827178" y="549180"/>
                  </a:lnTo>
                  <a:lnTo>
                    <a:pt x="813704" y="558694"/>
                  </a:lnTo>
                  <a:lnTo>
                    <a:pt x="799834" y="567020"/>
                  </a:lnTo>
                  <a:lnTo>
                    <a:pt x="785567" y="575742"/>
                  </a:lnTo>
                  <a:lnTo>
                    <a:pt x="770112" y="583275"/>
                  </a:lnTo>
                  <a:lnTo>
                    <a:pt x="755052" y="590411"/>
                  </a:lnTo>
                  <a:lnTo>
                    <a:pt x="739200" y="597150"/>
                  </a:lnTo>
                  <a:lnTo>
                    <a:pt x="723349" y="604683"/>
                  </a:lnTo>
                  <a:lnTo>
                    <a:pt x="707497" y="611423"/>
                  </a:lnTo>
                  <a:lnTo>
                    <a:pt x="691645" y="618559"/>
                  </a:lnTo>
                  <a:lnTo>
                    <a:pt x="676189" y="626092"/>
                  </a:lnTo>
                  <a:lnTo>
                    <a:pt x="660338" y="634021"/>
                  </a:lnTo>
                  <a:lnTo>
                    <a:pt x="645278" y="643139"/>
                  </a:lnTo>
                  <a:lnTo>
                    <a:pt x="629823" y="652258"/>
                  </a:lnTo>
                  <a:lnTo>
                    <a:pt x="619736" y="659265"/>
                  </a:lnTo>
                  <a:lnTo>
                    <a:pt x="633346" y="659265"/>
                  </a:lnTo>
                  <a:lnTo>
                    <a:pt x="639912" y="655050"/>
                  </a:lnTo>
                  <a:lnTo>
                    <a:pt x="650209" y="649091"/>
                  </a:lnTo>
                  <a:lnTo>
                    <a:pt x="671198" y="637172"/>
                  </a:lnTo>
                  <a:lnTo>
                    <a:pt x="692980" y="626843"/>
                  </a:lnTo>
                  <a:lnTo>
                    <a:pt x="715158" y="616911"/>
                  </a:lnTo>
                  <a:lnTo>
                    <a:pt x="758325" y="597444"/>
                  </a:lnTo>
                  <a:lnTo>
                    <a:pt x="778919" y="587512"/>
                  </a:lnTo>
                  <a:lnTo>
                    <a:pt x="799513" y="576785"/>
                  </a:lnTo>
                  <a:lnTo>
                    <a:pt x="818522" y="564470"/>
                  </a:lnTo>
                  <a:lnTo>
                    <a:pt x="821294" y="562483"/>
                  </a:lnTo>
                  <a:lnTo>
                    <a:pt x="830403" y="556127"/>
                  </a:lnTo>
                  <a:lnTo>
                    <a:pt x="839512" y="549373"/>
                  </a:lnTo>
                  <a:lnTo>
                    <a:pt x="847828" y="542222"/>
                  </a:lnTo>
                  <a:lnTo>
                    <a:pt x="855749" y="534276"/>
                  </a:lnTo>
                  <a:lnTo>
                    <a:pt x="864066" y="525536"/>
                  </a:lnTo>
                  <a:lnTo>
                    <a:pt x="871194" y="516796"/>
                  </a:lnTo>
                  <a:lnTo>
                    <a:pt x="877927" y="507261"/>
                  </a:lnTo>
                  <a:lnTo>
                    <a:pt x="879511" y="504480"/>
                  </a:lnTo>
                  <a:lnTo>
                    <a:pt x="885847" y="494151"/>
                  </a:lnTo>
                  <a:lnTo>
                    <a:pt x="891392" y="483027"/>
                  </a:lnTo>
                  <a:lnTo>
                    <a:pt x="896936" y="471506"/>
                  </a:lnTo>
                  <a:close/>
                  <a:moveTo>
                    <a:pt x="558330" y="452436"/>
                  </a:moveTo>
                  <a:lnTo>
                    <a:pt x="558726" y="453231"/>
                  </a:lnTo>
                  <a:lnTo>
                    <a:pt x="551201" y="458793"/>
                  </a:lnTo>
                  <a:lnTo>
                    <a:pt x="544865" y="461971"/>
                  </a:lnTo>
                  <a:lnTo>
                    <a:pt x="545657" y="462765"/>
                  </a:lnTo>
                  <a:lnTo>
                    <a:pt x="546053" y="463560"/>
                  </a:lnTo>
                  <a:lnTo>
                    <a:pt x="546845" y="465149"/>
                  </a:lnTo>
                  <a:lnTo>
                    <a:pt x="547637" y="467136"/>
                  </a:lnTo>
                  <a:lnTo>
                    <a:pt x="548825" y="470711"/>
                  </a:lnTo>
                  <a:lnTo>
                    <a:pt x="549221" y="473492"/>
                  </a:lnTo>
                  <a:lnTo>
                    <a:pt x="549617" y="477465"/>
                  </a:lnTo>
                  <a:lnTo>
                    <a:pt x="549617" y="487794"/>
                  </a:lnTo>
                  <a:lnTo>
                    <a:pt x="549221" y="494151"/>
                  </a:lnTo>
                  <a:lnTo>
                    <a:pt x="548033" y="501302"/>
                  </a:lnTo>
                  <a:lnTo>
                    <a:pt x="547241" y="505672"/>
                  </a:lnTo>
                  <a:lnTo>
                    <a:pt x="545261" y="514015"/>
                  </a:lnTo>
                  <a:lnTo>
                    <a:pt x="542884" y="522755"/>
                  </a:lnTo>
                  <a:lnTo>
                    <a:pt x="542488" y="523152"/>
                  </a:lnTo>
                  <a:lnTo>
                    <a:pt x="541696" y="524344"/>
                  </a:lnTo>
                  <a:lnTo>
                    <a:pt x="539320" y="527522"/>
                  </a:lnTo>
                  <a:lnTo>
                    <a:pt x="535756" y="531495"/>
                  </a:lnTo>
                  <a:lnTo>
                    <a:pt x="531795" y="536660"/>
                  </a:lnTo>
                  <a:lnTo>
                    <a:pt x="527043" y="541825"/>
                  </a:lnTo>
                  <a:lnTo>
                    <a:pt x="521499" y="547387"/>
                  </a:lnTo>
                  <a:lnTo>
                    <a:pt x="515558" y="553743"/>
                  </a:lnTo>
                  <a:lnTo>
                    <a:pt x="509222" y="560497"/>
                  </a:lnTo>
                  <a:lnTo>
                    <a:pt x="502489" y="568045"/>
                  </a:lnTo>
                  <a:lnTo>
                    <a:pt x="487440" y="583142"/>
                  </a:lnTo>
                  <a:lnTo>
                    <a:pt x="471599" y="599430"/>
                  </a:lnTo>
                  <a:lnTo>
                    <a:pt x="438728" y="633199"/>
                  </a:lnTo>
                  <a:lnTo>
                    <a:pt x="422887" y="649885"/>
                  </a:lnTo>
                  <a:lnTo>
                    <a:pt x="413373" y="659265"/>
                  </a:lnTo>
                  <a:lnTo>
                    <a:pt x="425046" y="659265"/>
                  </a:lnTo>
                  <a:lnTo>
                    <a:pt x="434449" y="649482"/>
                  </a:lnTo>
                  <a:lnTo>
                    <a:pt x="444753" y="638382"/>
                  </a:lnTo>
                  <a:lnTo>
                    <a:pt x="455453" y="628074"/>
                  </a:lnTo>
                  <a:lnTo>
                    <a:pt x="466153" y="617370"/>
                  </a:lnTo>
                  <a:lnTo>
                    <a:pt x="476457" y="606665"/>
                  </a:lnTo>
                  <a:lnTo>
                    <a:pt x="486760" y="595961"/>
                  </a:lnTo>
                  <a:lnTo>
                    <a:pt x="496668" y="585653"/>
                  </a:lnTo>
                  <a:lnTo>
                    <a:pt x="506179" y="576138"/>
                  </a:lnTo>
                  <a:lnTo>
                    <a:pt x="514897" y="566624"/>
                  </a:lnTo>
                  <a:lnTo>
                    <a:pt x="522823" y="558298"/>
                  </a:lnTo>
                  <a:lnTo>
                    <a:pt x="530353" y="550369"/>
                  </a:lnTo>
                  <a:lnTo>
                    <a:pt x="536693" y="543629"/>
                  </a:lnTo>
                  <a:lnTo>
                    <a:pt x="541845" y="537682"/>
                  </a:lnTo>
                  <a:lnTo>
                    <a:pt x="545808" y="532925"/>
                  </a:lnTo>
                  <a:lnTo>
                    <a:pt x="548582" y="528960"/>
                  </a:lnTo>
                  <a:lnTo>
                    <a:pt x="549771" y="526582"/>
                  </a:lnTo>
                  <a:lnTo>
                    <a:pt x="553734" y="513895"/>
                  </a:lnTo>
                  <a:lnTo>
                    <a:pt x="556112" y="502794"/>
                  </a:lnTo>
                  <a:lnTo>
                    <a:pt x="557301" y="492487"/>
                  </a:lnTo>
                  <a:lnTo>
                    <a:pt x="557697" y="484161"/>
                  </a:lnTo>
                  <a:lnTo>
                    <a:pt x="557301" y="477025"/>
                  </a:lnTo>
                  <a:lnTo>
                    <a:pt x="556508" y="471475"/>
                  </a:lnTo>
                  <a:lnTo>
                    <a:pt x="555716" y="466717"/>
                  </a:lnTo>
                  <a:lnTo>
                    <a:pt x="554527" y="463546"/>
                  </a:lnTo>
                  <a:lnTo>
                    <a:pt x="553338" y="460770"/>
                  </a:lnTo>
                  <a:lnTo>
                    <a:pt x="552545" y="459185"/>
                  </a:lnTo>
                  <a:lnTo>
                    <a:pt x="552149" y="458788"/>
                  </a:lnTo>
                  <a:lnTo>
                    <a:pt x="562315" y="459099"/>
                  </a:lnTo>
                  <a:lnTo>
                    <a:pt x="561894" y="458395"/>
                  </a:lnTo>
                  <a:lnTo>
                    <a:pt x="561102" y="456806"/>
                  </a:lnTo>
                  <a:lnTo>
                    <a:pt x="560310" y="455614"/>
                  </a:lnTo>
                  <a:lnTo>
                    <a:pt x="559914" y="455217"/>
                  </a:lnTo>
                  <a:close/>
                  <a:moveTo>
                    <a:pt x="826538" y="0"/>
                  </a:moveTo>
                  <a:lnTo>
                    <a:pt x="1298575" y="351800"/>
                  </a:lnTo>
                  <a:lnTo>
                    <a:pt x="1185619" y="493713"/>
                  </a:lnTo>
                  <a:lnTo>
                    <a:pt x="1088305" y="421064"/>
                  </a:lnTo>
                  <a:lnTo>
                    <a:pt x="1074279" y="441149"/>
                  </a:lnTo>
                  <a:lnTo>
                    <a:pt x="1059183" y="461404"/>
                  </a:lnTo>
                  <a:lnTo>
                    <a:pt x="1043689" y="479673"/>
                  </a:lnTo>
                  <a:lnTo>
                    <a:pt x="1027004" y="497148"/>
                  </a:lnTo>
                  <a:lnTo>
                    <a:pt x="1010318" y="513034"/>
                  </a:lnTo>
                  <a:lnTo>
                    <a:pt x="992838" y="528126"/>
                  </a:lnTo>
                  <a:lnTo>
                    <a:pt x="975756" y="542027"/>
                  </a:lnTo>
                  <a:lnTo>
                    <a:pt x="958276" y="555133"/>
                  </a:lnTo>
                  <a:lnTo>
                    <a:pt x="940796" y="567048"/>
                  </a:lnTo>
                  <a:lnTo>
                    <a:pt x="923713" y="578168"/>
                  </a:lnTo>
                  <a:lnTo>
                    <a:pt x="907028" y="588494"/>
                  </a:lnTo>
                  <a:lnTo>
                    <a:pt x="890342" y="598026"/>
                  </a:lnTo>
                  <a:lnTo>
                    <a:pt x="874849" y="607160"/>
                  </a:lnTo>
                  <a:lnTo>
                    <a:pt x="859753" y="615103"/>
                  </a:lnTo>
                  <a:lnTo>
                    <a:pt x="845451" y="622649"/>
                  </a:lnTo>
                  <a:lnTo>
                    <a:pt x="832341" y="629401"/>
                  </a:lnTo>
                  <a:lnTo>
                    <a:pt x="819628" y="635755"/>
                  </a:lnTo>
                  <a:lnTo>
                    <a:pt x="808902" y="642110"/>
                  </a:lnTo>
                  <a:lnTo>
                    <a:pt x="799368" y="647670"/>
                  </a:lnTo>
                  <a:lnTo>
                    <a:pt x="791422" y="652833"/>
                  </a:lnTo>
                  <a:lnTo>
                    <a:pt x="784668" y="657599"/>
                  </a:lnTo>
                  <a:lnTo>
                    <a:pt x="779626" y="662253"/>
                  </a:lnTo>
                  <a:cubicBezTo>
                    <a:pt x="790831" y="663710"/>
                    <a:pt x="798512" y="672364"/>
                    <a:pt x="798512" y="682545"/>
                  </a:cubicBezTo>
                  <a:lnTo>
                    <a:pt x="798512" y="969566"/>
                  </a:lnTo>
                  <a:lnTo>
                    <a:pt x="788089" y="969566"/>
                  </a:lnTo>
                  <a:lnTo>
                    <a:pt x="788089" y="971028"/>
                  </a:lnTo>
                  <a:lnTo>
                    <a:pt x="118023" y="971028"/>
                  </a:lnTo>
                  <a:lnTo>
                    <a:pt x="118023" y="969566"/>
                  </a:lnTo>
                  <a:lnTo>
                    <a:pt x="118023" y="924587"/>
                  </a:lnTo>
                  <a:lnTo>
                    <a:pt x="118023" y="682545"/>
                  </a:lnTo>
                  <a:cubicBezTo>
                    <a:pt x="118023" y="669688"/>
                    <a:pt x="130275" y="659265"/>
                    <a:pt x="145388" y="659265"/>
                  </a:cubicBezTo>
                  <a:lnTo>
                    <a:pt x="339472" y="659265"/>
                  </a:lnTo>
                  <a:lnTo>
                    <a:pt x="340520" y="654025"/>
                  </a:lnTo>
                  <a:lnTo>
                    <a:pt x="342506" y="646081"/>
                  </a:lnTo>
                  <a:lnTo>
                    <a:pt x="344493" y="636153"/>
                  </a:lnTo>
                  <a:lnTo>
                    <a:pt x="346479" y="625429"/>
                  </a:lnTo>
                  <a:lnTo>
                    <a:pt x="349260" y="613118"/>
                  </a:lnTo>
                  <a:lnTo>
                    <a:pt x="352041" y="599217"/>
                  </a:lnTo>
                  <a:lnTo>
                    <a:pt x="354822" y="584920"/>
                  </a:lnTo>
                  <a:lnTo>
                    <a:pt x="358000" y="570225"/>
                  </a:lnTo>
                  <a:lnTo>
                    <a:pt x="361178" y="554339"/>
                  </a:lnTo>
                  <a:lnTo>
                    <a:pt x="364753" y="539247"/>
                  </a:lnTo>
                  <a:lnTo>
                    <a:pt x="367932" y="523360"/>
                  </a:lnTo>
                  <a:lnTo>
                    <a:pt x="371110" y="508269"/>
                  </a:lnTo>
                  <a:lnTo>
                    <a:pt x="374685" y="493177"/>
                  </a:lnTo>
                  <a:lnTo>
                    <a:pt x="377863" y="479276"/>
                  </a:lnTo>
                  <a:lnTo>
                    <a:pt x="381041" y="466567"/>
                  </a:lnTo>
                  <a:lnTo>
                    <a:pt x="383822" y="454653"/>
                  </a:lnTo>
                  <a:lnTo>
                    <a:pt x="386603" y="444327"/>
                  </a:lnTo>
                  <a:lnTo>
                    <a:pt x="388987" y="435589"/>
                  </a:lnTo>
                  <a:lnTo>
                    <a:pt x="390973" y="428440"/>
                  </a:lnTo>
                  <a:lnTo>
                    <a:pt x="396932" y="411760"/>
                  </a:lnTo>
                  <a:lnTo>
                    <a:pt x="404083" y="396668"/>
                  </a:lnTo>
                  <a:lnTo>
                    <a:pt x="412823" y="382370"/>
                  </a:lnTo>
                  <a:lnTo>
                    <a:pt x="423152" y="369661"/>
                  </a:lnTo>
                  <a:lnTo>
                    <a:pt x="434276" y="357747"/>
                  </a:lnTo>
                  <a:lnTo>
                    <a:pt x="446988" y="346626"/>
                  </a:lnTo>
                  <a:lnTo>
                    <a:pt x="460893" y="336698"/>
                  </a:lnTo>
                  <a:lnTo>
                    <a:pt x="475592" y="327960"/>
                  </a:lnTo>
                  <a:lnTo>
                    <a:pt x="491880" y="319620"/>
                  </a:lnTo>
                  <a:lnTo>
                    <a:pt x="508565" y="311677"/>
                  </a:lnTo>
                  <a:lnTo>
                    <a:pt x="526443" y="304528"/>
                  </a:lnTo>
                  <a:lnTo>
                    <a:pt x="545114" y="297776"/>
                  </a:lnTo>
                  <a:lnTo>
                    <a:pt x="564978" y="291819"/>
                  </a:lnTo>
                  <a:lnTo>
                    <a:pt x="585239" y="285862"/>
                  </a:lnTo>
                  <a:lnTo>
                    <a:pt x="606294" y="279904"/>
                  </a:lnTo>
                  <a:lnTo>
                    <a:pt x="628144" y="274344"/>
                  </a:lnTo>
                  <a:lnTo>
                    <a:pt x="650788" y="269181"/>
                  </a:lnTo>
                  <a:lnTo>
                    <a:pt x="669460" y="264018"/>
                  </a:lnTo>
                  <a:lnTo>
                    <a:pt x="688132" y="257664"/>
                  </a:lnTo>
                  <a:lnTo>
                    <a:pt x="705214" y="250515"/>
                  </a:lnTo>
                  <a:lnTo>
                    <a:pt x="722297" y="242175"/>
                  </a:lnTo>
                  <a:lnTo>
                    <a:pt x="738188" y="233834"/>
                  </a:lnTo>
                  <a:lnTo>
                    <a:pt x="753681" y="224700"/>
                  </a:lnTo>
                  <a:lnTo>
                    <a:pt x="767983" y="215168"/>
                  </a:lnTo>
                  <a:lnTo>
                    <a:pt x="781490" y="205239"/>
                  </a:lnTo>
                  <a:lnTo>
                    <a:pt x="790146" y="198479"/>
                  </a:lnTo>
                  <a:lnTo>
                    <a:pt x="714375" y="141913"/>
                  </a:lnTo>
                  <a:close/>
                </a:path>
              </a:pathLst>
            </a:custGeom>
            <a:solidFill>
              <a:schemeClr val="bg1"/>
            </a:solid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428"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5" name="Group 24"/>
          <p:cNvGrpSpPr/>
          <p:nvPr/>
        </p:nvGrpSpPr>
        <p:grpSpPr>
          <a:xfrm>
            <a:off x="9765287" y="2440508"/>
            <a:ext cx="2285676" cy="2285676"/>
            <a:chOff x="9765790" y="2075756"/>
            <a:chExt cx="2286000" cy="2286000"/>
          </a:xfrm>
        </p:grpSpPr>
        <p:sp>
          <p:nvSpPr>
            <p:cNvPr id="37" name="Rectangle 36"/>
            <p:cNvSpPr/>
            <p:nvPr/>
          </p:nvSpPr>
          <p:spPr bwMode="auto">
            <a:xfrm>
              <a:off x="9765790" y="2075756"/>
              <a:ext cx="2286000" cy="2286000"/>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b" anchorCtr="0" forceAA="0" compatLnSpc="1">
              <a:prstTxWarp prst="textNoShape">
                <a:avLst/>
              </a:prstTxWarp>
              <a:noAutofit/>
            </a:bodyPr>
            <a:lstStyle/>
            <a:p>
              <a:pPr defTabSz="932411" fontAlgn="base">
                <a:lnSpc>
                  <a:spcPct val="90000"/>
                </a:lnSpc>
                <a:spcBef>
                  <a:spcPct val="0"/>
                </a:spcBef>
                <a:spcAft>
                  <a:spcPct val="0"/>
                </a:spcAft>
              </a:pPr>
              <a:r>
                <a:rPr lang="en-US" sz="1399" b="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支付终端</a:t>
              </a:r>
              <a:endParaRPr lang="zh-CN" sz="13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grpSp>
          <p:nvGrpSpPr>
            <p:cNvPr id="39" name="Group 38"/>
            <p:cNvGrpSpPr>
              <a:grpSpLocks noChangeAspect="1"/>
            </p:cNvGrpSpPr>
            <p:nvPr/>
          </p:nvGrpSpPr>
          <p:grpSpPr>
            <a:xfrm>
              <a:off x="10206393" y="2629572"/>
              <a:ext cx="1404795" cy="851919"/>
              <a:chOff x="6438874" y="4026654"/>
              <a:chExt cx="2108877" cy="1278901"/>
            </a:xfrm>
          </p:grpSpPr>
          <p:sp>
            <p:nvSpPr>
              <p:cNvPr id="40" name="Rounded Rectangle 89"/>
              <p:cNvSpPr>
                <a:spLocks noChangeAspect="1"/>
              </p:cNvSpPr>
              <p:nvPr/>
            </p:nvSpPr>
            <p:spPr bwMode="auto">
              <a:xfrm rot="16200000">
                <a:off x="6735838" y="3759045"/>
                <a:ext cx="1278901" cy="1814119"/>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1" name="Rectangle 40"/>
              <p:cNvSpPr/>
              <p:nvPr/>
            </p:nvSpPr>
            <p:spPr bwMode="auto">
              <a:xfrm>
                <a:off x="6438874" y="4418235"/>
                <a:ext cx="2108877" cy="887319"/>
              </a:xfrm>
              <a:prstGeom prst="rect">
                <a:avLst/>
              </a:prstGeom>
              <a:solidFill>
                <a:srgbClr val="0070C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sp>
        <p:nvSpPr>
          <p:cNvPr id="13" name="Oval 12"/>
          <p:cNvSpPr/>
          <p:nvPr/>
        </p:nvSpPr>
        <p:spPr bwMode="auto">
          <a:xfrm>
            <a:off x="6512011" y="2201862"/>
            <a:ext cx="743198" cy="743198"/>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5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新</a:t>
            </a:r>
          </a:p>
        </p:txBody>
      </p:sp>
      <p:sp>
        <p:nvSpPr>
          <p:cNvPr id="42" name="Oval 41"/>
          <p:cNvSpPr/>
          <p:nvPr/>
        </p:nvSpPr>
        <p:spPr bwMode="auto">
          <a:xfrm>
            <a:off x="8809409" y="2201862"/>
            <a:ext cx="743198" cy="743198"/>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5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新</a:t>
            </a:r>
          </a:p>
        </p:txBody>
      </p:sp>
      <p:sp>
        <p:nvSpPr>
          <p:cNvPr id="43" name="Oval 42"/>
          <p:cNvSpPr/>
          <p:nvPr/>
        </p:nvSpPr>
        <p:spPr bwMode="auto">
          <a:xfrm>
            <a:off x="10718419" y="2201862"/>
            <a:ext cx="1196360" cy="743198"/>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599" b="1" dirty="0" err="1"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支持</a:t>
            </a:r>
            <a:r>
              <a:rPr lang="en-US" sz="1599"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r>
            <a:br>
              <a:rPr lang="en-US" sz="1599"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sz="1599" b="1" dirty="0" err="1"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第三方</a:t>
            </a:r>
            <a:endParaRPr lang="en-US" sz="15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8" name="Rectangle 37"/>
          <p:cNvSpPr/>
          <p:nvPr/>
        </p:nvSpPr>
        <p:spPr bwMode="auto">
          <a:xfrm>
            <a:off x="446147" y="5557613"/>
            <a:ext cx="9275030" cy="819422"/>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ctr" anchorCtr="0" forceAA="0" compatLnSpc="1">
            <a:prstTxWarp prst="textNoShape">
              <a:avLst/>
            </a:prstTxWarp>
            <a:noAutofit/>
          </a:bodyPr>
          <a:lstStyle/>
          <a:p>
            <a:pPr marL="285750" indent="-285750">
              <a:spcBef>
                <a:spcPts val="612"/>
              </a:spcBef>
              <a:buFont typeface="Arial" panose="020B0604020202020204" pitchFamily="34" charset="0"/>
              <a:buChar char="•"/>
            </a:pPr>
            <a:r>
              <a:rPr lang="en-US" sz="16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SDK 和 DDK 中的 API</a:t>
            </a:r>
          </a:p>
          <a:p>
            <a:pPr marL="285750" lvl="2" indent="-285750">
              <a:spcBef>
                <a:spcPts val="612"/>
              </a:spcBef>
              <a:buFont typeface="Arial" panose="020B0604020202020204" pitchFamily="34" charset="0"/>
              <a:buChar char="•"/>
            </a:pPr>
            <a:r>
              <a:rPr lang="en-US" sz="16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从 UnifiedPOS</a:t>
            </a: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16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标准改编</a:t>
            </a:r>
            <a:endParaRPr lang="zh-CN" sz="16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 name="Rectangle 45"/>
          <p:cNvSpPr/>
          <p:nvPr/>
        </p:nvSpPr>
        <p:spPr bwMode="auto">
          <a:xfrm>
            <a:off x="9765287" y="5557613"/>
            <a:ext cx="2285676" cy="819422"/>
          </a:xfrm>
          <a:prstGeom prst="rect">
            <a:avLst/>
          </a:prstGeom>
          <a:solidFill>
            <a:srgbClr val="0070C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82854" numCol="1" spcCol="0" rtlCol="0" fromWordArt="0" anchor="ctr" anchorCtr="0" forceAA="0" compatLnSpc="1">
            <a:prstTxWarp prst="textNoShape">
              <a:avLst/>
            </a:prstTxWarp>
            <a:noAutofit/>
          </a:bodyPr>
          <a:lstStyle/>
          <a:p>
            <a:pPr marL="285750" indent="-285750">
              <a:spcBef>
                <a:spcPts val="612"/>
              </a:spcBef>
              <a:buFont typeface="Arial" panose="020B0604020202020204" pitchFamily="34" charset="0"/>
              <a:buChar char="•"/>
            </a:pPr>
            <a:r>
              <a:rPr lang="en-US" sz="16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第三方提供的库</a:t>
            </a:r>
          </a:p>
        </p:txBody>
      </p:sp>
      <p:sp>
        <p:nvSpPr>
          <p:cNvPr id="3" name="Rectangle 2"/>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8" name="Oval 47"/>
          <p:cNvSpPr/>
          <p:nvPr/>
        </p:nvSpPr>
        <p:spPr bwMode="auto">
          <a:xfrm>
            <a:off x="4104301" y="2201862"/>
            <a:ext cx="743198" cy="743198"/>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599"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8.1+</a:t>
            </a:r>
            <a:endParaRPr lang="zh-CN" sz="15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49" name="Oval 48"/>
          <p:cNvSpPr/>
          <p:nvPr/>
        </p:nvSpPr>
        <p:spPr bwMode="auto">
          <a:xfrm>
            <a:off x="1808469" y="2201862"/>
            <a:ext cx="743198" cy="743198"/>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599"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8.1+</a:t>
            </a:r>
            <a:endParaRPr lang="zh-CN" sz="1599" b="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Tree>
    <p:custDataLst>
      <p:tags r:id="rId1"/>
    </p:custDataLst>
    <p:extLst>
      <p:ext uri="{BB962C8B-B14F-4D97-AF65-F5344CB8AC3E}">
        <p14:creationId xmlns:p14="http://schemas.microsoft.com/office/powerpoint/2010/main" val="400491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2" grpId="0" animBg="1"/>
      <p:bldP spid="43"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877985"/>
          </a:xfrm>
        </p:spPr>
        <p:txBody>
          <a:bodyPr/>
          <a:lstStyle/>
          <a:p>
            <a:pPr>
              <a:lnSpc>
                <a:spcPct val="100000"/>
              </a:lnSpc>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外设演示</a:t>
            </a: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 WinRT API 构建可从条形码扫描仪读取数据的 UAP，</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然后部署</a:t>
            </a:r>
            <a:r>
              <a:rPr lang="zh-TW" altLang="en-US"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及</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运行于</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Minnowboard</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Max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上的</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10 IoT for Small </a:t>
            </a:r>
            <a:r>
              <a:rPr lang="en-US" altLang="zh-TW"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Devices</a:t>
            </a: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endParaRPr lang="zh-CN" sz="32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Rectangle 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5521324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通过 UAP 构建 IoT 设备</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5" name="Diagram 4"/>
          <p:cNvGraphicFramePr/>
          <p:nvPr>
            <p:extLst/>
          </p:nvPr>
        </p:nvGraphicFramePr>
        <p:xfrm>
          <a:off x="731839" y="1516062"/>
          <a:ext cx="10363198"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0792912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62"/>
            <a:ext cx="12039599" cy="3385542"/>
          </a:xfrm>
        </p:spPr>
        <p:txBody>
          <a:bodyPr/>
          <a:lstStyle/>
          <a:p>
            <a:pPr>
              <a:lnSpc>
                <a:spcPct val="100000"/>
              </a:lnSpc>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设备体验演示</a:t>
            </a: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lang="en-US" sz="320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a:t>
            </a: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C#/XAML </a:t>
            </a:r>
            <a:r>
              <a:rPr lang="en-US" sz="3200" dirty="0" err="1"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编写</a:t>
            </a:r>
            <a:r>
              <a:rPr lang="zh-TW"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丰富 </a:t>
            </a:r>
            <a:r>
              <a:rPr lang="en-US" altLang="zh-TW"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UI </a:t>
            </a:r>
            <a:r>
              <a:rPr lang="zh-TW"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的通用应用</a:t>
            </a: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r>
              <a:rPr lang="en-US" altLang="zh-TW"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然后部署</a:t>
            </a:r>
            <a:r>
              <a:rPr lang="zh-TW" altLang="en-US"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及</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运行于</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Minnowboard</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Max </a:t>
            </a:r>
            <a:r>
              <a:rPr lang="en-US" altLang="zh-TW" sz="3200" spc="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上的</a:t>
            </a:r>
            <a:r>
              <a:rPr lang="en-US" altLang="zh-TW" sz="3200" spc="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10 IoT for Small </a:t>
            </a:r>
            <a:r>
              <a:rPr lang="en-US" altLang="zh-TW" sz="3200" spc="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Devices</a:t>
            </a: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endParaRPr lang="zh-CN" sz="32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Rectangle 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91397581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z="4400" dirty="0" err="1">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将旧版应用</a:t>
            </a:r>
            <a:r>
              <a:rPr lang="en-US" altLang="zh-TW" sz="440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r>
              <a:rPr lang="en-US" altLang="zh-TW" sz="4400" dirty="0" err="1">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驱动程序移植到</a:t>
            </a:r>
            <a:r>
              <a:rPr lang="en-US" altLang="zh-TW" sz="440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br>
              <a:rPr lang="en-US" altLang="zh-TW" sz="440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altLang="zh-TW" sz="440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IoT for Small Devices</a:t>
            </a:r>
            <a:endParaRPr lang="en-US" sz="4400" b="1" u="sng" dirty="0"/>
          </a:p>
        </p:txBody>
      </p:sp>
      <p:sp>
        <p:nvSpPr>
          <p:cNvPr id="3" name="Text Placeholder 2"/>
          <p:cNvSpPr>
            <a:spLocks noGrp="1"/>
          </p:cNvSpPr>
          <p:nvPr>
            <p:ph type="body" sz="quarter" idx="10"/>
          </p:nvPr>
        </p:nvSpPr>
        <p:spPr>
          <a:xfrm>
            <a:off x="274639" y="1667250"/>
            <a:ext cx="11887200" cy="1046440"/>
          </a:xfrm>
        </p:spPr>
        <p:txBody>
          <a:bodyPr/>
          <a:lstStyle/>
          <a:p>
            <a:pPr marL="388591" indent="-388591">
              <a:buFont typeface="Arial" panose="020B0604020202020204" pitchFamily="34" charset="0"/>
              <a:buChar char="•"/>
            </a:pPr>
            <a:r>
              <a:rPr lang="en-US" altLang="zh-CN"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UAP/UD API </a:t>
            </a:r>
            <a:r>
              <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图面范围较广，但小于 </a:t>
            </a:r>
            <a:r>
              <a:rPr lang="en-US" altLang="zh-CN"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a:t>
            </a:r>
            <a:r>
              <a:rPr lang="zh-CN" alt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桌面</a:t>
            </a:r>
            <a:r>
              <a:rPr lang="zh-TW" alt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版本</a:t>
            </a:r>
            <a:endPar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388591" indent="-388591">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a:t>
            </a:r>
            <a:r>
              <a:rPr lang="zh-CN" altLang="en-US" sz="2800" b="1"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应用迁移工具</a:t>
            </a:r>
            <a:r>
              <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分析应用兼容性</a:t>
            </a:r>
          </a:p>
        </p:txBody>
      </p:sp>
      <p:graphicFrame>
        <p:nvGraphicFramePr>
          <p:cNvPr id="4" name="Table 3"/>
          <p:cNvGraphicFramePr>
            <a:graphicFrameLocks noGrp="1"/>
          </p:cNvGraphicFramePr>
          <p:nvPr>
            <p:extLst>
              <p:ext uri="{D42A27DB-BD31-4B8C-83A1-F6EECF244321}">
                <p14:modId xmlns:p14="http://schemas.microsoft.com/office/powerpoint/2010/main" val="1312246300"/>
              </p:ext>
            </p:extLst>
          </p:nvPr>
        </p:nvGraphicFramePr>
        <p:xfrm>
          <a:off x="655637" y="2735262"/>
          <a:ext cx="11049000" cy="3805382"/>
        </p:xfrm>
        <a:graphic>
          <a:graphicData uri="http://schemas.openxmlformats.org/drawingml/2006/table">
            <a:tbl>
              <a:tblPr firstRow="1" bandRow="1">
                <a:tableStyleId>{5C22544A-7EE6-4342-B048-85BDC9FD1C3A}</a:tableStyleId>
              </a:tblPr>
              <a:tblGrid>
                <a:gridCol w="5257800"/>
                <a:gridCol w="5791200"/>
              </a:tblGrid>
              <a:tr h="762000">
                <a:tc>
                  <a:txBody>
                    <a:bodyPr/>
                    <a:lstStyle/>
                    <a:p>
                      <a:pPr algn="ctr"/>
                      <a:r>
                        <a:rPr lang="zh-TW" altLang="en-US" sz="2400" dirty="0" smtClean="0"/>
                        <a:t>如果您使用的是 </a:t>
                      </a:r>
                    </a:p>
                    <a:p>
                      <a:pPr algn="ctr"/>
                      <a:r>
                        <a:rPr lang="zh-TW" altLang="en-US" sz="2400" dirty="0" smtClean="0"/>
                        <a:t>（在 </a:t>
                      </a:r>
                      <a:r>
                        <a:rPr lang="en-US" sz="2400" dirty="0" smtClean="0"/>
                        <a:t>Small Devices  </a:t>
                      </a:r>
                      <a:r>
                        <a:rPr lang="zh-TW" altLang="en-US" sz="2400" dirty="0" smtClean="0"/>
                        <a:t>版 上不受支持）</a:t>
                      </a:r>
                    </a:p>
                  </a:txBody>
                  <a:tcPr/>
                </a:tc>
                <a:tc>
                  <a:txBody>
                    <a:bodyPr/>
                    <a:lstStyle/>
                    <a:p>
                      <a:pPr algn="ctr"/>
                      <a:r>
                        <a:rPr lang="en-US" altLang="zh-TW" sz="2400" dirty="0" err="1" smtClean="0">
                          <a:latin typeface="Microsoft YaHei" panose="020B0503020204020204" pitchFamily="34" charset="-122"/>
                          <a:ea typeface="Microsoft YaHei" panose="020B0503020204020204" pitchFamily="34" charset="-122"/>
                          <a:sym typeface="Microsoft YaHei" panose="020B0503020204020204" pitchFamily="34" charset="-122"/>
                        </a:rPr>
                        <a:t>改用</a:t>
                      </a:r>
                      <a:endParaRPr lang="zh-CN" altLang="zh-TW" sz="24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a:tc>
              </a:tr>
              <a:tr h="385618">
                <a:tc gridSpan="2">
                  <a:txBody>
                    <a:bodyPr/>
                    <a:lstStyle/>
                    <a:p>
                      <a:pPr algn="ctr"/>
                      <a:r>
                        <a:rPr lang="en-US" altLang="zh-TW" sz="2400" b="1" dirty="0" err="1" smtClean="0">
                          <a:latin typeface="Microsoft YaHei" panose="020B0503020204020204" pitchFamily="34" charset="-122"/>
                          <a:ea typeface="Microsoft YaHei" panose="020B0503020204020204" pitchFamily="34" charset="-122"/>
                          <a:sym typeface="Microsoft YaHei" panose="020B0503020204020204" pitchFamily="34" charset="-122"/>
                        </a:rPr>
                        <a:t>应用逻辑和代码</a:t>
                      </a:r>
                      <a:endParaRPr lang="zh-CN" altLang="zh-TW" sz="2400" b="1"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a:tc>
                <a:tc hMerge="1">
                  <a:txBody>
                    <a:bodyPr/>
                    <a:lstStyle/>
                    <a:p>
                      <a:pPr algn="ctr"/>
                      <a:endParaRPr lang="en-US" sz="2400" dirty="0"/>
                    </a:p>
                  </a:txBody>
                  <a:tcPr/>
                </a:tc>
              </a:tr>
              <a:tr h="538018">
                <a:tc>
                  <a:txBody>
                    <a:bodyPr/>
                    <a:lstStyle/>
                    <a:p>
                      <a:pPr algn="ctr"/>
                      <a:r>
                        <a:rPr lang="en-US" sz="2400" dirty="0" smtClean="0"/>
                        <a:t>Win32/Native</a:t>
                      </a:r>
                      <a:endParaRPr lang="en-US" sz="2400" dirty="0"/>
                    </a:p>
                  </a:txBody>
                  <a:tcPr/>
                </a:tc>
                <a:tc>
                  <a:txBody>
                    <a:bodyPr/>
                    <a:lstStyle/>
                    <a:p>
                      <a:pPr algn="ctr"/>
                      <a:r>
                        <a:rPr lang="en-US" sz="2400" dirty="0" smtClean="0"/>
                        <a:t>Win32/Native in OneCore.lib</a:t>
                      </a:r>
                    </a:p>
                    <a:p>
                      <a:pPr algn="ctr"/>
                      <a:r>
                        <a:rPr lang="en-US" sz="1800" dirty="0" smtClean="0"/>
                        <a:t>(</a:t>
                      </a:r>
                      <a:r>
                        <a:rPr lang="en-US" altLang="zh-TW" sz="1800" dirty="0" err="1" smtClean="0">
                          <a:latin typeface="Microsoft YaHei" panose="020B0503020204020204" pitchFamily="34" charset="-122"/>
                          <a:ea typeface="Microsoft YaHei" panose="020B0503020204020204" pitchFamily="34" charset="-122"/>
                          <a:sym typeface="Microsoft YaHei" panose="020B0503020204020204" pitchFamily="34" charset="-122"/>
                        </a:rPr>
                        <a:t>桌面</a:t>
                      </a:r>
                      <a:r>
                        <a:rPr lang="en-US" altLang="zh-TW" sz="1800" dirty="0" smtClean="0">
                          <a:latin typeface="Microsoft YaHei" panose="020B0503020204020204" pitchFamily="34" charset="-122"/>
                          <a:ea typeface="Microsoft YaHei" panose="020B0503020204020204" pitchFamily="34" charset="-122"/>
                          <a:sym typeface="Microsoft YaHei" panose="020B0503020204020204" pitchFamily="34" charset="-122"/>
                        </a:rPr>
                        <a:t> API </a:t>
                      </a:r>
                      <a:r>
                        <a:rPr lang="en-US" altLang="zh-TW" sz="1800" dirty="0" err="1" smtClean="0">
                          <a:latin typeface="Microsoft YaHei" panose="020B0503020204020204" pitchFamily="34" charset="-122"/>
                          <a:ea typeface="Microsoft YaHei" panose="020B0503020204020204" pitchFamily="34" charset="-122"/>
                          <a:sym typeface="Microsoft YaHei" panose="020B0503020204020204" pitchFamily="34" charset="-122"/>
                        </a:rPr>
                        <a:t>图面的子集</a:t>
                      </a:r>
                      <a:r>
                        <a:rPr lang="en-US" sz="1800" baseline="0" dirty="0" smtClean="0"/>
                        <a:t>)</a:t>
                      </a:r>
                      <a:endParaRPr lang="en-US" sz="1800" dirty="0"/>
                    </a:p>
                  </a:txBody>
                  <a:tcPr/>
                </a:tc>
              </a:tr>
              <a:tr h="531091">
                <a:tc>
                  <a:txBody>
                    <a:bodyPr/>
                    <a:lstStyle/>
                    <a:p>
                      <a:pPr algn="ctr"/>
                      <a:r>
                        <a:rPr lang="en-US" sz="2400" dirty="0" smtClean="0"/>
                        <a:t>.NET libraries</a:t>
                      </a:r>
                      <a:endParaRPr lang="en-US" sz="2400" dirty="0"/>
                    </a:p>
                  </a:txBody>
                  <a:tcPr/>
                </a:tc>
                <a:tc>
                  <a:txBody>
                    <a:bodyPr/>
                    <a:lstStyle/>
                    <a:p>
                      <a:pPr algn="ctr"/>
                      <a:r>
                        <a:rPr lang="en-US" altLang="zh-TW" sz="2400" dirty="0" smtClean="0">
                          <a:latin typeface="Microsoft YaHei" panose="020B0503020204020204" pitchFamily="34" charset="-122"/>
                          <a:ea typeface="Microsoft YaHei" panose="020B0503020204020204" pitchFamily="34" charset="-122"/>
                          <a:sym typeface="Microsoft YaHei" panose="020B0503020204020204" pitchFamily="34" charset="-122"/>
                        </a:rPr>
                        <a:t>UAP </a:t>
                      </a:r>
                      <a:r>
                        <a:rPr lang="en-US" altLang="zh-TW" sz="2400" dirty="0" err="1" smtClean="0">
                          <a:latin typeface="Microsoft YaHei" panose="020B0503020204020204" pitchFamily="34" charset="-122"/>
                          <a:ea typeface="Microsoft YaHei" panose="020B0503020204020204" pitchFamily="34" charset="-122"/>
                          <a:sym typeface="Microsoft YaHei" panose="020B0503020204020204" pitchFamily="34" charset="-122"/>
                        </a:rPr>
                        <a:t>中支持的</a:t>
                      </a:r>
                      <a:r>
                        <a:rPr lang="en-US" altLang="zh-TW" sz="2400" dirty="0" smtClean="0">
                          <a:latin typeface="Microsoft YaHei" panose="020B0503020204020204" pitchFamily="34" charset="-122"/>
                          <a:ea typeface="Microsoft YaHei" panose="020B0503020204020204" pitchFamily="34" charset="-122"/>
                          <a:sym typeface="Microsoft YaHei" panose="020B0503020204020204" pitchFamily="34" charset="-122"/>
                        </a:rPr>
                        <a:t> .NET 库</a:t>
                      </a:r>
                    </a:p>
                    <a:p>
                      <a:pPr algn="ctr"/>
                      <a:r>
                        <a:rPr lang="en-US" sz="1800" dirty="0" smtClean="0"/>
                        <a:t>(</a:t>
                      </a:r>
                      <a:r>
                        <a:rPr lang="en-US" altLang="zh-TW" sz="1800" dirty="0" err="1" smtClean="0">
                          <a:latin typeface="Microsoft YaHei" panose="020B0503020204020204" pitchFamily="34" charset="-122"/>
                          <a:ea typeface="Microsoft YaHei" panose="020B0503020204020204" pitchFamily="34" charset="-122"/>
                          <a:sym typeface="Microsoft YaHei" panose="020B0503020204020204" pitchFamily="34" charset="-122"/>
                        </a:rPr>
                        <a:t>桌面</a:t>
                      </a:r>
                      <a:r>
                        <a:rPr lang="en-US" altLang="zh-TW" sz="1800" dirty="0" smtClean="0">
                          <a:latin typeface="Microsoft YaHei" panose="020B0503020204020204" pitchFamily="34" charset="-122"/>
                          <a:ea typeface="Microsoft YaHei" panose="020B0503020204020204" pitchFamily="34" charset="-122"/>
                          <a:sym typeface="Microsoft YaHei" panose="020B0503020204020204" pitchFamily="34" charset="-122"/>
                        </a:rPr>
                        <a:t> .NET API </a:t>
                      </a:r>
                      <a:r>
                        <a:rPr lang="en-US" altLang="zh-TW" sz="1800" dirty="0" err="1" smtClean="0">
                          <a:latin typeface="Microsoft YaHei" panose="020B0503020204020204" pitchFamily="34" charset="-122"/>
                          <a:ea typeface="Microsoft YaHei" panose="020B0503020204020204" pitchFamily="34" charset="-122"/>
                          <a:sym typeface="Microsoft YaHei" panose="020B0503020204020204" pitchFamily="34" charset="-122"/>
                        </a:rPr>
                        <a:t>的子集</a:t>
                      </a:r>
                      <a:r>
                        <a:rPr lang="en-US" sz="1800" baseline="0" dirty="0" smtClean="0"/>
                        <a:t>)</a:t>
                      </a:r>
                      <a:endParaRPr lang="en-US" sz="1800" dirty="0" smtClean="0"/>
                    </a:p>
                  </a:txBody>
                  <a:tcPr/>
                </a:tc>
              </a:tr>
              <a:tr h="531091">
                <a:tc gridSpan="2">
                  <a:txBody>
                    <a:bodyPr/>
                    <a:lstStyle/>
                    <a:p>
                      <a:pPr algn="ctr"/>
                      <a:r>
                        <a:rPr lang="en-US" altLang="zh-TW" sz="2400" b="1" dirty="0" err="1" smtClean="0">
                          <a:latin typeface="Microsoft YaHei" panose="020B0503020204020204" pitchFamily="34" charset="-122"/>
                          <a:ea typeface="Microsoft YaHei" panose="020B0503020204020204" pitchFamily="34" charset="-122"/>
                          <a:sym typeface="Microsoft YaHei" panose="020B0503020204020204" pitchFamily="34" charset="-122"/>
                        </a:rPr>
                        <a:t>图形用户界面</a:t>
                      </a:r>
                      <a:endParaRPr lang="zh-CN" altLang="zh-TW" sz="2400" b="1"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a:tc>
                <a:tc hMerge="1">
                  <a:txBody>
                    <a:bodyPr/>
                    <a:lstStyle/>
                    <a:p>
                      <a:endParaRPr lang="en-US"/>
                    </a:p>
                  </a:txBody>
                  <a:tcPr/>
                </a:tc>
              </a:tr>
              <a:tr h="531091">
                <a:tc>
                  <a:txBody>
                    <a:bodyPr/>
                    <a:lstStyle/>
                    <a:p>
                      <a:pPr algn="ctr"/>
                      <a:r>
                        <a:rPr lang="en-US" sz="2400" dirty="0" smtClean="0"/>
                        <a:t>GDI, MFC,</a:t>
                      </a:r>
                      <a:r>
                        <a:rPr lang="en-US" sz="2400" baseline="0" dirty="0" smtClean="0"/>
                        <a:t> </a:t>
                      </a:r>
                      <a:r>
                        <a:rPr lang="en-US" sz="2400" baseline="0" dirty="0" err="1" smtClean="0"/>
                        <a:t>WinForms</a:t>
                      </a:r>
                      <a:r>
                        <a:rPr lang="en-US" sz="2400" baseline="0" dirty="0" smtClean="0"/>
                        <a:t>, WPF</a:t>
                      </a:r>
                      <a:endParaRPr lang="en-US" sz="2400" dirty="0"/>
                    </a:p>
                  </a:txBody>
                  <a:tcPr/>
                </a:tc>
                <a:tc>
                  <a:txBody>
                    <a:bodyPr/>
                    <a:lstStyle/>
                    <a:p>
                      <a:pPr algn="ctr"/>
                      <a:r>
                        <a:rPr lang="en-US" sz="2400" dirty="0" smtClean="0"/>
                        <a:t>XAML, DirectX, HTML</a:t>
                      </a:r>
                      <a:endParaRPr lang="en-US" sz="2400" dirty="0"/>
                    </a:p>
                  </a:txBody>
                  <a:tcPr/>
                </a:tc>
              </a:tr>
            </a:tbl>
          </a:graphicData>
        </a:graphic>
      </p:graphicFrame>
      <p:sp>
        <p:nvSpPr>
          <p:cNvPr id="5" name="Right Arrow 4"/>
          <p:cNvSpPr/>
          <p:nvPr/>
        </p:nvSpPr>
        <p:spPr bwMode="auto">
          <a:xfrm>
            <a:off x="5456237" y="2948641"/>
            <a:ext cx="838200" cy="3810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a:t>
            </a: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Right Arrow 6"/>
          <p:cNvSpPr/>
          <p:nvPr/>
        </p:nvSpPr>
        <p:spPr bwMode="auto">
          <a:xfrm>
            <a:off x="5456237" y="4087812"/>
            <a:ext cx="838200" cy="3810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ight Arrow 7"/>
          <p:cNvSpPr/>
          <p:nvPr/>
        </p:nvSpPr>
        <p:spPr bwMode="auto">
          <a:xfrm>
            <a:off x="5456237" y="4855630"/>
            <a:ext cx="838200" cy="3810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ight Arrow 8"/>
          <p:cNvSpPr/>
          <p:nvPr/>
        </p:nvSpPr>
        <p:spPr bwMode="auto">
          <a:xfrm>
            <a:off x="5456237" y="6011862"/>
            <a:ext cx="838200" cy="3810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944097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048999" cy="3385542"/>
          </a:xfrm>
        </p:spPr>
        <p:txBody>
          <a:bodyPr/>
          <a:lstStyle/>
          <a:p>
            <a:pPr>
              <a:lnSpc>
                <a:spcPct val="100000"/>
              </a:lnSpc>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移植代码演示</a:t>
            </a: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dirty="0">
                <a:latin typeface="Microsoft YaHei" panose="020B0503020204020204" pitchFamily="34" charset="-122"/>
                <a:ea typeface="Microsoft YaHei" panose="020B0503020204020204" pitchFamily="34" charset="-122"/>
                <a:sym typeface="Microsoft YaHei" panose="020B0503020204020204" pitchFamily="34" charset="-122"/>
              </a:rPr>
              <a:t/>
            </a:r>
            <a:br>
              <a:rPr dirty="0">
                <a:latin typeface="Microsoft YaHei" panose="020B0503020204020204" pitchFamily="34" charset="-122"/>
                <a:ea typeface="Microsoft YaHei" panose="020B0503020204020204" pitchFamily="34" charset="-122"/>
                <a:sym typeface="Microsoft YaHei" panose="020B0503020204020204" pitchFamily="34" charset="-122"/>
              </a:rPr>
            </a:br>
            <a:r>
              <a:rPr 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在通用 CE 和 WES 代码上运行迁移工具，然后查看和解析迁移代码的影响分析。</a:t>
            </a:r>
            <a:endParaRPr lang="zh-CN" sz="32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Rectangle 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3620682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38861" y="1870674"/>
            <a:ext cx="6993532" cy="47400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a:xfrm>
            <a:off x="3615850" y="4080672"/>
            <a:ext cx="618389" cy="55882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24" name="Rounded Rectangle 89"/>
          <p:cNvSpPr>
            <a:spLocks noChangeAspect="1"/>
          </p:cNvSpPr>
          <p:nvPr/>
        </p:nvSpPr>
        <p:spPr bwMode="auto">
          <a:xfrm rot="16200000">
            <a:off x="5730043" y="2350302"/>
            <a:ext cx="820408" cy="924135"/>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93196" tIns="46598" rIns="46598" bIns="93196"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8715" fontAlgn="base">
              <a:spcBef>
                <a:spcPct val="0"/>
              </a:spcBef>
              <a:spcAft>
                <a:spcPct val="0"/>
              </a:spcAft>
              <a:defRPr/>
            </a:pPr>
            <a:endParaRPr lang="en-US" sz="102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6323" y="210045"/>
            <a:ext cx="12230314" cy="1001542"/>
          </a:xfrm>
        </p:spPr>
        <p:txBody>
          <a:bodyPr/>
          <a:lstStyle/>
          <a:p>
            <a:r>
              <a:rPr lang="en-US" altLang="zh-TW" dirty="0" err="1">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配置操作系统，创建您的设备体验</a:t>
            </a:r>
            <a:endParaRPr lang="en-US" dirty="0">
              <a:solidFill>
                <a:srgbClr val="525252"/>
              </a:solidFill>
              <a:ea typeface="+mj-ea"/>
              <a:cs typeface="+mj-cs"/>
            </a:endParaRPr>
          </a:p>
        </p:txBody>
      </p:sp>
      <p:sp>
        <p:nvSpPr>
          <p:cNvPr id="5" name="Rectangle 4"/>
          <p:cNvSpPr/>
          <p:nvPr/>
        </p:nvSpPr>
        <p:spPr bwMode="auto">
          <a:xfrm>
            <a:off x="7432394" y="1870674"/>
            <a:ext cx="4357244" cy="47400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457200" indent="-457200" defTabSz="950990" fontAlgn="base">
              <a:spcBef>
                <a:spcPct val="0"/>
              </a:spcBef>
              <a:spcAft>
                <a:spcPct val="0"/>
              </a:spcAft>
              <a:buFont typeface="+mj-lt"/>
              <a:buAutoNum type="arabicPeriod"/>
            </a:pPr>
            <a:r>
              <a:rPr lang="en-US" altLang="zh-TW" sz="204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通过通用应用程序、驱动程</a:t>
            </a:r>
            <a:r>
              <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r>
            <a:br>
              <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altLang="zh-TW" sz="204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序、配置设置进行自定义</a:t>
            </a:r>
            <a:endPar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endParaRPr lang="zh-CN"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r>
              <a:rPr lang="en-US" altLang="zh-TW" sz="204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设计导入锁定设置</a:t>
            </a:r>
            <a:endPar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endParaRPr lang="zh-CN"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r>
              <a:rPr lang="en-US" altLang="zh-TW" sz="204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自定义体验，包括启动屏幕</a:t>
            </a:r>
            <a:endPar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endParaRPr lang="zh-CN"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457200" indent="-457200" defTabSz="950990" fontAlgn="base">
              <a:spcBef>
                <a:spcPct val="0"/>
              </a:spcBef>
              <a:spcAft>
                <a:spcPct val="0"/>
              </a:spcAft>
              <a:buFont typeface="+mj-lt"/>
              <a:buAutoNum type="arabicPeriod"/>
            </a:pPr>
            <a:r>
              <a:rPr lang="en-US" altLang="zh-TW" sz="204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在目标设备上测试体验</a:t>
            </a:r>
            <a:endParaRPr lang="en-US" altLang="zh-TW" sz="204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defTabSz="950990" fontAlgn="base">
              <a:lnSpc>
                <a:spcPct val="90000"/>
              </a:lnSpc>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9" name="Donut 59"/>
          <p:cNvSpPr>
            <a:spLocks noChangeAspect="1"/>
          </p:cNvSpPr>
          <p:nvPr/>
        </p:nvSpPr>
        <p:spPr bwMode="auto">
          <a:xfrm>
            <a:off x="1208027" y="3742818"/>
            <a:ext cx="790921" cy="65778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ound Same Side Corner Rectangle 11"/>
          <p:cNvSpPr/>
          <p:nvPr/>
        </p:nvSpPr>
        <p:spPr>
          <a:xfrm>
            <a:off x="509200" y="3343470"/>
            <a:ext cx="2101366" cy="175620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sz="1836" kern="0" dirty="0">
              <a:solidFill>
                <a:schemeClr val="accent3"/>
              </a:solidFill>
              <a:latin typeface="Segoe"/>
            </a:endParaRPr>
          </a:p>
        </p:txBody>
      </p:sp>
      <p:sp>
        <p:nvSpPr>
          <p:cNvPr id="18" name="TextBox 17"/>
          <p:cNvSpPr txBox="1"/>
          <p:nvPr/>
        </p:nvSpPr>
        <p:spPr>
          <a:xfrm>
            <a:off x="556898" y="5794644"/>
            <a:ext cx="6513762" cy="640373"/>
          </a:xfrm>
          <a:prstGeom prst="rect">
            <a:avLst/>
          </a:prstGeom>
          <a:noFill/>
        </p:spPr>
        <p:txBody>
          <a:bodyPr wrap="none" lIns="186495" tIns="149196" rIns="186495" bIns="149196" rtlCol="0">
            <a:spAutoFit/>
          </a:bodyPr>
          <a:lstStyle/>
          <a:p>
            <a:pPr>
              <a:lnSpc>
                <a:spcPct val="90000"/>
              </a:lnSpc>
              <a:spcAft>
                <a:spcPts val="612"/>
              </a:spcAft>
            </a:pPr>
            <a:r>
              <a:rPr lang="en-US" altLang="zh-TW" sz="2448" dirty="0" err="1">
                <a:solidFill>
                  <a:schemeClr val="bg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一个工具即可满足您的所有操作系统配置需</a:t>
            </a:r>
            <a:endParaRPr lang="en-US" sz="2448" dirty="0">
              <a:solidFill>
                <a:schemeClr val="bg1"/>
              </a:solidFill>
            </a:endParaRPr>
          </a:p>
        </p:txBody>
      </p:sp>
      <p:sp>
        <p:nvSpPr>
          <p:cNvPr id="19" name="TextBox 18"/>
          <p:cNvSpPr txBox="1"/>
          <p:nvPr/>
        </p:nvSpPr>
        <p:spPr>
          <a:xfrm>
            <a:off x="556898" y="5115265"/>
            <a:ext cx="1386524" cy="689104"/>
          </a:xfrm>
          <a:prstGeom prst="rect">
            <a:avLst/>
          </a:prstGeom>
          <a:noFill/>
        </p:spPr>
        <p:txBody>
          <a:bodyPr wrap="none" lIns="186495" tIns="149196" rIns="186495" bIns="149196" rtlCol="0">
            <a:spAutoFit/>
          </a:bodyPr>
          <a:lstStyle/>
          <a:p>
            <a:pPr>
              <a:lnSpc>
                <a:spcPct val="90000"/>
              </a:lnSpc>
              <a:spcAft>
                <a:spcPts val="612"/>
              </a:spcAft>
            </a:pPr>
            <a:r>
              <a:rPr lang="en-US" altLang="zh-TW" sz="1122" dirty="0" err="1">
                <a:solidFill>
                  <a:schemeClr val="bg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映像配置设计器</a:t>
            </a:r>
            <a:endParaRPr lang="en-US" altLang="zh-TW" sz="1122" dirty="0">
              <a:solidFill>
                <a:schemeClr val="bg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a:lnSpc>
                <a:spcPct val="90000"/>
              </a:lnSpc>
              <a:spcAft>
                <a:spcPts val="612"/>
              </a:spcAft>
            </a:pPr>
            <a:endParaRPr lang="en-US" sz="1122" dirty="0">
              <a:solidFill>
                <a:schemeClr val="bg1"/>
              </a:solidFill>
            </a:endParaRPr>
          </a:p>
        </p:txBody>
      </p:sp>
      <p:sp>
        <p:nvSpPr>
          <p:cNvPr id="21" name="Down Arrow 20"/>
          <p:cNvSpPr/>
          <p:nvPr/>
        </p:nvSpPr>
        <p:spPr bwMode="auto">
          <a:xfrm rot="16200000">
            <a:off x="2923267" y="4113984"/>
            <a:ext cx="472577" cy="1097977"/>
          </a:xfrm>
          <a:prstGeom prst="downArrow">
            <a:avLst/>
          </a:prstGeom>
          <a:solidFill>
            <a:srgbClr val="0070C0"/>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Oval 2"/>
          <p:cNvSpPr/>
          <p:nvPr/>
        </p:nvSpPr>
        <p:spPr bwMode="auto">
          <a:xfrm>
            <a:off x="952151" y="1912591"/>
            <a:ext cx="1247449" cy="79068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96" tIns="55948" rIns="55948" bIns="111896" numCol="1" spcCol="0" rtlCol="0" fromWordArt="0" anchor="b" anchorCtr="0" forceAA="0" compatLnSpc="1">
            <a:prstTxWarp prst="textNoShape">
              <a:avLst/>
            </a:prstTxWarp>
            <a:noAutofit/>
          </a:bodyPr>
          <a:lstStyle/>
          <a:p>
            <a:pPr algn="ctr" defTabSz="1118701" fontAlgn="base">
              <a:spcBef>
                <a:spcPct val="0"/>
              </a:spcBef>
              <a:spcAft>
                <a:spcPct val="0"/>
              </a:spcAft>
            </a:pPr>
            <a:endParaRPr lang="en-US" sz="2448" spc="-61"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1447509" y="2736716"/>
            <a:ext cx="315778" cy="558930"/>
          </a:xfrm>
          <a:prstGeom prst="downArrow">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91342" y="2111436"/>
            <a:ext cx="1586985" cy="470840"/>
          </a:xfrm>
          <a:prstGeom prst="rect">
            <a:avLst/>
          </a:prstGeom>
          <a:noFill/>
        </p:spPr>
        <p:txBody>
          <a:bodyPr wrap="square" lIns="186495" tIns="149196" rIns="186495" bIns="149196" rtlCol="0">
            <a:spAutoFit/>
          </a:bodyPr>
          <a:lstStyle/>
          <a:p>
            <a:pPr algn="ctr">
              <a:lnSpc>
                <a:spcPct val="90000"/>
              </a:lnSpc>
              <a:spcAft>
                <a:spcPts val="612"/>
              </a:spcAft>
            </a:pPr>
            <a:r>
              <a:rPr lang="en-US" altLang="zh-TW" sz="1224" dirty="0" err="1">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设置包</a:t>
            </a:r>
            <a:endParaRPr lang="en-US" altLang="zh-TW" sz="1224" dirty="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25" name="Round Same Side Corner Rectangle 26"/>
          <p:cNvSpPr>
            <a:spLocks noChangeAspect="1"/>
          </p:cNvSpPr>
          <p:nvPr/>
        </p:nvSpPr>
        <p:spPr bwMode="auto">
          <a:xfrm>
            <a:off x="5952304" y="3991136"/>
            <a:ext cx="386639" cy="64836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96" tIns="46598" rIns="46598" bIns="93196" numCol="1" spcCol="0" rtlCol="0" fromWordArt="0" anchor="b" anchorCtr="0" forceAA="0" compatLnSpc="1">
            <a:prstTxWarp prst="textNoShape">
              <a:avLst/>
            </a:prstTxWarp>
            <a:noAutofit/>
          </a:bodyPr>
          <a:lstStyle/>
          <a:p>
            <a:pPr algn="ctr" defTabSz="931613" fontAlgn="base">
              <a:spcBef>
                <a:spcPct val="0"/>
              </a:spcBef>
              <a:spcAft>
                <a:spcPct val="0"/>
              </a:spcAft>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p:cNvSpPr txBox="1"/>
          <p:nvPr/>
        </p:nvSpPr>
        <p:spPr>
          <a:xfrm>
            <a:off x="2595167" y="4433667"/>
            <a:ext cx="1102793" cy="499052"/>
          </a:xfrm>
          <a:prstGeom prst="rect">
            <a:avLst/>
          </a:prstGeom>
          <a:noFill/>
        </p:spPr>
        <p:txBody>
          <a:bodyPr wrap="none" lIns="186495" tIns="149196" rIns="186495" bIns="149196" rtlCol="0">
            <a:spAutoFit/>
          </a:bodyPr>
          <a:lstStyle/>
          <a:p>
            <a:pPr>
              <a:lnSpc>
                <a:spcPct val="90000"/>
              </a:lnSpc>
              <a:spcAft>
                <a:spcPts val="612"/>
              </a:spcAft>
            </a:pPr>
            <a:r>
              <a:rPr lang="en-US" sz="1428" dirty="0">
                <a:solidFill>
                  <a:schemeClr val="bg1"/>
                </a:solidFill>
              </a:rPr>
              <a:t>wim / ffu</a:t>
            </a:r>
          </a:p>
        </p:txBody>
      </p:sp>
      <p:sp>
        <p:nvSpPr>
          <p:cNvPr id="20" name="Freeform 19"/>
          <p:cNvSpPr/>
          <p:nvPr/>
        </p:nvSpPr>
        <p:spPr bwMode="auto">
          <a:xfrm>
            <a:off x="5833138" y="5290626"/>
            <a:ext cx="614218" cy="48850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6" tIns="34968" rIns="34968" bIns="69936" numCol="1" spcCol="0" rtlCol="0" fromWordArt="0" anchor="b" anchorCtr="0" forceAA="0" compatLnSpc="1">
            <a:prstTxWarp prst="textNoShape">
              <a:avLst/>
            </a:prstTxWarp>
            <a:noAutofit/>
          </a:bodyPr>
          <a:lstStyle/>
          <a:p>
            <a:pPr algn="ctr" defTabSz="699189" fontAlgn="base">
              <a:spcBef>
                <a:spcPct val="0"/>
              </a:spcBef>
              <a:spcAft>
                <a:spcPct val="0"/>
              </a:spcAft>
            </a:pPr>
            <a:endParaRPr lang="en-US" sz="1072"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Text Placeholder 2"/>
          <p:cNvSpPr>
            <a:spLocks noGrp="1"/>
          </p:cNvSpPr>
          <p:nvPr>
            <p:ph type="body" sz="quarter" idx="10"/>
          </p:nvPr>
        </p:nvSpPr>
        <p:spPr>
          <a:xfrm>
            <a:off x="277873" y="1213175"/>
            <a:ext cx="11880734" cy="448392"/>
          </a:xfrm>
        </p:spPr>
        <p:txBody>
          <a:bodyPr/>
          <a:lstStyle/>
          <a:p>
            <a:r>
              <a:rPr lang="en-US" altLang="zh-TW" sz="1904" dirty="0" err="1">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映像配置设计器</a:t>
            </a:r>
            <a:r>
              <a:rPr lang="en-US" altLang="zh-TW" sz="1904"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(ICD) 使 OEM </a:t>
            </a:r>
            <a:r>
              <a:rPr lang="en-US" altLang="zh-TW" sz="1904" dirty="0" err="1">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合作伙伴可以更轻松地创建工业设备</a:t>
            </a:r>
            <a:endParaRPr lang="en-US" altLang="zh-TW" sz="1904"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5" name="Oval 34"/>
          <p:cNvSpPr/>
          <p:nvPr/>
        </p:nvSpPr>
        <p:spPr>
          <a:xfrm>
            <a:off x="3683316" y="4177048"/>
            <a:ext cx="618389" cy="55882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17" name="Oval 16"/>
          <p:cNvSpPr/>
          <p:nvPr/>
        </p:nvSpPr>
        <p:spPr>
          <a:xfrm>
            <a:off x="3765241" y="4302340"/>
            <a:ext cx="618389" cy="558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33" name="TextBox 32"/>
          <p:cNvSpPr txBox="1"/>
          <p:nvPr/>
        </p:nvSpPr>
        <p:spPr>
          <a:xfrm>
            <a:off x="3645309" y="4333784"/>
            <a:ext cx="847910" cy="470840"/>
          </a:xfrm>
          <a:prstGeom prst="rect">
            <a:avLst/>
          </a:prstGeom>
          <a:noFill/>
        </p:spPr>
        <p:txBody>
          <a:bodyPr wrap="square" lIns="186495" tIns="149196" rIns="186495" bIns="149196" rtlCol="0">
            <a:spAutoFit/>
          </a:bodyPr>
          <a:lstStyle/>
          <a:p>
            <a:pPr algn="ctr">
              <a:lnSpc>
                <a:spcPct val="90000"/>
              </a:lnSpc>
              <a:spcAft>
                <a:spcPts val="612"/>
              </a:spcAft>
            </a:pPr>
            <a:r>
              <a:rPr lang="en-US" altLang="zh-TW" sz="1224" dirty="0" err="1" smtClean="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映像</a:t>
            </a:r>
            <a:endParaRPr lang="en-US" altLang="zh-TW" sz="1224" dirty="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 name="Right Arrow 2"/>
          <p:cNvSpPr/>
          <p:nvPr/>
        </p:nvSpPr>
        <p:spPr>
          <a:xfrm>
            <a:off x="4486775" y="4149035"/>
            <a:ext cx="1181797" cy="354769"/>
          </a:xfrm>
          <a:prstGeom prst="rightArrow">
            <a:avLst/>
          </a:prstGeom>
          <a:solidFill>
            <a:srgbClr val="0070C0"/>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7" name="Right Arrow 6"/>
          <p:cNvSpPr/>
          <p:nvPr/>
        </p:nvSpPr>
        <p:spPr>
          <a:xfrm rot="19733270">
            <a:off x="4159264" y="3360094"/>
            <a:ext cx="1514840" cy="390833"/>
          </a:xfrm>
          <a:prstGeom prst="rightArrow">
            <a:avLst/>
          </a:prstGeom>
          <a:solidFill>
            <a:srgbClr val="0070C0"/>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31" name="Right Arrow 30"/>
          <p:cNvSpPr/>
          <p:nvPr/>
        </p:nvSpPr>
        <p:spPr>
          <a:xfrm rot="1581229">
            <a:off x="4224951" y="5129056"/>
            <a:ext cx="1513354" cy="354769"/>
          </a:xfrm>
          <a:prstGeom prst="rightArrow">
            <a:avLst/>
          </a:prstGeom>
          <a:solidFill>
            <a:srgbClr val="0070C0"/>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a:lnSpc>
                <a:spcPct val="90000"/>
              </a:lnSpc>
              <a:spcBef>
                <a:spcPts val="816"/>
              </a:spcBef>
            </a:pPr>
            <a:endParaRPr lang="en-US" sz="2720" dirty="0"/>
          </a:p>
        </p:txBody>
      </p:sp>
      <p:sp>
        <p:nvSpPr>
          <p:cNvPr id="29" name="TextBox 28"/>
          <p:cNvSpPr txBox="1"/>
          <p:nvPr/>
        </p:nvSpPr>
        <p:spPr>
          <a:xfrm>
            <a:off x="6541196" y="2710101"/>
            <a:ext cx="891197" cy="612160"/>
          </a:xfrm>
          <a:prstGeom prst="rect">
            <a:avLst/>
          </a:prstGeom>
          <a:noFill/>
        </p:spPr>
        <p:txBody>
          <a:bodyPr wrap="none" lIns="186495" tIns="149196" rIns="186495" bIns="149196" rtlCol="0">
            <a:spAutoFit/>
          </a:bodyPr>
          <a:lstStyle/>
          <a:p>
            <a:pPr>
              <a:lnSpc>
                <a:spcPct val="90000"/>
              </a:lnSpc>
              <a:spcAft>
                <a:spcPts val="612"/>
              </a:spcAft>
            </a:pPr>
            <a:r>
              <a:rPr lang="en-US" sz="1122" dirty="0" smtClean="0">
                <a:solidFill>
                  <a:schemeClr val="bg1"/>
                </a:solidFill>
              </a:rPr>
              <a:t>Industry</a:t>
            </a:r>
            <a:br>
              <a:rPr lang="en-US" sz="1122" dirty="0" smtClean="0">
                <a:solidFill>
                  <a:schemeClr val="bg1"/>
                </a:solidFill>
              </a:rPr>
            </a:br>
            <a:r>
              <a:rPr lang="en-US" sz="1122" dirty="0" smtClean="0">
                <a:solidFill>
                  <a:schemeClr val="bg1"/>
                </a:solidFill>
              </a:rPr>
              <a:t>Device</a:t>
            </a:r>
            <a:endParaRPr lang="en-US" sz="1122" dirty="0">
              <a:solidFill>
                <a:schemeClr val="bg1"/>
              </a:solidFill>
            </a:endParaRPr>
          </a:p>
        </p:txBody>
      </p:sp>
      <p:sp>
        <p:nvSpPr>
          <p:cNvPr id="30" name="TextBox 29"/>
          <p:cNvSpPr txBox="1"/>
          <p:nvPr/>
        </p:nvSpPr>
        <p:spPr>
          <a:xfrm>
            <a:off x="6575660" y="3910165"/>
            <a:ext cx="822267" cy="612160"/>
          </a:xfrm>
          <a:prstGeom prst="rect">
            <a:avLst/>
          </a:prstGeom>
          <a:noFill/>
        </p:spPr>
        <p:txBody>
          <a:bodyPr wrap="none" lIns="186495" tIns="149196" rIns="186495" bIns="149196" rtlCol="0">
            <a:spAutoFit/>
          </a:bodyPr>
          <a:lstStyle/>
          <a:p>
            <a:pPr>
              <a:lnSpc>
                <a:spcPct val="90000"/>
              </a:lnSpc>
              <a:spcAft>
                <a:spcPts val="612"/>
              </a:spcAft>
            </a:pPr>
            <a:r>
              <a:rPr lang="en-US" sz="1122" dirty="0" smtClean="0">
                <a:solidFill>
                  <a:schemeClr val="bg1"/>
                </a:solidFill>
              </a:rPr>
              <a:t>Mobile</a:t>
            </a:r>
            <a:br>
              <a:rPr lang="en-US" sz="1122" dirty="0" smtClean="0">
                <a:solidFill>
                  <a:schemeClr val="bg1"/>
                </a:solidFill>
              </a:rPr>
            </a:br>
            <a:r>
              <a:rPr lang="en-US" sz="1122" dirty="0" smtClean="0">
                <a:solidFill>
                  <a:schemeClr val="bg1"/>
                </a:solidFill>
              </a:rPr>
              <a:t>Device</a:t>
            </a:r>
            <a:endParaRPr lang="en-US" sz="1122" dirty="0">
              <a:solidFill>
                <a:schemeClr val="bg1"/>
              </a:solidFill>
            </a:endParaRPr>
          </a:p>
        </p:txBody>
      </p:sp>
      <p:sp>
        <p:nvSpPr>
          <p:cNvPr id="32" name="TextBox 31"/>
          <p:cNvSpPr txBox="1"/>
          <p:nvPr/>
        </p:nvSpPr>
        <p:spPr>
          <a:xfrm>
            <a:off x="6587681" y="5206265"/>
            <a:ext cx="798223" cy="612160"/>
          </a:xfrm>
          <a:prstGeom prst="rect">
            <a:avLst/>
          </a:prstGeom>
          <a:noFill/>
        </p:spPr>
        <p:txBody>
          <a:bodyPr wrap="none" lIns="186495" tIns="149196" rIns="186495" bIns="149196" rtlCol="0">
            <a:spAutoFit/>
          </a:bodyPr>
          <a:lstStyle/>
          <a:p>
            <a:pPr>
              <a:lnSpc>
                <a:spcPct val="90000"/>
              </a:lnSpc>
              <a:spcAft>
                <a:spcPts val="612"/>
              </a:spcAft>
            </a:pPr>
            <a:r>
              <a:rPr lang="en-US" sz="1122" dirty="0" smtClean="0">
                <a:solidFill>
                  <a:schemeClr val="bg1"/>
                </a:solidFill>
              </a:rPr>
              <a:t>Small</a:t>
            </a:r>
            <a:br>
              <a:rPr lang="en-US" sz="1122" dirty="0" smtClean="0">
                <a:solidFill>
                  <a:schemeClr val="bg1"/>
                </a:solidFill>
              </a:rPr>
            </a:br>
            <a:r>
              <a:rPr lang="en-US" sz="1122" dirty="0" smtClean="0">
                <a:solidFill>
                  <a:schemeClr val="bg1"/>
                </a:solidFill>
              </a:rPr>
              <a:t>Device</a:t>
            </a:r>
            <a:endParaRPr lang="en-US" sz="1122" dirty="0">
              <a:solidFill>
                <a:schemeClr val="bg1"/>
              </a:solidFill>
            </a:endParaRPr>
          </a:p>
        </p:txBody>
      </p:sp>
      <p:pic>
        <p:nvPicPr>
          <p:cNvPr id="34" name="Picture 1"/>
          <p:cNvPicPr>
            <a:picLocks noChangeAspect="1"/>
          </p:cNvPicPr>
          <p:nvPr/>
        </p:nvPicPr>
        <p:blipFill rotWithShape="1">
          <a:blip r:embed="rId3"/>
          <a:srcRect l="254"/>
          <a:stretch/>
        </p:blipFill>
        <p:spPr>
          <a:xfrm>
            <a:off x="748508" y="3416013"/>
            <a:ext cx="1622750" cy="1188387"/>
          </a:xfrm>
          <a:prstGeom prst="rect">
            <a:avLst/>
          </a:prstGeom>
        </p:spPr>
      </p:pic>
      <p:sp>
        <p:nvSpPr>
          <p:cNvPr id="38" name="Rectangle 37"/>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rPr>
              <a:t>One Windows Platform</a:t>
            </a:r>
            <a:endParaRPr lang="en-US" sz="1200" dirty="0">
              <a:gradFill>
                <a:gsLst>
                  <a:gs pos="0">
                    <a:srgbClr val="FFFFFF"/>
                  </a:gs>
                  <a:gs pos="100000">
                    <a:srgbClr val="FFFFFF"/>
                  </a:gs>
                </a:gsLst>
                <a:lin ang="5400000" scaled="0"/>
              </a:gradFill>
            </a:endParaRPr>
          </a:p>
        </p:txBody>
      </p:sp>
      <p:pic>
        <p:nvPicPr>
          <p:cNvPr id="39" name="Picture 1"/>
          <p:cNvPicPr>
            <a:picLocks noChangeAspect="1"/>
          </p:cNvPicPr>
          <p:nvPr/>
        </p:nvPicPr>
        <p:blipFill rotWithShape="1">
          <a:blip r:embed="rId3"/>
          <a:srcRect l="254"/>
          <a:stretch/>
        </p:blipFill>
        <p:spPr>
          <a:xfrm>
            <a:off x="3032653" y="2100143"/>
            <a:ext cx="6049666" cy="4430346"/>
          </a:xfrm>
          <a:prstGeom prst="rect">
            <a:avLst/>
          </a:prstGeom>
        </p:spPr>
      </p:pic>
      <p:pic>
        <p:nvPicPr>
          <p:cNvPr id="37" name="Picture 5"/>
          <p:cNvPicPr>
            <a:picLocks noChangeAspect="1"/>
          </p:cNvPicPr>
          <p:nvPr/>
        </p:nvPicPr>
        <p:blipFill>
          <a:blip r:embed="rId4"/>
          <a:stretch>
            <a:fillRect/>
          </a:stretch>
        </p:blipFill>
        <p:spPr>
          <a:xfrm>
            <a:off x="3665640" y="2302871"/>
            <a:ext cx="6008427" cy="4401865"/>
          </a:xfrm>
          <a:prstGeom prst="rect">
            <a:avLst/>
          </a:prstGeom>
        </p:spPr>
      </p:pic>
    </p:spTree>
    <p:extLst>
      <p:ext uri="{BB962C8B-B14F-4D97-AF65-F5344CB8AC3E}">
        <p14:creationId xmlns:p14="http://schemas.microsoft.com/office/powerpoint/2010/main" val="58469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1733E-6 8.76078E-7 L 0.37452 0.00908 " pathEditMode="relative" rAng="0" ptsTypes="AA">
                                      <p:cBhvr>
                                        <p:cTn id="6" dur="2000" fill="hold"/>
                                        <p:tgtEl>
                                          <p:spTgt spid="34"/>
                                        </p:tgtEl>
                                        <p:attrNameLst>
                                          <p:attrName>ppt_x</p:attrName>
                                          <p:attrName>ppt_y</p:attrName>
                                        </p:attrNameLst>
                                      </p:cBhvr>
                                      <p:rCtr x="18726" y="454"/>
                                    </p:animMotion>
                                  </p:childTnLst>
                                </p:cTn>
                              </p:par>
                            </p:childTnLst>
                          </p:cTn>
                        </p:par>
                        <p:par>
                          <p:cTn id="7" fill="hold">
                            <p:stCondLst>
                              <p:cond delay="2000"/>
                            </p:stCondLst>
                            <p:childTnLst>
                              <p:par>
                                <p:cTn id="8" presetID="53" presetClass="entr" presetSubtype="16"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5"/>
          <p:cNvSpPr/>
          <p:nvPr/>
        </p:nvSpPr>
        <p:spPr bwMode="auto">
          <a:xfrm>
            <a:off x="6675437" y="4912779"/>
            <a:ext cx="4850239" cy="177674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Rectangle 26"/>
          <p:cNvSpPr/>
          <p:nvPr/>
        </p:nvSpPr>
        <p:spPr bwMode="auto">
          <a:xfrm>
            <a:off x="6675437" y="3636427"/>
            <a:ext cx="5102185" cy="22992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tle 1"/>
          <p:cNvSpPr>
            <a:spLocks noGrp="1"/>
          </p:cNvSpPr>
          <p:nvPr>
            <p:ph type="title"/>
          </p:nvPr>
        </p:nvSpPr>
        <p:spPr/>
        <p:txBody>
          <a:bodyPr>
            <a:normAutofit/>
          </a:bodyPr>
          <a:lstStyle/>
          <a:p>
            <a:r>
              <a:rPr lang="en-US"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无激活问题</a:t>
            </a:r>
            <a:endParaRPr lang="zh-CN" dirty="0">
              <a:solidFill>
                <a:srgbClr val="525252"/>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Rectangle 4"/>
          <p:cNvSpPr/>
          <p:nvPr/>
        </p:nvSpPr>
        <p:spPr bwMode="auto">
          <a:xfrm>
            <a:off x="1085176" y="4366688"/>
            <a:ext cx="790636" cy="703999"/>
          </a:xfrm>
          <a:custGeom>
            <a:avLst/>
            <a:gdLst/>
            <a:ahLst/>
            <a:cxnLst/>
            <a:rect l="l" t="t" r="r" b="b"/>
            <a:pathLst>
              <a:path w="1255426" h="1117858">
                <a:moveTo>
                  <a:pt x="1020028" y="824460"/>
                </a:moveTo>
                <a:lnTo>
                  <a:pt x="1020028" y="993924"/>
                </a:lnTo>
                <a:lnTo>
                  <a:pt x="1139949" y="993924"/>
                </a:lnTo>
                <a:lnTo>
                  <a:pt x="1139949" y="824460"/>
                </a:lnTo>
                <a:close/>
                <a:moveTo>
                  <a:pt x="783933" y="824460"/>
                </a:moveTo>
                <a:lnTo>
                  <a:pt x="783933" y="993924"/>
                </a:lnTo>
                <a:lnTo>
                  <a:pt x="903854" y="993924"/>
                </a:lnTo>
                <a:lnTo>
                  <a:pt x="903854" y="824460"/>
                </a:lnTo>
                <a:close/>
                <a:moveTo>
                  <a:pt x="555333" y="824460"/>
                </a:moveTo>
                <a:lnTo>
                  <a:pt x="555333" y="993924"/>
                </a:lnTo>
                <a:lnTo>
                  <a:pt x="675254" y="993924"/>
                </a:lnTo>
                <a:lnTo>
                  <a:pt x="675254" y="824460"/>
                </a:lnTo>
                <a:close/>
                <a:moveTo>
                  <a:pt x="341026" y="824460"/>
                </a:moveTo>
                <a:lnTo>
                  <a:pt x="341026" y="993924"/>
                </a:lnTo>
                <a:lnTo>
                  <a:pt x="460947" y="993924"/>
                </a:lnTo>
                <a:lnTo>
                  <a:pt x="460947" y="824460"/>
                </a:lnTo>
                <a:close/>
                <a:moveTo>
                  <a:pt x="1020028" y="547142"/>
                </a:moveTo>
                <a:lnTo>
                  <a:pt x="1020028" y="716606"/>
                </a:lnTo>
                <a:lnTo>
                  <a:pt x="1139949" y="716606"/>
                </a:lnTo>
                <a:lnTo>
                  <a:pt x="1139949" y="547142"/>
                </a:lnTo>
                <a:close/>
                <a:moveTo>
                  <a:pt x="783933" y="547142"/>
                </a:moveTo>
                <a:lnTo>
                  <a:pt x="783933" y="716606"/>
                </a:lnTo>
                <a:lnTo>
                  <a:pt x="903854" y="716606"/>
                </a:lnTo>
                <a:lnTo>
                  <a:pt x="903854" y="547142"/>
                </a:lnTo>
                <a:close/>
                <a:moveTo>
                  <a:pt x="555333" y="547142"/>
                </a:moveTo>
                <a:lnTo>
                  <a:pt x="555333" y="716606"/>
                </a:lnTo>
                <a:lnTo>
                  <a:pt x="675254" y="716606"/>
                </a:lnTo>
                <a:lnTo>
                  <a:pt x="675254" y="547142"/>
                </a:lnTo>
                <a:close/>
                <a:moveTo>
                  <a:pt x="341026" y="547142"/>
                </a:moveTo>
                <a:lnTo>
                  <a:pt x="341026" y="716606"/>
                </a:lnTo>
                <a:lnTo>
                  <a:pt x="460947" y="716606"/>
                </a:lnTo>
                <a:lnTo>
                  <a:pt x="460947" y="547142"/>
                </a:lnTo>
                <a:close/>
                <a:moveTo>
                  <a:pt x="101184" y="547142"/>
                </a:moveTo>
                <a:lnTo>
                  <a:pt x="101184" y="716606"/>
                </a:lnTo>
                <a:lnTo>
                  <a:pt x="221105" y="716606"/>
                </a:lnTo>
                <a:lnTo>
                  <a:pt x="221105" y="547142"/>
                </a:lnTo>
                <a:close/>
                <a:moveTo>
                  <a:pt x="0" y="424563"/>
                </a:moveTo>
                <a:lnTo>
                  <a:pt x="1251679" y="424563"/>
                </a:lnTo>
                <a:lnTo>
                  <a:pt x="1251679" y="1117858"/>
                </a:lnTo>
                <a:lnTo>
                  <a:pt x="221105" y="1117858"/>
                </a:lnTo>
                <a:lnTo>
                  <a:pt x="221105" y="824460"/>
                </a:lnTo>
                <a:lnTo>
                  <a:pt x="101184" y="824460"/>
                </a:lnTo>
                <a:lnTo>
                  <a:pt x="101184" y="1117858"/>
                </a:lnTo>
                <a:lnTo>
                  <a:pt x="0" y="1117858"/>
                </a:lnTo>
                <a:close/>
                <a:moveTo>
                  <a:pt x="974362" y="0"/>
                </a:moveTo>
                <a:lnTo>
                  <a:pt x="1139950" y="0"/>
                </a:lnTo>
                <a:lnTo>
                  <a:pt x="1139950" y="323378"/>
                </a:lnTo>
                <a:lnTo>
                  <a:pt x="1255426" y="323378"/>
                </a:lnTo>
                <a:lnTo>
                  <a:pt x="1255426" y="382091"/>
                </a:lnTo>
                <a:lnTo>
                  <a:pt x="0" y="382091"/>
                </a:lnTo>
                <a:lnTo>
                  <a:pt x="0" y="323378"/>
                </a:lnTo>
                <a:lnTo>
                  <a:pt x="63714" y="323378"/>
                </a:lnTo>
                <a:lnTo>
                  <a:pt x="352269" y="210953"/>
                </a:lnTo>
                <a:lnTo>
                  <a:pt x="352269" y="316079"/>
                </a:lnTo>
                <a:lnTo>
                  <a:pt x="622091" y="210953"/>
                </a:lnTo>
                <a:lnTo>
                  <a:pt x="622091" y="304942"/>
                </a:lnTo>
                <a:lnTo>
                  <a:pt x="863327" y="210953"/>
                </a:lnTo>
                <a:lnTo>
                  <a:pt x="863327" y="323378"/>
                </a:lnTo>
                <a:lnTo>
                  <a:pt x="974362" y="32337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 name="TextBox 4"/>
          <p:cNvSpPr txBox="1"/>
          <p:nvPr/>
        </p:nvSpPr>
        <p:spPr>
          <a:xfrm>
            <a:off x="372593" y="5222714"/>
            <a:ext cx="2296889" cy="659219"/>
          </a:xfrm>
          <a:prstGeom prst="rect">
            <a:avLst/>
          </a:prstGeom>
          <a:noFill/>
        </p:spPr>
        <p:txBody>
          <a:bodyPr wrap="square" lIns="0" tIns="0" rIns="0" bIns="0" rtlCol="0">
            <a:spAutoFit/>
          </a:bodyPr>
          <a:lstStyle/>
          <a:p>
            <a:pPr algn="ctr" defTabSz="466280"/>
            <a:r>
              <a:rPr lang="en-US" sz="1428" kern="4000"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a:t>
            </a:r>
            <a:r>
              <a:rPr lang="en-US" sz="1428" kern="4000" dirty="0" err="1"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产品密钥在</a:t>
            </a:r>
            <a:r>
              <a:rPr lang="en-US" sz="1428" kern="4000" dirty="0"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r>
            <a:br>
              <a:rPr lang="en-US" sz="1428" kern="4000" dirty="0"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sz="1428" kern="4000" dirty="0" err="1"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制造期间即已注入或</a:t>
            </a:r>
            <a:r>
              <a:rPr lang="en-US" sz="1428" kern="4000" dirty="0"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r>
            <a:br>
              <a:rPr lang="en-US" sz="1428" kern="4000" dirty="0"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sz="1428" kern="4000" dirty="0" err="1"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安装到每台设备中</a:t>
            </a:r>
            <a:endParaRPr lang="en-US" sz="1428" kern="4000"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6" name="Right Arrow 5"/>
          <p:cNvSpPr/>
          <p:nvPr/>
        </p:nvSpPr>
        <p:spPr>
          <a:xfrm>
            <a:off x="2700113" y="4480323"/>
            <a:ext cx="759437" cy="4767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 name="Freeform 6"/>
          <p:cNvSpPr/>
          <p:nvPr/>
        </p:nvSpPr>
        <p:spPr bwMode="auto">
          <a:xfrm>
            <a:off x="4086785" y="4383314"/>
            <a:ext cx="865066" cy="670740"/>
          </a:xfrm>
          <a:custGeom>
            <a:avLst/>
            <a:gdLst/>
            <a:ahLst/>
            <a:cxnLst/>
            <a:rect l="l" t="t" r="r" b="b"/>
            <a:pathLst>
              <a:path w="1314450" h="1019176">
                <a:moveTo>
                  <a:pt x="495352" y="888282"/>
                </a:moveTo>
                <a:lnTo>
                  <a:pt x="526437" y="966788"/>
                </a:lnTo>
                <a:lnTo>
                  <a:pt x="794467" y="966788"/>
                </a:lnTo>
                <a:lnTo>
                  <a:pt x="819100" y="889037"/>
                </a:lnTo>
                <a:close/>
                <a:moveTo>
                  <a:pt x="95251" y="766763"/>
                </a:moveTo>
                <a:lnTo>
                  <a:pt x="1188244" y="769144"/>
                </a:lnTo>
                <a:lnTo>
                  <a:pt x="1314450" y="1019176"/>
                </a:lnTo>
                <a:lnTo>
                  <a:pt x="0" y="1016795"/>
                </a:lnTo>
                <a:close/>
                <a:moveTo>
                  <a:pt x="99341" y="0"/>
                </a:moveTo>
                <a:lnTo>
                  <a:pt x="182685" y="0"/>
                </a:lnTo>
                <a:lnTo>
                  <a:pt x="182685" y="0"/>
                </a:lnTo>
                <a:lnTo>
                  <a:pt x="1116135" y="0"/>
                </a:lnTo>
                <a:lnTo>
                  <a:pt x="1116135" y="0"/>
                </a:lnTo>
                <a:lnTo>
                  <a:pt x="1199479" y="0"/>
                </a:lnTo>
                <a:lnTo>
                  <a:pt x="1199479" y="690563"/>
                </a:lnTo>
                <a:lnTo>
                  <a:pt x="1116135" y="690563"/>
                </a:lnTo>
                <a:lnTo>
                  <a:pt x="1116135" y="83344"/>
                </a:lnTo>
                <a:lnTo>
                  <a:pt x="182685" y="83344"/>
                </a:lnTo>
                <a:lnTo>
                  <a:pt x="182685" y="690563"/>
                </a:lnTo>
                <a:lnTo>
                  <a:pt x="99341" y="69056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 name="TextBox 7"/>
          <p:cNvSpPr txBox="1"/>
          <p:nvPr/>
        </p:nvSpPr>
        <p:spPr>
          <a:xfrm>
            <a:off x="3370873" y="5222715"/>
            <a:ext cx="2296889" cy="219740"/>
          </a:xfrm>
          <a:prstGeom prst="rect">
            <a:avLst/>
          </a:prstGeom>
          <a:noFill/>
        </p:spPr>
        <p:txBody>
          <a:bodyPr wrap="square" lIns="0" tIns="0" rIns="0" bIns="0" rtlCol="0">
            <a:spAutoFit/>
          </a:bodyPr>
          <a:lstStyle/>
          <a:p>
            <a:pPr algn="ctr" defTabSz="466280"/>
            <a:r>
              <a:rPr lang="en-US" sz="1428" kern="4000" spc="-52"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设备部署</a:t>
            </a:r>
          </a:p>
        </p:txBody>
      </p:sp>
      <p:sp>
        <p:nvSpPr>
          <p:cNvPr id="9" name="Right Arrow 8"/>
          <p:cNvSpPr/>
          <p:nvPr/>
        </p:nvSpPr>
        <p:spPr>
          <a:xfrm rot="19612759">
            <a:off x="5647630" y="4073214"/>
            <a:ext cx="759437" cy="4767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0" name="Right Arrow 9"/>
          <p:cNvSpPr/>
          <p:nvPr/>
        </p:nvSpPr>
        <p:spPr>
          <a:xfrm rot="1987241" flipV="1">
            <a:off x="5647630" y="5109186"/>
            <a:ext cx="759437" cy="4767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3" name="Freeform 12"/>
          <p:cNvSpPr/>
          <p:nvPr/>
        </p:nvSpPr>
        <p:spPr bwMode="auto">
          <a:xfrm>
            <a:off x="8655123" y="3770112"/>
            <a:ext cx="865066" cy="670740"/>
          </a:xfrm>
          <a:custGeom>
            <a:avLst/>
            <a:gdLst/>
            <a:ahLst/>
            <a:cxnLst/>
            <a:rect l="l" t="t" r="r" b="b"/>
            <a:pathLst>
              <a:path w="1314450" h="1019176">
                <a:moveTo>
                  <a:pt x="495352" y="888282"/>
                </a:moveTo>
                <a:lnTo>
                  <a:pt x="526437" y="966788"/>
                </a:lnTo>
                <a:lnTo>
                  <a:pt x="794467" y="966788"/>
                </a:lnTo>
                <a:lnTo>
                  <a:pt x="819100" y="889037"/>
                </a:lnTo>
                <a:close/>
                <a:moveTo>
                  <a:pt x="95251" y="766763"/>
                </a:moveTo>
                <a:lnTo>
                  <a:pt x="1188244" y="769144"/>
                </a:lnTo>
                <a:lnTo>
                  <a:pt x="1314450" y="1019176"/>
                </a:lnTo>
                <a:lnTo>
                  <a:pt x="0" y="1016795"/>
                </a:lnTo>
                <a:close/>
                <a:moveTo>
                  <a:pt x="99341" y="0"/>
                </a:moveTo>
                <a:lnTo>
                  <a:pt x="182685" y="0"/>
                </a:lnTo>
                <a:lnTo>
                  <a:pt x="182685" y="0"/>
                </a:lnTo>
                <a:lnTo>
                  <a:pt x="1116135" y="0"/>
                </a:lnTo>
                <a:lnTo>
                  <a:pt x="1116135" y="0"/>
                </a:lnTo>
                <a:lnTo>
                  <a:pt x="1199479" y="0"/>
                </a:lnTo>
                <a:lnTo>
                  <a:pt x="1199479" y="690563"/>
                </a:lnTo>
                <a:lnTo>
                  <a:pt x="1116135" y="690563"/>
                </a:lnTo>
                <a:lnTo>
                  <a:pt x="1116135" y="83344"/>
                </a:lnTo>
                <a:lnTo>
                  <a:pt x="182685" y="83344"/>
                </a:lnTo>
                <a:lnTo>
                  <a:pt x="182685" y="690563"/>
                </a:lnTo>
                <a:lnTo>
                  <a:pt x="99341" y="69056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4" name="TextBox 13"/>
          <p:cNvSpPr txBox="1"/>
          <p:nvPr/>
        </p:nvSpPr>
        <p:spPr>
          <a:xfrm>
            <a:off x="8809037" y="3754437"/>
            <a:ext cx="530915" cy="584775"/>
          </a:xfrm>
          <a:prstGeom prst="rect">
            <a:avLst/>
          </a:prstGeom>
          <a:noFill/>
        </p:spPr>
        <p:txBody>
          <a:bodyPr wrap="none" rtlCol="0">
            <a:spAutoFit/>
          </a:bodyPr>
          <a:lstStyle/>
          <a:p>
            <a:pPr defTabSz="466280"/>
            <a:r>
              <a:rPr lang="en-US" altLang="zh-CN" sz="3200" b="1" dirty="0">
                <a:solidFill>
                  <a:srgbClr val="1CADE4"/>
                </a:solidFill>
                <a:sym typeface="Wingdings" panose="05000000000000000000" pitchFamily="2" charset="2"/>
              </a:rPr>
              <a:t></a:t>
            </a:r>
            <a:endParaRPr lang="en-US" altLang="zh-CN" sz="3200" b="1" dirty="0">
              <a:solidFill>
                <a:srgbClr val="1CADE4"/>
              </a:solidFill>
            </a:endParaRPr>
          </a:p>
        </p:txBody>
      </p:sp>
      <p:sp>
        <p:nvSpPr>
          <p:cNvPr id="17" name="Freeform 16"/>
          <p:cNvSpPr/>
          <p:nvPr/>
        </p:nvSpPr>
        <p:spPr bwMode="auto">
          <a:xfrm>
            <a:off x="7102847" y="5621893"/>
            <a:ext cx="865066" cy="670740"/>
          </a:xfrm>
          <a:custGeom>
            <a:avLst/>
            <a:gdLst/>
            <a:ahLst/>
            <a:cxnLst/>
            <a:rect l="l" t="t" r="r" b="b"/>
            <a:pathLst>
              <a:path w="1314450" h="1019176">
                <a:moveTo>
                  <a:pt x="495352" y="888282"/>
                </a:moveTo>
                <a:lnTo>
                  <a:pt x="526437" y="966788"/>
                </a:lnTo>
                <a:lnTo>
                  <a:pt x="794467" y="966788"/>
                </a:lnTo>
                <a:lnTo>
                  <a:pt x="819100" y="889037"/>
                </a:lnTo>
                <a:close/>
                <a:moveTo>
                  <a:pt x="95251" y="766763"/>
                </a:moveTo>
                <a:lnTo>
                  <a:pt x="1188244" y="769144"/>
                </a:lnTo>
                <a:lnTo>
                  <a:pt x="1314450" y="1019176"/>
                </a:lnTo>
                <a:lnTo>
                  <a:pt x="0" y="1016795"/>
                </a:lnTo>
                <a:close/>
                <a:moveTo>
                  <a:pt x="99341" y="0"/>
                </a:moveTo>
                <a:lnTo>
                  <a:pt x="182685" y="0"/>
                </a:lnTo>
                <a:lnTo>
                  <a:pt x="182685" y="0"/>
                </a:lnTo>
                <a:lnTo>
                  <a:pt x="1116135" y="0"/>
                </a:lnTo>
                <a:lnTo>
                  <a:pt x="1116135" y="0"/>
                </a:lnTo>
                <a:lnTo>
                  <a:pt x="1199479" y="0"/>
                </a:lnTo>
                <a:lnTo>
                  <a:pt x="1199479" y="690563"/>
                </a:lnTo>
                <a:lnTo>
                  <a:pt x="1116135" y="690563"/>
                </a:lnTo>
                <a:lnTo>
                  <a:pt x="1116135" y="83344"/>
                </a:lnTo>
                <a:lnTo>
                  <a:pt x="182685" y="83344"/>
                </a:lnTo>
                <a:lnTo>
                  <a:pt x="182685" y="690563"/>
                </a:lnTo>
                <a:lnTo>
                  <a:pt x="99341" y="69056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8" name="TextBox 17"/>
          <p:cNvSpPr txBox="1"/>
          <p:nvPr/>
        </p:nvSpPr>
        <p:spPr>
          <a:xfrm>
            <a:off x="7280234" y="5607039"/>
            <a:ext cx="530915" cy="584775"/>
          </a:xfrm>
          <a:prstGeom prst="rect">
            <a:avLst/>
          </a:prstGeom>
          <a:noFill/>
        </p:spPr>
        <p:txBody>
          <a:bodyPr wrap="none" rtlCol="0">
            <a:spAutoFit/>
          </a:bodyPr>
          <a:lstStyle/>
          <a:p>
            <a:pPr defTabSz="466280"/>
            <a:r>
              <a:rPr lang="en-US" altLang="zh-CN" sz="3200" b="1" dirty="0">
                <a:solidFill>
                  <a:srgbClr val="1CADE4"/>
                </a:solidFill>
                <a:sym typeface="Wingdings" panose="05000000000000000000" pitchFamily="2" charset="2"/>
              </a:rPr>
              <a:t></a:t>
            </a:r>
            <a:endParaRPr lang="en-US" altLang="zh-CN" sz="3200" b="1" dirty="0">
              <a:solidFill>
                <a:srgbClr val="1CADE4"/>
              </a:solidFill>
            </a:endParaRPr>
          </a:p>
        </p:txBody>
      </p:sp>
      <p:sp>
        <p:nvSpPr>
          <p:cNvPr id="19" name="Oval 13"/>
          <p:cNvSpPr/>
          <p:nvPr/>
        </p:nvSpPr>
        <p:spPr bwMode="auto">
          <a:xfrm>
            <a:off x="8577880" y="5621892"/>
            <a:ext cx="858746" cy="705057"/>
          </a:xfrm>
          <a:custGeom>
            <a:avLst/>
            <a:gdLst/>
            <a:ahLst/>
            <a:cxnLst/>
            <a:rect l="l" t="t" r="r" b="b"/>
            <a:pathLst>
              <a:path w="1374788" h="1128744">
                <a:moveTo>
                  <a:pt x="1057374" y="861509"/>
                </a:moveTo>
                <a:lnTo>
                  <a:pt x="1198107" y="861509"/>
                </a:lnTo>
                <a:cubicBezTo>
                  <a:pt x="1136393" y="944146"/>
                  <a:pt x="1048306" y="1005508"/>
                  <a:pt x="946077" y="1033294"/>
                </a:cubicBezTo>
                <a:cubicBezTo>
                  <a:pt x="991727" y="993955"/>
                  <a:pt x="1029548" y="934183"/>
                  <a:pt x="1057374" y="861509"/>
                </a:cubicBezTo>
                <a:close/>
                <a:moveTo>
                  <a:pt x="852108" y="861509"/>
                </a:moveTo>
                <a:lnTo>
                  <a:pt x="1002294" y="861509"/>
                </a:lnTo>
                <a:cubicBezTo>
                  <a:pt x="966565" y="951474"/>
                  <a:pt x="913343" y="1014867"/>
                  <a:pt x="852108" y="1034483"/>
                </a:cubicBezTo>
                <a:close/>
                <a:moveTo>
                  <a:pt x="615765" y="861509"/>
                </a:moveTo>
                <a:lnTo>
                  <a:pt x="788755" y="861509"/>
                </a:lnTo>
                <a:lnTo>
                  <a:pt x="788755" y="1038913"/>
                </a:lnTo>
                <a:cubicBezTo>
                  <a:pt x="718062" y="1030075"/>
                  <a:pt x="656039" y="962482"/>
                  <a:pt x="615765" y="861509"/>
                </a:cubicBezTo>
                <a:close/>
                <a:moveTo>
                  <a:pt x="487651" y="861509"/>
                </a:moveTo>
                <a:lnTo>
                  <a:pt x="560685" y="861509"/>
                </a:lnTo>
                <a:cubicBezTo>
                  <a:pt x="588423" y="933951"/>
                  <a:pt x="626092" y="993574"/>
                  <a:pt x="671568" y="1032898"/>
                </a:cubicBezTo>
                <a:cubicBezTo>
                  <a:pt x="585799" y="1008772"/>
                  <a:pt x="510130" y="961007"/>
                  <a:pt x="452828" y="896024"/>
                </a:cubicBezTo>
                <a:close/>
                <a:moveTo>
                  <a:pt x="1107157" y="596049"/>
                </a:moveTo>
                <a:lnTo>
                  <a:pt x="1297884" y="596049"/>
                </a:lnTo>
                <a:cubicBezTo>
                  <a:pt x="1293809" y="669282"/>
                  <a:pt x="1273493" y="738126"/>
                  <a:pt x="1238835" y="798156"/>
                </a:cubicBezTo>
                <a:lnTo>
                  <a:pt x="1076959" y="798156"/>
                </a:lnTo>
                <a:cubicBezTo>
                  <a:pt x="1095399" y="736843"/>
                  <a:pt x="1106021" y="668417"/>
                  <a:pt x="1107157" y="596049"/>
                </a:cubicBezTo>
                <a:close/>
                <a:moveTo>
                  <a:pt x="852108" y="596049"/>
                </a:moveTo>
                <a:lnTo>
                  <a:pt x="1055736" y="596049"/>
                </a:lnTo>
                <a:cubicBezTo>
                  <a:pt x="1054372" y="669271"/>
                  <a:pt x="1043344" y="737966"/>
                  <a:pt x="1024483" y="798156"/>
                </a:cubicBezTo>
                <a:lnTo>
                  <a:pt x="852108" y="798156"/>
                </a:lnTo>
                <a:close/>
                <a:moveTo>
                  <a:pt x="562323" y="596049"/>
                </a:moveTo>
                <a:lnTo>
                  <a:pt x="788755" y="596049"/>
                </a:lnTo>
                <a:lnTo>
                  <a:pt x="788755" y="798156"/>
                </a:lnTo>
                <a:lnTo>
                  <a:pt x="593577" y="798156"/>
                </a:lnTo>
                <a:lnTo>
                  <a:pt x="585759" y="764270"/>
                </a:lnTo>
                <a:lnTo>
                  <a:pt x="668669" y="682093"/>
                </a:lnTo>
                <a:lnTo>
                  <a:pt x="569686" y="682093"/>
                </a:lnTo>
                <a:cubicBezTo>
                  <a:pt x="564999" y="654419"/>
                  <a:pt x="562874" y="625603"/>
                  <a:pt x="562323" y="596049"/>
                </a:cubicBezTo>
                <a:close/>
                <a:moveTo>
                  <a:pt x="451366" y="596049"/>
                </a:moveTo>
                <a:lnTo>
                  <a:pt x="510902" y="596049"/>
                </a:lnTo>
                <a:lnTo>
                  <a:pt x="517945" y="682093"/>
                </a:lnTo>
                <a:lnTo>
                  <a:pt x="458950" y="682093"/>
                </a:lnTo>
                <a:cubicBezTo>
                  <a:pt x="453662" y="656405"/>
                  <a:pt x="450942" y="627404"/>
                  <a:pt x="451366" y="596049"/>
                </a:cubicBezTo>
                <a:close/>
                <a:moveTo>
                  <a:pt x="1080911" y="343455"/>
                </a:moveTo>
                <a:lnTo>
                  <a:pt x="1246088" y="343455"/>
                </a:lnTo>
                <a:cubicBezTo>
                  <a:pt x="1277031" y="400286"/>
                  <a:pt x="1295497" y="464461"/>
                  <a:pt x="1297079" y="532696"/>
                </a:cubicBezTo>
                <a:lnTo>
                  <a:pt x="1107157" y="532696"/>
                </a:lnTo>
                <a:cubicBezTo>
                  <a:pt x="1106189" y="465375"/>
                  <a:pt x="1096841" y="401471"/>
                  <a:pt x="1080911" y="343455"/>
                </a:cubicBezTo>
                <a:close/>
                <a:moveTo>
                  <a:pt x="852108" y="343455"/>
                </a:moveTo>
                <a:lnTo>
                  <a:pt x="1028107" y="343455"/>
                </a:lnTo>
                <a:cubicBezTo>
                  <a:pt x="1044853" y="400462"/>
                  <a:pt x="1054546" y="464620"/>
                  <a:pt x="1055736" y="532696"/>
                </a:cubicBezTo>
                <a:lnTo>
                  <a:pt x="852108" y="532696"/>
                </a:lnTo>
                <a:close/>
                <a:moveTo>
                  <a:pt x="589952" y="343455"/>
                </a:moveTo>
                <a:lnTo>
                  <a:pt x="788755" y="343455"/>
                </a:lnTo>
                <a:lnTo>
                  <a:pt x="788755" y="532696"/>
                </a:lnTo>
                <a:lnTo>
                  <a:pt x="562323" y="532696"/>
                </a:lnTo>
                <a:cubicBezTo>
                  <a:pt x="563513" y="464620"/>
                  <a:pt x="573206" y="400462"/>
                  <a:pt x="589952" y="343455"/>
                </a:cubicBezTo>
                <a:close/>
                <a:moveTo>
                  <a:pt x="487125" y="343455"/>
                </a:moveTo>
                <a:lnTo>
                  <a:pt x="537150" y="343455"/>
                </a:lnTo>
                <a:cubicBezTo>
                  <a:pt x="521219" y="401471"/>
                  <a:pt x="511871" y="465375"/>
                  <a:pt x="510902" y="532696"/>
                </a:cubicBezTo>
                <a:lnTo>
                  <a:pt x="453072" y="532696"/>
                </a:lnTo>
                <a:cubicBezTo>
                  <a:pt x="457594" y="473136"/>
                  <a:pt x="469260" y="408304"/>
                  <a:pt x="487125" y="343455"/>
                </a:cubicBezTo>
                <a:close/>
                <a:moveTo>
                  <a:pt x="555452" y="128132"/>
                </a:moveTo>
                <a:cubicBezTo>
                  <a:pt x="434055" y="281842"/>
                  <a:pt x="365062" y="558695"/>
                  <a:pt x="395628" y="707165"/>
                </a:cubicBezTo>
                <a:lnTo>
                  <a:pt x="576412" y="707165"/>
                </a:lnTo>
                <a:lnTo>
                  <a:pt x="280346" y="1000611"/>
                </a:lnTo>
                <a:lnTo>
                  <a:pt x="0" y="709785"/>
                </a:lnTo>
                <a:lnTo>
                  <a:pt x="159823" y="709785"/>
                </a:lnTo>
                <a:cubicBezTo>
                  <a:pt x="189517" y="529001"/>
                  <a:pt x="177291" y="301056"/>
                  <a:pt x="555452" y="128132"/>
                </a:cubicBezTo>
                <a:close/>
                <a:moveTo>
                  <a:pt x="946614" y="95964"/>
                </a:moveTo>
                <a:cubicBezTo>
                  <a:pt x="1053942" y="124967"/>
                  <a:pt x="1145653" y="191168"/>
                  <a:pt x="1207872" y="280102"/>
                </a:cubicBezTo>
                <a:lnTo>
                  <a:pt x="1061451" y="280102"/>
                </a:lnTo>
                <a:cubicBezTo>
                  <a:pt x="1033981" y="201796"/>
                  <a:pt x="994580" y="137635"/>
                  <a:pt x="946614" y="95964"/>
                </a:cubicBezTo>
                <a:close/>
                <a:moveTo>
                  <a:pt x="672310" y="95136"/>
                </a:moveTo>
                <a:cubicBezTo>
                  <a:pt x="623980" y="136823"/>
                  <a:pt x="584257" y="201301"/>
                  <a:pt x="556608" y="280102"/>
                </a:cubicBezTo>
                <a:lnTo>
                  <a:pt x="506892" y="280102"/>
                </a:lnTo>
                <a:cubicBezTo>
                  <a:pt x="521854" y="232816"/>
                  <a:pt x="540582" y="186649"/>
                  <a:pt x="562808" y="143806"/>
                </a:cubicBezTo>
                <a:cubicBezTo>
                  <a:pt x="596210" y="122198"/>
                  <a:pt x="633228" y="106246"/>
                  <a:pt x="672310" y="95136"/>
                </a:cubicBezTo>
                <a:close/>
                <a:moveTo>
                  <a:pt x="852108" y="94263"/>
                </a:moveTo>
                <a:cubicBezTo>
                  <a:pt x="916255" y="114868"/>
                  <a:pt x="971642" y="183438"/>
                  <a:pt x="1007803" y="280102"/>
                </a:cubicBezTo>
                <a:lnTo>
                  <a:pt x="852108" y="280102"/>
                </a:lnTo>
                <a:close/>
                <a:moveTo>
                  <a:pt x="788755" y="89832"/>
                </a:moveTo>
                <a:lnTo>
                  <a:pt x="788755" y="280102"/>
                </a:lnTo>
                <a:lnTo>
                  <a:pt x="610256" y="280102"/>
                </a:lnTo>
                <a:cubicBezTo>
                  <a:pt x="650768" y="172127"/>
                  <a:pt x="715066" y="99146"/>
                  <a:pt x="788755" y="89832"/>
                </a:cubicBezTo>
                <a:close/>
                <a:moveTo>
                  <a:pt x="810416" y="0"/>
                </a:moveTo>
                <a:cubicBezTo>
                  <a:pt x="1122110" y="0"/>
                  <a:pt x="1374788" y="252678"/>
                  <a:pt x="1374788" y="564372"/>
                </a:cubicBezTo>
                <a:cubicBezTo>
                  <a:pt x="1374788" y="876066"/>
                  <a:pt x="1122110" y="1128744"/>
                  <a:pt x="810416" y="1128744"/>
                </a:cubicBezTo>
                <a:cubicBezTo>
                  <a:pt x="647834" y="1128744"/>
                  <a:pt x="501309" y="1059997"/>
                  <a:pt x="399406" y="948973"/>
                </a:cubicBezTo>
                <a:lnTo>
                  <a:pt x="424159" y="924440"/>
                </a:lnTo>
                <a:cubicBezTo>
                  <a:pt x="514831" y="1024175"/>
                  <a:pt x="644348" y="1087306"/>
                  <a:pt x="788755" y="1092236"/>
                </a:cubicBezTo>
                <a:lnTo>
                  <a:pt x="788755" y="1094420"/>
                </a:lnTo>
                <a:lnTo>
                  <a:pt x="809030" y="1094420"/>
                </a:lnTo>
                <a:lnTo>
                  <a:pt x="810417" y="1094420"/>
                </a:lnTo>
                <a:lnTo>
                  <a:pt x="852108" y="1094420"/>
                </a:lnTo>
                <a:lnTo>
                  <a:pt x="852108" y="1090217"/>
                </a:lnTo>
                <a:cubicBezTo>
                  <a:pt x="1017064" y="1078881"/>
                  <a:pt x="1160769" y="991207"/>
                  <a:pt x="1247754" y="861509"/>
                </a:cubicBezTo>
                <a:lnTo>
                  <a:pt x="1249333" y="861509"/>
                </a:lnTo>
                <a:lnTo>
                  <a:pt x="1249333" y="859468"/>
                </a:lnTo>
                <a:cubicBezTo>
                  <a:pt x="1307218" y="775744"/>
                  <a:pt x="1340464" y="673942"/>
                  <a:pt x="1340464" y="564373"/>
                </a:cubicBezTo>
                <a:cubicBezTo>
                  <a:pt x="1340464" y="271636"/>
                  <a:pt x="1103154" y="34325"/>
                  <a:pt x="810417" y="34325"/>
                </a:cubicBezTo>
                <a:cubicBezTo>
                  <a:pt x="810117" y="34325"/>
                  <a:pt x="809818" y="34325"/>
                  <a:pt x="809519" y="34413"/>
                </a:cubicBezTo>
                <a:lnTo>
                  <a:pt x="809030" y="34325"/>
                </a:lnTo>
                <a:cubicBezTo>
                  <a:pt x="808474" y="34325"/>
                  <a:pt x="807918" y="34328"/>
                  <a:pt x="807367" y="34622"/>
                </a:cubicBezTo>
                <a:cubicBezTo>
                  <a:pt x="732085" y="34969"/>
                  <a:pt x="660520" y="51031"/>
                  <a:pt x="596291" y="80756"/>
                </a:cubicBezTo>
                <a:lnTo>
                  <a:pt x="629339" y="32369"/>
                </a:lnTo>
                <a:cubicBezTo>
                  <a:pt x="685591" y="10535"/>
                  <a:pt x="746773" y="0"/>
                  <a:pt x="81041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20" name="Rounded Rectangle 10"/>
          <p:cNvSpPr/>
          <p:nvPr/>
        </p:nvSpPr>
        <p:spPr bwMode="auto">
          <a:xfrm>
            <a:off x="10261077" y="5505187"/>
            <a:ext cx="551769" cy="844328"/>
          </a:xfrm>
          <a:custGeom>
            <a:avLst/>
            <a:gdLst/>
            <a:ahLst/>
            <a:cxnLst/>
            <a:rect l="l" t="t" r="r" b="b"/>
            <a:pathLst>
              <a:path w="866775" h="1326356">
                <a:moveTo>
                  <a:pt x="433388" y="1041759"/>
                </a:moveTo>
                <a:cubicBezTo>
                  <a:pt x="397945" y="1041759"/>
                  <a:pt x="369213" y="1070491"/>
                  <a:pt x="369213" y="1105934"/>
                </a:cubicBezTo>
                <a:cubicBezTo>
                  <a:pt x="369213" y="1141377"/>
                  <a:pt x="397945" y="1170109"/>
                  <a:pt x="433388" y="1170109"/>
                </a:cubicBezTo>
                <a:cubicBezTo>
                  <a:pt x="468831" y="1170109"/>
                  <a:pt x="497563" y="1141377"/>
                  <a:pt x="497563" y="1105934"/>
                </a:cubicBezTo>
                <a:cubicBezTo>
                  <a:pt x="497563" y="1070491"/>
                  <a:pt x="468831" y="1041759"/>
                  <a:pt x="433388" y="1041759"/>
                </a:cubicBezTo>
                <a:close/>
                <a:moveTo>
                  <a:pt x="207170" y="575072"/>
                </a:moveTo>
                <a:cubicBezTo>
                  <a:pt x="182840" y="575072"/>
                  <a:pt x="163117" y="594795"/>
                  <a:pt x="163117" y="619125"/>
                </a:cubicBezTo>
                <a:cubicBezTo>
                  <a:pt x="163117" y="643455"/>
                  <a:pt x="182840" y="663178"/>
                  <a:pt x="207170" y="663178"/>
                </a:cubicBezTo>
                <a:lnTo>
                  <a:pt x="659607" y="663178"/>
                </a:lnTo>
                <a:cubicBezTo>
                  <a:pt x="683937" y="663178"/>
                  <a:pt x="703660" y="643455"/>
                  <a:pt x="703660" y="619125"/>
                </a:cubicBezTo>
                <a:cubicBezTo>
                  <a:pt x="703660" y="594795"/>
                  <a:pt x="683937" y="575072"/>
                  <a:pt x="659607" y="575072"/>
                </a:cubicBezTo>
                <a:close/>
                <a:moveTo>
                  <a:pt x="207170" y="371416"/>
                </a:moveTo>
                <a:cubicBezTo>
                  <a:pt x="182840" y="371416"/>
                  <a:pt x="163117" y="391139"/>
                  <a:pt x="163117" y="415469"/>
                </a:cubicBezTo>
                <a:cubicBezTo>
                  <a:pt x="163117" y="439799"/>
                  <a:pt x="182840" y="459522"/>
                  <a:pt x="207170" y="459522"/>
                </a:cubicBezTo>
                <a:lnTo>
                  <a:pt x="659607" y="459522"/>
                </a:lnTo>
                <a:cubicBezTo>
                  <a:pt x="683937" y="459522"/>
                  <a:pt x="703660" y="439799"/>
                  <a:pt x="703660" y="415469"/>
                </a:cubicBezTo>
                <a:cubicBezTo>
                  <a:pt x="703660" y="391139"/>
                  <a:pt x="683937" y="371416"/>
                  <a:pt x="659607" y="371416"/>
                </a:cubicBezTo>
                <a:close/>
                <a:moveTo>
                  <a:pt x="207170" y="169636"/>
                </a:moveTo>
                <a:cubicBezTo>
                  <a:pt x="182840" y="169636"/>
                  <a:pt x="163117" y="189359"/>
                  <a:pt x="163117" y="213689"/>
                </a:cubicBezTo>
                <a:cubicBezTo>
                  <a:pt x="163117" y="238019"/>
                  <a:pt x="182840" y="257742"/>
                  <a:pt x="207170" y="257742"/>
                </a:cubicBezTo>
                <a:lnTo>
                  <a:pt x="659607" y="257742"/>
                </a:lnTo>
                <a:cubicBezTo>
                  <a:pt x="683937" y="257742"/>
                  <a:pt x="703660" y="238019"/>
                  <a:pt x="703660" y="213689"/>
                </a:cubicBezTo>
                <a:cubicBezTo>
                  <a:pt x="703660" y="189359"/>
                  <a:pt x="683937" y="169636"/>
                  <a:pt x="659607" y="169636"/>
                </a:cubicBezTo>
                <a:close/>
                <a:moveTo>
                  <a:pt x="44457" y="0"/>
                </a:moveTo>
                <a:lnTo>
                  <a:pt x="822318" y="0"/>
                </a:lnTo>
                <a:cubicBezTo>
                  <a:pt x="846871" y="0"/>
                  <a:pt x="866775" y="19904"/>
                  <a:pt x="866775" y="44457"/>
                </a:cubicBezTo>
                <a:lnTo>
                  <a:pt x="866775" y="1281899"/>
                </a:lnTo>
                <a:cubicBezTo>
                  <a:pt x="866775" y="1306452"/>
                  <a:pt x="846871" y="1326356"/>
                  <a:pt x="822318" y="1326356"/>
                </a:cubicBezTo>
                <a:lnTo>
                  <a:pt x="44457" y="1326356"/>
                </a:lnTo>
                <a:cubicBezTo>
                  <a:pt x="19904" y="1326356"/>
                  <a:pt x="0" y="1306452"/>
                  <a:pt x="0" y="1281899"/>
                </a:cubicBezTo>
                <a:lnTo>
                  <a:pt x="0" y="44457"/>
                </a:lnTo>
                <a:cubicBezTo>
                  <a:pt x="0" y="19904"/>
                  <a:pt x="19904" y="0"/>
                  <a:pt x="4445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28" fontAlgn="base">
              <a:spcBef>
                <a:spcPct val="0"/>
              </a:spcBef>
              <a:spcAft>
                <a:spcPct val="0"/>
              </a:spcAft>
            </a:pPr>
            <a:endParaRPr lang="en-US" sz="1530"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cxnSp>
        <p:nvCxnSpPr>
          <p:cNvPr id="21" name="Straight Arrow Connector 20"/>
          <p:cNvCxnSpPr/>
          <p:nvPr/>
        </p:nvCxnSpPr>
        <p:spPr>
          <a:xfrm>
            <a:off x="8018661" y="5957263"/>
            <a:ext cx="539478"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518306" y="5957263"/>
            <a:ext cx="539478"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318593" y="3377590"/>
            <a:ext cx="3498548" cy="251159"/>
          </a:xfrm>
          <a:prstGeom prst="rect">
            <a:avLst/>
          </a:prstGeom>
          <a:noFill/>
        </p:spPr>
        <p:txBody>
          <a:bodyPr wrap="square" lIns="0" tIns="0" rIns="0" bIns="0" rtlCol="0">
            <a:spAutoFit/>
          </a:bodyPr>
          <a:lstStyle/>
          <a:p>
            <a:pPr algn="ctr" defTabSz="466280"/>
            <a:r>
              <a:rPr lang="en-US" sz="1632" b="1" kern="4000" spc="-52">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从未连接到 </a:t>
            </a:r>
            <a:r>
              <a:rPr lang="en-US" sz="1632" b="1" kern="4000" spc="-52" smtClean="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Internet</a:t>
            </a:r>
            <a:endParaRPr lang="en-US" sz="1632" b="1" kern="4000" spc="-52"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24" name="TextBox 23"/>
          <p:cNvSpPr txBox="1"/>
          <p:nvPr/>
        </p:nvSpPr>
        <p:spPr>
          <a:xfrm>
            <a:off x="7257979" y="5034423"/>
            <a:ext cx="3498548" cy="251159"/>
          </a:xfrm>
          <a:prstGeom prst="rect">
            <a:avLst/>
          </a:prstGeom>
          <a:noFill/>
        </p:spPr>
        <p:txBody>
          <a:bodyPr wrap="square" lIns="0" tIns="0" rIns="0" bIns="0" rtlCol="0">
            <a:spAutoFit/>
          </a:bodyPr>
          <a:lstStyle/>
          <a:p>
            <a:pPr algn="ctr" defTabSz="466280"/>
            <a:r>
              <a:rPr lang="en-US" sz="1632" b="1" kern="4000" spc="-52" dirty="0">
                <a:gradFill flip="none" rotWithShape="1">
                  <a:gsLst>
                    <a:gs pos="0">
                      <a:prstClr val="black">
                        <a:lumMod val="65000"/>
                        <a:lumOff val="35000"/>
                      </a:prstClr>
                    </a:gs>
                    <a:gs pos="86000">
                      <a:prstClr val="black">
                        <a:lumMod val="75000"/>
                        <a:lumOff val="25000"/>
                      </a:prstClr>
                    </a:gs>
                  </a:gsLst>
                  <a:path path="circle">
                    <a:fillToRect r="100000" b="100000"/>
                  </a:path>
                  <a:tileRect l="-100000" t="-10000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Internet 连接</a:t>
            </a:r>
          </a:p>
        </p:txBody>
      </p:sp>
      <p:sp>
        <p:nvSpPr>
          <p:cNvPr id="26" name="Rectangle 25"/>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Rectangle 27"/>
          <p:cNvSpPr/>
          <p:nvPr/>
        </p:nvSpPr>
        <p:spPr bwMode="auto">
          <a:xfrm>
            <a:off x="6675437" y="3081609"/>
            <a:ext cx="4850239" cy="1760551"/>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Text Placeholder 1"/>
          <p:cNvSpPr txBox="1">
            <a:spLocks/>
          </p:cNvSpPr>
          <p:nvPr/>
        </p:nvSpPr>
        <p:spPr>
          <a:xfrm>
            <a:off x="274638" y="1212850"/>
            <a:ext cx="118872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3800" dirty="0">
                <a:solidFill>
                  <a:schemeClr val="tx2"/>
                </a:solidFill>
                <a:latin typeface="微软雅黑" panose="020B0503020204020204" pitchFamily="34" charset="-122"/>
                <a:ea typeface="微软雅黑" panose="020B0503020204020204" pitchFamily="34" charset="-122"/>
              </a:rPr>
              <a:t>Mobile</a:t>
            </a:r>
            <a:r>
              <a:rPr lang="zh-TW" altLang="en-US" sz="3800" dirty="0">
                <a:solidFill>
                  <a:schemeClr val="tx2"/>
                </a:solidFill>
                <a:latin typeface="微软雅黑" panose="020B0503020204020204" pitchFamily="34" charset="-122"/>
                <a:ea typeface="微软雅黑" panose="020B0503020204020204" pitchFamily="34" charset="-122"/>
              </a:rPr>
              <a:t> </a:t>
            </a:r>
            <a:r>
              <a:rPr lang="zh-TW" altLang="en-US" sz="3800" dirty="0">
                <a:solidFill>
                  <a:schemeClr val="tx2"/>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版及</a:t>
            </a:r>
            <a:r>
              <a:rPr lang="en-US" altLang="zh-TW" sz="3800" dirty="0">
                <a:solidFill>
                  <a:schemeClr val="tx2"/>
                </a:solidFill>
                <a:latin typeface="微软雅黑" panose="020B0503020204020204" pitchFamily="34" charset="-122"/>
                <a:ea typeface="微软雅黑" panose="020B0503020204020204" pitchFamily="34" charset="-122"/>
              </a:rPr>
              <a:t> Small Devices</a:t>
            </a:r>
            <a:r>
              <a:rPr lang="zh-TW" altLang="en-US" sz="3800" dirty="0">
                <a:solidFill>
                  <a:schemeClr val="tx2"/>
                </a:solidFill>
                <a:latin typeface="微软雅黑" panose="020B0503020204020204" pitchFamily="34" charset="-122"/>
                <a:ea typeface="微软雅黑" panose="020B0503020204020204" pitchFamily="34" charset="-122"/>
              </a:rPr>
              <a:t> </a:t>
            </a:r>
            <a:r>
              <a:rPr lang="zh-TW" altLang="en-US" sz="3800" dirty="0">
                <a:solidFill>
                  <a:schemeClr val="tx2"/>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版 </a:t>
            </a:r>
            <a:r>
              <a:rPr lang="en-US" altLang="zh-TW" sz="3800" dirty="0" err="1">
                <a:solidFill>
                  <a:schemeClr val="tx2"/>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无需激活</a:t>
            </a:r>
            <a:endParaRPr lang="en-US" altLang="zh-TW" sz="3800" dirty="0">
              <a:solidFill>
                <a:schemeClr val="tx2"/>
              </a:solidFill>
              <a:latin typeface="微软雅黑" panose="020B0503020204020204" pitchFamily="34" charset="-122"/>
              <a:ea typeface="微软雅黑" panose="020B0503020204020204" pitchFamily="34" charset="-122"/>
            </a:endParaRPr>
          </a:p>
          <a:p>
            <a:pPr marL="0" indent="0">
              <a:buNone/>
            </a:pPr>
            <a:r>
              <a:rPr lang="en-US" altLang="zh-TW" sz="3800" dirty="0">
                <a:solidFill>
                  <a:schemeClr val="tx2"/>
                </a:solidFill>
                <a:latin typeface="微软雅黑" panose="020B0503020204020204" pitchFamily="34" charset="-122"/>
                <a:ea typeface="微软雅黑" panose="020B0503020204020204" pitchFamily="34" charset="-122"/>
              </a:rPr>
              <a:t>Industry </a:t>
            </a:r>
            <a:r>
              <a:rPr lang="zh-TW" altLang="en-US" sz="3800" dirty="0">
                <a:solidFill>
                  <a:schemeClr val="tx2"/>
                </a:solidFill>
                <a:latin typeface="微软雅黑" panose="020B0503020204020204" pitchFamily="34" charset="-122"/>
                <a:ea typeface="微软雅黑" panose="020B0503020204020204" pitchFamily="34" charset="-122"/>
              </a:rPr>
              <a:t>版</a:t>
            </a:r>
            <a:r>
              <a:rPr lang="zh-CN" altLang="en-US" sz="3800" dirty="0">
                <a:solidFill>
                  <a:schemeClr val="tx2"/>
                </a:solidFill>
                <a:latin typeface="微软雅黑" panose="020B0503020204020204" pitchFamily="34" charset="-122"/>
                <a:ea typeface="微软雅黑" panose="020B0503020204020204" pitchFamily="34" charset="-122"/>
              </a:rPr>
              <a:t>可联机也可脱机激活</a:t>
            </a:r>
            <a:endParaRPr lang="en-US" altLang="zh-TW" sz="3800" dirty="0">
              <a:solidFill>
                <a:schemeClr val="tx2"/>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543377" y="3569844"/>
            <a:ext cx="1951880" cy="871008"/>
          </a:xfrm>
          <a:prstGeom prst="rect">
            <a:avLst/>
          </a:prstGeom>
          <a:noFill/>
        </p:spPr>
        <p:txBody>
          <a:bodyPr wrap="square" lIns="182880" tIns="146304" rIns="182880" bIns="146304" rtlCol="0">
            <a:spAutoFit/>
          </a:bodyPr>
          <a:lstStyle/>
          <a:p>
            <a:pPr algn="ctr">
              <a:lnSpc>
                <a:spcPct val="90000"/>
              </a:lnSpc>
              <a:spcAft>
                <a:spcPts val="600"/>
              </a:spcAft>
            </a:pPr>
            <a:r>
              <a:rPr lang="en-US" dirty="0" smtClean="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a:t>
            </a:r>
          </a:p>
          <a:p>
            <a:pPr algn="ctr">
              <a:lnSpc>
                <a:spcPct val="90000"/>
              </a:lnSpc>
              <a:spcAft>
                <a:spcPts val="600"/>
              </a:spcAft>
            </a:pPr>
            <a:r>
              <a:rPr lang="zh-TW" altLang="en-US" b="1" dirty="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工业版</a:t>
            </a:r>
            <a:endParaRPr lang="en-US" b="1" dirty="0">
              <a:gradFill>
                <a:gsLst>
                  <a:gs pos="2917">
                    <a:schemeClr val="tx1"/>
                  </a:gs>
                  <a:gs pos="30000">
                    <a:schemeClr val="tx1"/>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659590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构建 </a:t>
            </a:r>
            <a:r>
              <a:rPr lang="en-US" altLang="zh-TW"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IoT </a:t>
            </a:r>
            <a:r>
              <a:rPr lang="zh-TW"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设备</a:t>
            </a:r>
            <a:endParaRPr lang="en-US" dirty="0"/>
          </a:p>
        </p:txBody>
      </p:sp>
      <p:sp>
        <p:nvSpPr>
          <p:cNvPr id="5" name="Text Placeholder 4"/>
          <p:cNvSpPr>
            <a:spLocks noGrp="1"/>
          </p:cNvSpPr>
          <p:nvPr>
            <p:ph type="body" sz="quarter" idx="14"/>
          </p:nvPr>
        </p:nvSpPr>
        <p:spPr/>
        <p:txBody>
          <a:bodyPr/>
          <a:lstStyle/>
          <a:p>
            <a:r>
              <a:rPr lang="en-US" dirty="0" smtClean="0"/>
              <a:t>Steve Teixeira</a:t>
            </a:r>
          </a:p>
          <a:p>
            <a:r>
              <a:rPr lang="en-US" sz="2400" dirty="0" smtClean="0"/>
              <a:t>Partner Director of Program Management</a:t>
            </a:r>
          </a:p>
          <a:p>
            <a:r>
              <a:rPr lang="en-US" sz="2400" dirty="0" smtClean="0"/>
              <a:t>Internet of Things</a:t>
            </a:r>
            <a:endParaRPr lang="en-US" sz="2400" dirty="0"/>
          </a:p>
        </p:txBody>
      </p:sp>
    </p:spTree>
    <p:extLst>
      <p:ext uri="{BB962C8B-B14F-4D97-AF65-F5344CB8AC3E}">
        <p14:creationId xmlns:p14="http://schemas.microsoft.com/office/powerpoint/2010/main" val="40699183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1341437" y="4058900"/>
            <a:ext cx="9906000" cy="25769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Rounded Rectangle 22"/>
          <p:cNvSpPr/>
          <p:nvPr/>
        </p:nvSpPr>
        <p:spPr>
          <a:xfrm>
            <a:off x="1883151" y="1441570"/>
            <a:ext cx="8775608" cy="174580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tle 1"/>
          <p:cNvSpPr>
            <a:spLocks noGrp="1"/>
          </p:cNvSpPr>
          <p:nvPr>
            <p:ph type="title"/>
          </p:nvPr>
        </p:nvSpPr>
        <p:spPr>
          <a:xfrm>
            <a:off x="274319" y="295635"/>
            <a:ext cx="12162156" cy="685522"/>
          </a:xfrm>
        </p:spPr>
        <p:txBody>
          <a:bodyPr>
            <a:noAutofit/>
          </a:bodyPr>
          <a:lstStyle/>
          <a:p>
            <a:r>
              <a:rPr lang="en-US" sz="3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一致的设备管理，适用于所有 Windows 10 IoT 设备</a:t>
            </a:r>
          </a:p>
        </p:txBody>
      </p:sp>
      <p:sp>
        <p:nvSpPr>
          <p:cNvPr id="3" name="Rectangle 2"/>
          <p:cNvSpPr/>
          <p:nvPr/>
        </p:nvSpPr>
        <p:spPr>
          <a:xfrm>
            <a:off x="-1" y="1000115"/>
            <a:ext cx="12436475" cy="400110"/>
          </a:xfrm>
          <a:prstGeom prst="rect">
            <a:avLst/>
          </a:prstGeom>
        </p:spPr>
        <p:txBody>
          <a:bodyPr wrap="square">
            <a:spAutoFit/>
          </a:bodyPr>
          <a:lstStyle/>
          <a:p>
            <a:pPr algn="ctr"/>
            <a:r>
              <a:rPr lang="en-US" sz="20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IoT 平台上存在许多不同的设备；一个设备管理图面适用于所有设备</a:t>
            </a:r>
          </a:p>
        </p:txBody>
      </p:sp>
      <p:sp>
        <p:nvSpPr>
          <p:cNvPr id="8" name="Freeform 320"/>
          <p:cNvSpPr>
            <a:spLocks/>
          </p:cNvSpPr>
          <p:nvPr/>
        </p:nvSpPr>
        <p:spPr bwMode="auto">
          <a:xfrm>
            <a:off x="2546888" y="1680683"/>
            <a:ext cx="2299586" cy="1156599"/>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accent1"/>
          </a:solidFill>
          <a:ln w="9525" cap="flat" cmpd="sng" algn="ctr">
            <a:noFill/>
            <a:prstDash val="solid"/>
            <a:headEnd type="none" w="med" len="med"/>
            <a:tailEnd type="none" w="med" len="med"/>
          </a:ln>
          <a:effectLst/>
          <a:extLst/>
        </p:spPr>
        <p:txBody>
          <a:bodyPr vert="horz" wrap="square" lIns="111560" tIns="0" rIns="111560" bIns="55779" numCol="1" rtlCol="0" anchor="ctr" anchorCtr="0" compatLnSpc="1">
            <a:prstTxWarp prst="textNoShape">
              <a:avLst/>
            </a:prstTxWarp>
          </a:bodyPr>
          <a:lstStyle/>
          <a:p>
            <a:pPr defTabSz="1115232"/>
            <a:endParaRPr lang="zh-CN" sz="1372" b="1" kern="0" dirty="0">
              <a:solidFill>
                <a:srgbClr val="5B9BD5"/>
              </a:solidFill>
              <a:latin typeface="Microsoft YaHei" panose="020B0503020204020204" pitchFamily="34" charset="-122"/>
              <a:ea typeface="Microsoft YaHei" panose="020B0503020204020204" pitchFamily="34" charset="-122"/>
              <a:sym typeface="Microsoft YaHei" panose="020B0503020204020204" pitchFamily="34" charset="-122"/>
            </a:endParaRPr>
          </a:p>
          <a:p>
            <a:pPr defTabSz="1115232"/>
            <a:r>
              <a:rPr lang="zh-CN" altLang="en-US"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endPar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pic>
        <p:nvPicPr>
          <p:cNvPr id="9"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656487" y="2328861"/>
            <a:ext cx="1961665" cy="28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5073210" y="1500597"/>
            <a:ext cx="1973186" cy="1641673"/>
            <a:chOff x="3380649" y="1892410"/>
            <a:chExt cx="798040" cy="756954"/>
          </a:xfrm>
        </p:grpSpPr>
        <p:sp>
          <p:nvSpPr>
            <p:cNvPr id="11" name="Freeform 10"/>
            <p:cNvSpPr/>
            <p:nvPr/>
          </p:nvSpPr>
          <p:spPr bwMode="auto">
            <a:xfrm>
              <a:off x="3779948" y="1892410"/>
              <a:ext cx="398741" cy="756954"/>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2" name="Rectangle 11"/>
            <p:cNvSpPr/>
            <p:nvPr/>
          </p:nvSpPr>
          <p:spPr>
            <a:xfrm>
              <a:off x="3394575" y="2039107"/>
              <a:ext cx="461188" cy="327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Rounded Rectangle 1"/>
            <p:cNvSpPr/>
            <p:nvPr/>
          </p:nvSpPr>
          <p:spPr bwMode="auto">
            <a:xfrm>
              <a:off x="3380649" y="2027650"/>
              <a:ext cx="489238" cy="357631"/>
            </a:xfrm>
            <a:custGeom>
              <a:avLst/>
              <a:gdLst/>
              <a:ahLst/>
              <a:cxnLst/>
              <a:rect l="l" t="t" r="r" b="b"/>
              <a:pathLst>
                <a:path w="1048743" h="806782">
                  <a:moveTo>
                    <a:pt x="60343" y="142358"/>
                  </a:moveTo>
                  <a:lnTo>
                    <a:pt x="60343" y="763550"/>
                  </a:lnTo>
                  <a:lnTo>
                    <a:pt x="990692" y="763550"/>
                  </a:lnTo>
                  <a:lnTo>
                    <a:pt x="990692" y="142358"/>
                  </a:lnTo>
                  <a:close/>
                  <a:moveTo>
                    <a:pt x="845191" y="45575"/>
                  </a:moveTo>
                  <a:cubicBezTo>
                    <a:pt x="840282" y="45575"/>
                    <a:pt x="836303" y="49554"/>
                    <a:pt x="836303" y="54463"/>
                  </a:cubicBezTo>
                  <a:lnTo>
                    <a:pt x="836303" y="90016"/>
                  </a:lnTo>
                  <a:cubicBezTo>
                    <a:pt x="836303" y="94925"/>
                    <a:pt x="840282" y="98904"/>
                    <a:pt x="845191" y="98904"/>
                  </a:cubicBezTo>
                  <a:lnTo>
                    <a:pt x="919277" y="98904"/>
                  </a:lnTo>
                  <a:cubicBezTo>
                    <a:pt x="924186" y="98904"/>
                    <a:pt x="928165" y="94925"/>
                    <a:pt x="928165" y="90016"/>
                  </a:cubicBezTo>
                  <a:lnTo>
                    <a:pt x="928165" y="54463"/>
                  </a:lnTo>
                  <a:cubicBezTo>
                    <a:pt x="928165" y="49554"/>
                    <a:pt x="924186" y="45575"/>
                    <a:pt x="919277" y="45575"/>
                  </a:cubicBezTo>
                  <a:close/>
                  <a:moveTo>
                    <a:pt x="723895" y="45575"/>
                  </a:moveTo>
                  <a:cubicBezTo>
                    <a:pt x="718986" y="45575"/>
                    <a:pt x="715007" y="49554"/>
                    <a:pt x="715007" y="54463"/>
                  </a:cubicBezTo>
                  <a:lnTo>
                    <a:pt x="715007" y="90016"/>
                  </a:lnTo>
                  <a:cubicBezTo>
                    <a:pt x="715007" y="94925"/>
                    <a:pt x="718986" y="98904"/>
                    <a:pt x="723895" y="98904"/>
                  </a:cubicBezTo>
                  <a:lnTo>
                    <a:pt x="797981" y="98904"/>
                  </a:lnTo>
                  <a:cubicBezTo>
                    <a:pt x="802890" y="98904"/>
                    <a:pt x="806869" y="94925"/>
                    <a:pt x="806869" y="90016"/>
                  </a:cubicBezTo>
                  <a:lnTo>
                    <a:pt x="806869" y="54463"/>
                  </a:lnTo>
                  <a:cubicBezTo>
                    <a:pt x="806869" y="49554"/>
                    <a:pt x="802890" y="45575"/>
                    <a:pt x="797981" y="45575"/>
                  </a:cubicBezTo>
                  <a:close/>
                  <a:moveTo>
                    <a:pt x="602598" y="45575"/>
                  </a:moveTo>
                  <a:cubicBezTo>
                    <a:pt x="597689" y="45575"/>
                    <a:pt x="593710" y="49554"/>
                    <a:pt x="593710" y="54463"/>
                  </a:cubicBezTo>
                  <a:lnTo>
                    <a:pt x="593710" y="90016"/>
                  </a:lnTo>
                  <a:cubicBezTo>
                    <a:pt x="593710" y="94925"/>
                    <a:pt x="597689" y="98904"/>
                    <a:pt x="602598" y="98904"/>
                  </a:cubicBezTo>
                  <a:lnTo>
                    <a:pt x="676684" y="98904"/>
                  </a:lnTo>
                  <a:cubicBezTo>
                    <a:pt x="681593" y="98904"/>
                    <a:pt x="685572" y="94925"/>
                    <a:pt x="685572" y="90016"/>
                  </a:cubicBezTo>
                  <a:lnTo>
                    <a:pt x="685572" y="54463"/>
                  </a:lnTo>
                  <a:cubicBezTo>
                    <a:pt x="685572" y="49554"/>
                    <a:pt x="681593" y="45575"/>
                    <a:pt x="676684" y="45575"/>
                  </a:cubicBezTo>
                  <a:close/>
                  <a:moveTo>
                    <a:pt x="46632" y="0"/>
                  </a:moveTo>
                  <a:lnTo>
                    <a:pt x="1002111" y="0"/>
                  </a:lnTo>
                  <a:cubicBezTo>
                    <a:pt x="1027865" y="0"/>
                    <a:pt x="1048743" y="20878"/>
                    <a:pt x="1048743" y="46632"/>
                  </a:cubicBezTo>
                  <a:lnTo>
                    <a:pt x="1048743" y="760150"/>
                  </a:lnTo>
                  <a:cubicBezTo>
                    <a:pt x="1048743" y="785904"/>
                    <a:pt x="1027865" y="806782"/>
                    <a:pt x="1002111" y="806782"/>
                  </a:cubicBezTo>
                  <a:lnTo>
                    <a:pt x="46632" y="806782"/>
                  </a:lnTo>
                  <a:cubicBezTo>
                    <a:pt x="20878" y="806782"/>
                    <a:pt x="0" y="785904"/>
                    <a:pt x="0" y="760150"/>
                  </a:cubicBezTo>
                  <a:lnTo>
                    <a:pt x="0" y="46632"/>
                  </a:lnTo>
                  <a:cubicBezTo>
                    <a:pt x="0" y="20878"/>
                    <a:pt x="20878" y="0"/>
                    <a:pt x="4663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4" name="Freeform 13"/>
            <p:cNvSpPr/>
            <p:nvPr/>
          </p:nvSpPr>
          <p:spPr bwMode="auto">
            <a:xfrm flipH="1" flipV="1">
              <a:off x="3510968" y="2109286"/>
              <a:ext cx="228600" cy="228600"/>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16" name="Oval 2"/>
          <p:cNvSpPr/>
          <p:nvPr/>
        </p:nvSpPr>
        <p:spPr bwMode="auto">
          <a:xfrm>
            <a:off x="7407287" y="1537598"/>
            <a:ext cx="2212623" cy="122517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55956" rIns="55956" bIns="111912" numCol="1" spcCol="0" rtlCol="0" fromWordArt="0" anchor="b" anchorCtr="0" forceAA="0" compatLnSpc="1">
            <a:prstTxWarp prst="textNoShape">
              <a:avLst/>
            </a:prstTxWarp>
            <a:noAutofit/>
          </a:bodyPr>
          <a:lstStyle/>
          <a:p>
            <a:pPr algn="ctr" defTabSz="1118748" fontAlgn="base">
              <a:spcBef>
                <a:spcPct val="0"/>
              </a:spcBef>
              <a:spcAft>
                <a:spcPct val="0"/>
              </a:spcAft>
            </a:pPr>
            <a:endParaRPr lang="en-US" sz="1224" spc="-61"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nvGrpSpPr>
          <p:cNvPr id="17" name="Group 16"/>
          <p:cNvGrpSpPr/>
          <p:nvPr/>
        </p:nvGrpSpPr>
        <p:grpSpPr>
          <a:xfrm>
            <a:off x="8510387" y="1777245"/>
            <a:ext cx="699712" cy="495498"/>
            <a:chOff x="3380649" y="2027650"/>
            <a:chExt cx="489238" cy="357631"/>
          </a:xfrm>
        </p:grpSpPr>
        <p:sp>
          <p:nvSpPr>
            <p:cNvPr id="18" name="Rectangle 17"/>
            <p:cNvSpPr/>
            <p:nvPr/>
          </p:nvSpPr>
          <p:spPr>
            <a:xfrm>
              <a:off x="3394575" y="2039107"/>
              <a:ext cx="461188" cy="327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Rounded Rectangle 1"/>
            <p:cNvSpPr/>
            <p:nvPr/>
          </p:nvSpPr>
          <p:spPr bwMode="auto">
            <a:xfrm>
              <a:off x="3380649" y="2027650"/>
              <a:ext cx="489238" cy="357631"/>
            </a:xfrm>
            <a:custGeom>
              <a:avLst/>
              <a:gdLst/>
              <a:ahLst/>
              <a:cxnLst/>
              <a:rect l="l" t="t" r="r" b="b"/>
              <a:pathLst>
                <a:path w="1048743" h="806782">
                  <a:moveTo>
                    <a:pt x="60343" y="142358"/>
                  </a:moveTo>
                  <a:lnTo>
                    <a:pt x="60343" y="763550"/>
                  </a:lnTo>
                  <a:lnTo>
                    <a:pt x="990692" y="763550"/>
                  </a:lnTo>
                  <a:lnTo>
                    <a:pt x="990692" y="142358"/>
                  </a:lnTo>
                  <a:close/>
                  <a:moveTo>
                    <a:pt x="845191" y="45575"/>
                  </a:moveTo>
                  <a:cubicBezTo>
                    <a:pt x="840282" y="45575"/>
                    <a:pt x="836303" y="49554"/>
                    <a:pt x="836303" y="54463"/>
                  </a:cubicBezTo>
                  <a:lnTo>
                    <a:pt x="836303" y="90016"/>
                  </a:lnTo>
                  <a:cubicBezTo>
                    <a:pt x="836303" y="94925"/>
                    <a:pt x="840282" y="98904"/>
                    <a:pt x="845191" y="98904"/>
                  </a:cubicBezTo>
                  <a:lnTo>
                    <a:pt x="919277" y="98904"/>
                  </a:lnTo>
                  <a:cubicBezTo>
                    <a:pt x="924186" y="98904"/>
                    <a:pt x="928165" y="94925"/>
                    <a:pt x="928165" y="90016"/>
                  </a:cubicBezTo>
                  <a:lnTo>
                    <a:pt x="928165" y="54463"/>
                  </a:lnTo>
                  <a:cubicBezTo>
                    <a:pt x="928165" y="49554"/>
                    <a:pt x="924186" y="45575"/>
                    <a:pt x="919277" y="45575"/>
                  </a:cubicBezTo>
                  <a:close/>
                  <a:moveTo>
                    <a:pt x="723895" y="45575"/>
                  </a:moveTo>
                  <a:cubicBezTo>
                    <a:pt x="718986" y="45575"/>
                    <a:pt x="715007" y="49554"/>
                    <a:pt x="715007" y="54463"/>
                  </a:cubicBezTo>
                  <a:lnTo>
                    <a:pt x="715007" y="90016"/>
                  </a:lnTo>
                  <a:cubicBezTo>
                    <a:pt x="715007" y="94925"/>
                    <a:pt x="718986" y="98904"/>
                    <a:pt x="723895" y="98904"/>
                  </a:cubicBezTo>
                  <a:lnTo>
                    <a:pt x="797981" y="98904"/>
                  </a:lnTo>
                  <a:cubicBezTo>
                    <a:pt x="802890" y="98904"/>
                    <a:pt x="806869" y="94925"/>
                    <a:pt x="806869" y="90016"/>
                  </a:cubicBezTo>
                  <a:lnTo>
                    <a:pt x="806869" y="54463"/>
                  </a:lnTo>
                  <a:cubicBezTo>
                    <a:pt x="806869" y="49554"/>
                    <a:pt x="802890" y="45575"/>
                    <a:pt x="797981" y="45575"/>
                  </a:cubicBezTo>
                  <a:close/>
                  <a:moveTo>
                    <a:pt x="602598" y="45575"/>
                  </a:moveTo>
                  <a:cubicBezTo>
                    <a:pt x="597689" y="45575"/>
                    <a:pt x="593710" y="49554"/>
                    <a:pt x="593710" y="54463"/>
                  </a:cubicBezTo>
                  <a:lnTo>
                    <a:pt x="593710" y="90016"/>
                  </a:lnTo>
                  <a:cubicBezTo>
                    <a:pt x="593710" y="94925"/>
                    <a:pt x="597689" y="98904"/>
                    <a:pt x="602598" y="98904"/>
                  </a:cubicBezTo>
                  <a:lnTo>
                    <a:pt x="676684" y="98904"/>
                  </a:lnTo>
                  <a:cubicBezTo>
                    <a:pt x="681593" y="98904"/>
                    <a:pt x="685572" y="94925"/>
                    <a:pt x="685572" y="90016"/>
                  </a:cubicBezTo>
                  <a:lnTo>
                    <a:pt x="685572" y="54463"/>
                  </a:lnTo>
                  <a:cubicBezTo>
                    <a:pt x="685572" y="49554"/>
                    <a:pt x="681593" y="45575"/>
                    <a:pt x="676684" y="45575"/>
                  </a:cubicBezTo>
                  <a:close/>
                  <a:moveTo>
                    <a:pt x="46632" y="0"/>
                  </a:moveTo>
                  <a:lnTo>
                    <a:pt x="1002111" y="0"/>
                  </a:lnTo>
                  <a:cubicBezTo>
                    <a:pt x="1027865" y="0"/>
                    <a:pt x="1048743" y="20878"/>
                    <a:pt x="1048743" y="46632"/>
                  </a:cubicBezTo>
                  <a:lnTo>
                    <a:pt x="1048743" y="760150"/>
                  </a:lnTo>
                  <a:cubicBezTo>
                    <a:pt x="1048743" y="785904"/>
                    <a:pt x="1027865" y="806782"/>
                    <a:pt x="1002111" y="806782"/>
                  </a:cubicBezTo>
                  <a:lnTo>
                    <a:pt x="46632" y="806782"/>
                  </a:lnTo>
                  <a:cubicBezTo>
                    <a:pt x="20878" y="806782"/>
                    <a:pt x="0" y="785904"/>
                    <a:pt x="0" y="760150"/>
                  </a:cubicBezTo>
                  <a:lnTo>
                    <a:pt x="0" y="46632"/>
                  </a:lnTo>
                  <a:cubicBezTo>
                    <a:pt x="0" y="20878"/>
                    <a:pt x="20878" y="0"/>
                    <a:pt x="46632" y="0"/>
                  </a:cubicBezTo>
                  <a:close/>
                </a:path>
              </a:pathLst>
            </a:cu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20" name="Freeform 19"/>
            <p:cNvSpPr/>
            <p:nvPr/>
          </p:nvSpPr>
          <p:spPr bwMode="auto">
            <a:xfrm flipH="1" flipV="1">
              <a:off x="3510968" y="2109286"/>
              <a:ext cx="228600" cy="228600"/>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21" name="TextBox 20"/>
          <p:cNvSpPr txBox="1"/>
          <p:nvPr/>
        </p:nvSpPr>
        <p:spPr>
          <a:xfrm>
            <a:off x="7668531" y="2338662"/>
            <a:ext cx="1723546" cy="382308"/>
          </a:xfrm>
          <a:prstGeom prst="rect">
            <a:avLst/>
          </a:prstGeom>
          <a:noFill/>
        </p:spPr>
        <p:txBody>
          <a:bodyPr wrap="square" rtlCol="0">
            <a:spAutoFit/>
          </a:bodyPr>
          <a:lstStyle/>
          <a:p>
            <a:r>
              <a:rPr lang="en-US" sz="1836" dirty="0">
                <a:solidFill>
                  <a:schemeClr val="bg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第三方 MDM</a:t>
            </a:r>
          </a:p>
        </p:txBody>
      </p:sp>
      <p:sp>
        <p:nvSpPr>
          <p:cNvPr id="22" name="TextBox 21"/>
          <p:cNvSpPr txBox="1"/>
          <p:nvPr/>
        </p:nvSpPr>
        <p:spPr>
          <a:xfrm rot="16200000">
            <a:off x="5885401" y="2004682"/>
            <a:ext cx="1884817" cy="338554"/>
          </a:xfrm>
          <a:prstGeom prst="rect">
            <a:avLst/>
          </a:prstGeom>
          <a:noFill/>
        </p:spPr>
        <p:txBody>
          <a:bodyPr wrap="square" rtlCol="0">
            <a:spAutoFit/>
          </a:bodyPr>
          <a:lstStyle/>
          <a:p>
            <a:r>
              <a:rPr lang="en-US" sz="1600" dirty="0">
                <a:solidFill>
                  <a:schemeClr val="bg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SC Config 管理</a:t>
            </a:r>
          </a:p>
        </p:txBody>
      </p:sp>
      <p:sp>
        <p:nvSpPr>
          <p:cNvPr id="24" name="Up-Down Arrow 23"/>
          <p:cNvSpPr/>
          <p:nvPr/>
        </p:nvSpPr>
        <p:spPr>
          <a:xfrm>
            <a:off x="5555081" y="3092757"/>
            <a:ext cx="1084387" cy="13695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36"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OMA DM</a:t>
            </a:r>
          </a:p>
        </p:txBody>
      </p:sp>
      <p:sp>
        <p:nvSpPr>
          <p:cNvPr id="68" name="Rectangle 67"/>
          <p:cNvSpPr/>
          <p:nvPr/>
        </p:nvSpPr>
        <p:spPr bwMode="auto">
          <a:xfrm>
            <a:off x="2283504" y="4504357"/>
            <a:ext cx="1404384" cy="1049179"/>
          </a:xfrm>
          <a:prstGeom prst="rect">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11912" rIns="0" bIns="111912" numCol="1" spcCol="0" rtlCol="0" fromWordArt="0" anchor="t" anchorCtr="0" forceAA="0" compatLnSpc="1">
            <a:prstTxWarp prst="textNoShape">
              <a:avLst/>
            </a:prstTxWarp>
            <a:noAutofit/>
          </a:bodyPr>
          <a:lstStyle/>
          <a:p>
            <a:pPr defTabSz="713271" fontAlgn="base">
              <a:lnSpc>
                <a:spcPct val="90000"/>
              </a:lnSpc>
              <a:spcBef>
                <a:spcPct val="0"/>
              </a:spcBef>
              <a:spcAft>
                <a:spcPct val="0"/>
              </a:spcAft>
            </a:pPr>
            <a:r>
              <a:rPr lang="en-US" altLang="zh-TW" sz="1600" dirty="0">
                <a:solidFill>
                  <a:schemeClr val="bg1"/>
                </a:solidFill>
                <a:ea typeface="Segoe UI" pitchFamily="34" charset="0"/>
                <a:cs typeface="Segoe UI" pitchFamily="34" charset="0"/>
              </a:rPr>
              <a:t>Industry Devices</a:t>
            </a:r>
          </a:p>
        </p:txBody>
      </p:sp>
      <p:grpSp>
        <p:nvGrpSpPr>
          <p:cNvPr id="69" name="Group 68"/>
          <p:cNvGrpSpPr/>
          <p:nvPr/>
        </p:nvGrpSpPr>
        <p:grpSpPr>
          <a:xfrm>
            <a:off x="3687885" y="4504357"/>
            <a:ext cx="1242645" cy="1047965"/>
            <a:chOff x="2307717" y="1820862"/>
            <a:chExt cx="1624520" cy="1370013"/>
          </a:xfrm>
        </p:grpSpPr>
        <p:sp>
          <p:nvSpPr>
            <p:cNvPr id="70" name="Rectangle 69"/>
            <p:cNvSpPr/>
            <p:nvPr/>
          </p:nvSpPr>
          <p:spPr bwMode="auto">
            <a:xfrm>
              <a:off x="2307717" y="1820862"/>
              <a:ext cx="1624520" cy="1370013"/>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pPr>
              <a:endParaRPr lang="en-US" sz="1836"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1" name="Freeform 70"/>
            <p:cNvSpPr>
              <a:spLocks noChangeAspect="1"/>
            </p:cNvSpPr>
            <p:nvPr/>
          </p:nvSpPr>
          <p:spPr bwMode="auto">
            <a:xfrm>
              <a:off x="3494198" y="2436365"/>
              <a:ext cx="285639" cy="603698"/>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69908" tIns="34953" rIns="34953" bIns="69908" numCol="1" spcCol="0" rtlCol="0" fromWordArt="0" anchor="b" anchorCtr="0" forceAA="0" compatLnSpc="1">
              <a:prstTxWarp prst="textNoShape">
                <a:avLst/>
              </a:prstTxWarp>
              <a:noAutofit/>
            </a:bodyPr>
            <a:lstStyle/>
            <a:p>
              <a:pPr marL="356508" lvl="1" algn="ctr" defTabSz="713016">
                <a:defRPr/>
              </a:pPr>
              <a:endParaRPr lang="en-US" sz="765" kern="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2" name="Rounded Rectangle 89"/>
            <p:cNvSpPr>
              <a:spLocks noChangeAspect="1"/>
            </p:cNvSpPr>
            <p:nvPr/>
          </p:nvSpPr>
          <p:spPr bwMode="auto">
            <a:xfrm rot="16200000">
              <a:off x="2509475" y="2531699"/>
              <a:ext cx="420523" cy="596201"/>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69908" tIns="34953" rIns="34953" bIns="69908"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524058" fontAlgn="base">
                <a:spcBef>
                  <a:spcPct val="0"/>
                </a:spcBef>
                <a:spcAft>
                  <a:spcPct val="0"/>
                </a:spcAft>
                <a:defRPr/>
              </a:pPr>
              <a:endParaRPr lang="en-US" sz="765"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3" name="Rounded Rectangle 4"/>
            <p:cNvSpPr>
              <a:spLocks noChangeAspect="1"/>
            </p:cNvSpPr>
            <p:nvPr/>
          </p:nvSpPr>
          <p:spPr bwMode="auto">
            <a:xfrm>
              <a:off x="3094038" y="2436364"/>
              <a:ext cx="304800" cy="588907"/>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69862" tIns="34930" rIns="34930" bIns="69862"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523642" fontAlgn="base">
                <a:spcBef>
                  <a:spcPct val="0"/>
                </a:spcBef>
                <a:spcAft>
                  <a:spcPct val="0"/>
                </a:spcAft>
                <a:defRPr/>
              </a:pPr>
              <a:endParaRPr lang="en-US" sz="765" spc="-29"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74" name="Rectangle 73"/>
          <p:cNvSpPr/>
          <p:nvPr/>
        </p:nvSpPr>
        <p:spPr bwMode="auto">
          <a:xfrm>
            <a:off x="5056123" y="4507771"/>
            <a:ext cx="1409943" cy="1049179"/>
          </a:xfrm>
          <a:prstGeom prst="rect">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11912" rIns="0" bIns="111912" numCol="1" spcCol="0" rtlCol="0" fromWordArt="0" anchor="t" anchorCtr="0" forceAA="0" compatLnSpc="1">
            <a:prstTxWarp prst="textNoShape">
              <a:avLst/>
            </a:prstTxWarp>
            <a:noAutofit/>
          </a:bodyPr>
          <a:lstStyle/>
          <a:p>
            <a:pPr defTabSz="713271" fontAlgn="base">
              <a:lnSpc>
                <a:spcPct val="90000"/>
              </a:lnSpc>
              <a:spcBef>
                <a:spcPct val="0"/>
              </a:spcBef>
              <a:spcAft>
                <a:spcPct val="0"/>
              </a:spcAft>
            </a:pPr>
            <a:r>
              <a:rPr lang="en-US" altLang="zh-TW" sz="1600" dirty="0">
                <a:gradFill>
                  <a:gsLst>
                    <a:gs pos="0">
                      <a:srgbClr val="FFFFFF"/>
                    </a:gs>
                    <a:gs pos="100000">
                      <a:srgbClr val="FFFFFF"/>
                    </a:gs>
                  </a:gsLst>
                  <a:lin ang="5400000" scaled="0"/>
                </a:gradFill>
                <a:ea typeface="Segoe UI" pitchFamily="34" charset="0"/>
                <a:cs typeface="Segoe UI" pitchFamily="34" charset="0"/>
              </a:rPr>
              <a:t>Mobile</a:t>
            </a:r>
          </a:p>
          <a:p>
            <a:pPr defTabSz="713271" fontAlgn="base">
              <a:lnSpc>
                <a:spcPct val="90000"/>
              </a:lnSpc>
              <a:spcBef>
                <a:spcPct val="0"/>
              </a:spcBef>
              <a:spcAft>
                <a:spcPct val="0"/>
              </a:spcAft>
            </a:pPr>
            <a:r>
              <a:rPr lang="en-US" altLang="zh-TW" sz="1600" dirty="0">
                <a:gradFill>
                  <a:gsLst>
                    <a:gs pos="0">
                      <a:srgbClr val="FFFFFF"/>
                    </a:gs>
                    <a:gs pos="100000">
                      <a:srgbClr val="FFFFFF"/>
                    </a:gs>
                  </a:gsLst>
                  <a:lin ang="5400000" scaled="0"/>
                </a:gradFill>
                <a:ea typeface="Segoe UI" pitchFamily="34" charset="0"/>
                <a:cs typeface="Segoe UI" pitchFamily="34" charset="0"/>
              </a:rPr>
              <a:t>Devices</a:t>
            </a:r>
          </a:p>
        </p:txBody>
      </p:sp>
      <p:grpSp>
        <p:nvGrpSpPr>
          <p:cNvPr id="75" name="Group 74"/>
          <p:cNvGrpSpPr/>
          <p:nvPr/>
        </p:nvGrpSpPr>
        <p:grpSpPr>
          <a:xfrm>
            <a:off x="6466066" y="4508986"/>
            <a:ext cx="1242645" cy="1036158"/>
            <a:chOff x="2307717" y="3270249"/>
            <a:chExt cx="1624520" cy="1370013"/>
          </a:xfrm>
        </p:grpSpPr>
        <p:sp>
          <p:nvSpPr>
            <p:cNvPr id="76" name="Rectangle 75"/>
            <p:cNvSpPr/>
            <p:nvPr/>
          </p:nvSpPr>
          <p:spPr bwMode="auto">
            <a:xfrm>
              <a:off x="2307717" y="3270249"/>
              <a:ext cx="1624520" cy="1370013"/>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pPr>
              <a:endParaRPr lang="en-US" sz="1836"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7" name="Rounded Rectangle 34"/>
            <p:cNvSpPr/>
            <p:nvPr/>
          </p:nvSpPr>
          <p:spPr bwMode="auto">
            <a:xfrm>
              <a:off x="2624305" y="3925735"/>
              <a:ext cx="706998" cy="493162"/>
            </a:xfrm>
            <a:custGeom>
              <a:avLst/>
              <a:gdLst/>
              <a:ahLst/>
              <a:cxnLst/>
              <a:rect l="l" t="t" r="r" b="b"/>
              <a:pathLst>
                <a:path w="1626184" h="1426201">
                  <a:moveTo>
                    <a:pt x="116654" y="386811"/>
                  </a:moveTo>
                  <a:cubicBezTo>
                    <a:pt x="106724" y="386811"/>
                    <a:pt x="98674" y="394861"/>
                    <a:pt x="98674" y="404791"/>
                  </a:cubicBezTo>
                  <a:lnTo>
                    <a:pt x="98674" y="1329280"/>
                  </a:lnTo>
                  <a:cubicBezTo>
                    <a:pt x="98674" y="1339210"/>
                    <a:pt x="106724" y="1347260"/>
                    <a:pt x="116654" y="1347260"/>
                  </a:cubicBezTo>
                  <a:lnTo>
                    <a:pt x="1493738" y="1347260"/>
                  </a:lnTo>
                  <a:cubicBezTo>
                    <a:pt x="1503668" y="1347260"/>
                    <a:pt x="1511718" y="1339210"/>
                    <a:pt x="1511718" y="1329280"/>
                  </a:cubicBezTo>
                  <a:lnTo>
                    <a:pt x="1511718" y="404791"/>
                  </a:lnTo>
                  <a:cubicBezTo>
                    <a:pt x="1511718" y="394861"/>
                    <a:pt x="1503668" y="386811"/>
                    <a:pt x="1493738" y="386811"/>
                  </a:cubicBezTo>
                  <a:close/>
                  <a:moveTo>
                    <a:pt x="1475557" y="270940"/>
                  </a:moveTo>
                  <a:cubicBezTo>
                    <a:pt x="1461143" y="270940"/>
                    <a:pt x="1449459" y="282624"/>
                    <a:pt x="1449459" y="297038"/>
                  </a:cubicBezTo>
                  <a:cubicBezTo>
                    <a:pt x="1449459" y="311452"/>
                    <a:pt x="1461143" y="323136"/>
                    <a:pt x="1475557" y="323136"/>
                  </a:cubicBezTo>
                  <a:cubicBezTo>
                    <a:pt x="1489971" y="323136"/>
                    <a:pt x="1501655" y="311452"/>
                    <a:pt x="1501655" y="297038"/>
                  </a:cubicBezTo>
                  <a:cubicBezTo>
                    <a:pt x="1501655" y="282624"/>
                    <a:pt x="1489971" y="270940"/>
                    <a:pt x="1475557" y="270940"/>
                  </a:cubicBezTo>
                  <a:close/>
                  <a:moveTo>
                    <a:pt x="1283593" y="270940"/>
                  </a:moveTo>
                  <a:cubicBezTo>
                    <a:pt x="1269179" y="270940"/>
                    <a:pt x="1257495" y="282624"/>
                    <a:pt x="1257495" y="297038"/>
                  </a:cubicBezTo>
                  <a:cubicBezTo>
                    <a:pt x="1257495" y="311452"/>
                    <a:pt x="1269179" y="323136"/>
                    <a:pt x="1283593" y="323136"/>
                  </a:cubicBezTo>
                  <a:cubicBezTo>
                    <a:pt x="1298007" y="323136"/>
                    <a:pt x="1309691" y="311452"/>
                    <a:pt x="1309691" y="297038"/>
                  </a:cubicBezTo>
                  <a:cubicBezTo>
                    <a:pt x="1309691" y="282624"/>
                    <a:pt x="1298007" y="270940"/>
                    <a:pt x="1283593" y="270940"/>
                  </a:cubicBezTo>
                  <a:close/>
                  <a:moveTo>
                    <a:pt x="544099" y="166189"/>
                  </a:moveTo>
                  <a:cubicBezTo>
                    <a:pt x="502282" y="166189"/>
                    <a:pt x="468383" y="200088"/>
                    <a:pt x="468383" y="241905"/>
                  </a:cubicBezTo>
                  <a:cubicBezTo>
                    <a:pt x="468383" y="283722"/>
                    <a:pt x="502282" y="317621"/>
                    <a:pt x="544099" y="317621"/>
                  </a:cubicBezTo>
                  <a:lnTo>
                    <a:pt x="1082085" y="317621"/>
                  </a:lnTo>
                  <a:cubicBezTo>
                    <a:pt x="1123902" y="317621"/>
                    <a:pt x="1157801" y="283722"/>
                    <a:pt x="1157801" y="241905"/>
                  </a:cubicBezTo>
                  <a:cubicBezTo>
                    <a:pt x="1157801" y="200088"/>
                    <a:pt x="1123902" y="166189"/>
                    <a:pt x="1082085" y="166189"/>
                  </a:cubicBezTo>
                  <a:close/>
                  <a:moveTo>
                    <a:pt x="1475557" y="78974"/>
                  </a:moveTo>
                  <a:cubicBezTo>
                    <a:pt x="1461143" y="78974"/>
                    <a:pt x="1449459" y="90658"/>
                    <a:pt x="1449459" y="105072"/>
                  </a:cubicBezTo>
                  <a:cubicBezTo>
                    <a:pt x="1449459" y="119486"/>
                    <a:pt x="1461143" y="131170"/>
                    <a:pt x="1475557" y="131170"/>
                  </a:cubicBezTo>
                  <a:cubicBezTo>
                    <a:pt x="1489971" y="131170"/>
                    <a:pt x="1501655" y="119486"/>
                    <a:pt x="1501655" y="105072"/>
                  </a:cubicBezTo>
                  <a:cubicBezTo>
                    <a:pt x="1501655" y="90658"/>
                    <a:pt x="1489971" y="78974"/>
                    <a:pt x="1475557" y="78974"/>
                  </a:cubicBezTo>
                  <a:close/>
                  <a:moveTo>
                    <a:pt x="1379575" y="78974"/>
                  </a:moveTo>
                  <a:cubicBezTo>
                    <a:pt x="1366950" y="78974"/>
                    <a:pt x="1356715" y="89209"/>
                    <a:pt x="1356715" y="101834"/>
                  </a:cubicBezTo>
                  <a:lnTo>
                    <a:pt x="1356715" y="178193"/>
                  </a:lnTo>
                  <a:lnTo>
                    <a:pt x="1280355" y="178193"/>
                  </a:lnTo>
                  <a:cubicBezTo>
                    <a:pt x="1267730" y="178193"/>
                    <a:pt x="1257495" y="188428"/>
                    <a:pt x="1257495" y="201053"/>
                  </a:cubicBezTo>
                  <a:cubicBezTo>
                    <a:pt x="1257495" y="213678"/>
                    <a:pt x="1267730" y="223913"/>
                    <a:pt x="1280355" y="223913"/>
                  </a:cubicBezTo>
                  <a:lnTo>
                    <a:pt x="1356715" y="223913"/>
                  </a:lnTo>
                  <a:lnTo>
                    <a:pt x="1356715" y="300273"/>
                  </a:lnTo>
                  <a:cubicBezTo>
                    <a:pt x="1356715" y="312898"/>
                    <a:pt x="1366950" y="323133"/>
                    <a:pt x="1379575" y="323133"/>
                  </a:cubicBezTo>
                  <a:lnTo>
                    <a:pt x="1379574" y="323134"/>
                  </a:lnTo>
                  <a:cubicBezTo>
                    <a:pt x="1392199" y="323134"/>
                    <a:pt x="1402434" y="312899"/>
                    <a:pt x="1402434" y="300274"/>
                  </a:cubicBezTo>
                  <a:cubicBezTo>
                    <a:pt x="1402434" y="274820"/>
                    <a:pt x="1402434" y="249367"/>
                    <a:pt x="1402435" y="223913"/>
                  </a:cubicBezTo>
                  <a:lnTo>
                    <a:pt x="1478794" y="223913"/>
                  </a:lnTo>
                  <a:cubicBezTo>
                    <a:pt x="1491419" y="223913"/>
                    <a:pt x="1501654" y="213678"/>
                    <a:pt x="1501654" y="201053"/>
                  </a:cubicBezTo>
                  <a:lnTo>
                    <a:pt x="1501655" y="201054"/>
                  </a:lnTo>
                  <a:cubicBezTo>
                    <a:pt x="1501655" y="188429"/>
                    <a:pt x="1491420" y="178194"/>
                    <a:pt x="1478795" y="178194"/>
                  </a:cubicBezTo>
                  <a:cubicBezTo>
                    <a:pt x="1453342" y="178194"/>
                    <a:pt x="1427888" y="178194"/>
                    <a:pt x="1402435" y="178193"/>
                  </a:cubicBezTo>
                  <a:lnTo>
                    <a:pt x="1402435" y="101834"/>
                  </a:lnTo>
                  <a:cubicBezTo>
                    <a:pt x="1402435" y="89209"/>
                    <a:pt x="1392200" y="78974"/>
                    <a:pt x="1379575" y="78974"/>
                  </a:cubicBezTo>
                  <a:close/>
                  <a:moveTo>
                    <a:pt x="1283593" y="78974"/>
                  </a:moveTo>
                  <a:cubicBezTo>
                    <a:pt x="1269179" y="78974"/>
                    <a:pt x="1257495" y="90658"/>
                    <a:pt x="1257495" y="105072"/>
                  </a:cubicBezTo>
                  <a:cubicBezTo>
                    <a:pt x="1257495" y="119486"/>
                    <a:pt x="1269179" y="131170"/>
                    <a:pt x="1283593" y="131170"/>
                  </a:cubicBezTo>
                  <a:cubicBezTo>
                    <a:pt x="1298007" y="131170"/>
                    <a:pt x="1309691" y="119486"/>
                    <a:pt x="1309691" y="105072"/>
                  </a:cubicBezTo>
                  <a:cubicBezTo>
                    <a:pt x="1309691" y="90658"/>
                    <a:pt x="1298007" y="78974"/>
                    <a:pt x="1283593" y="78974"/>
                  </a:cubicBezTo>
                  <a:close/>
                  <a:moveTo>
                    <a:pt x="61426" y="0"/>
                  </a:moveTo>
                  <a:lnTo>
                    <a:pt x="1564758" y="0"/>
                  </a:lnTo>
                  <a:cubicBezTo>
                    <a:pt x="1598683" y="0"/>
                    <a:pt x="1626184" y="27501"/>
                    <a:pt x="1626184" y="61426"/>
                  </a:cubicBezTo>
                  <a:lnTo>
                    <a:pt x="1626184" y="1364775"/>
                  </a:lnTo>
                  <a:cubicBezTo>
                    <a:pt x="1626184" y="1398700"/>
                    <a:pt x="1598683" y="1426201"/>
                    <a:pt x="1564758" y="1426201"/>
                  </a:cubicBezTo>
                  <a:lnTo>
                    <a:pt x="61426" y="1426201"/>
                  </a:lnTo>
                  <a:cubicBezTo>
                    <a:pt x="27501" y="1426201"/>
                    <a:pt x="0" y="1398700"/>
                    <a:pt x="0" y="1364775"/>
                  </a:cubicBezTo>
                  <a:lnTo>
                    <a:pt x="0" y="61426"/>
                  </a:lnTo>
                  <a:cubicBezTo>
                    <a:pt x="0" y="27501"/>
                    <a:pt x="27501" y="0"/>
                    <a:pt x="6142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34973" bIns="69945" numCol="1" spcCol="0" rtlCol="0" fromWordArt="0" anchor="b" anchorCtr="0" forceAA="0" compatLnSpc="1">
              <a:prstTxWarp prst="textNoShape">
                <a:avLst/>
              </a:prstTxWarp>
              <a:noAutofit/>
            </a:bodyPr>
            <a:lstStyle/>
            <a:p>
              <a:pPr algn="ctr" defTabSz="699217" fontAlgn="base">
                <a:spcBef>
                  <a:spcPct val="0"/>
                </a:spcBef>
                <a:spcAft>
                  <a:spcPct val="0"/>
                </a:spcAft>
              </a:pPr>
              <a:endParaRPr lang="en-US" sz="1071" spc="-39"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8" name="Rectangle 34"/>
            <p:cNvSpPr>
              <a:spLocks noChangeAspect="1"/>
            </p:cNvSpPr>
            <p:nvPr/>
          </p:nvSpPr>
          <p:spPr bwMode="auto">
            <a:xfrm>
              <a:off x="3551237" y="4012288"/>
              <a:ext cx="228600" cy="402079"/>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34973" bIns="69945" numCol="1" spcCol="0" rtlCol="0" fromWordArt="0" anchor="b" anchorCtr="0" forceAA="0" compatLnSpc="1">
              <a:prstTxWarp prst="textNoShape">
                <a:avLst/>
              </a:prstTxWarp>
              <a:noAutofit/>
            </a:bodyPr>
            <a:lstStyle/>
            <a:p>
              <a:pPr algn="ctr" defTabSz="699217" fontAlgn="base">
                <a:spcBef>
                  <a:spcPct val="0"/>
                </a:spcBef>
                <a:spcAft>
                  <a:spcPct val="0"/>
                </a:spcAft>
              </a:pPr>
              <a:endParaRPr lang="en-US" sz="1071" spc="-39"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79" name="Rectangle 78"/>
          <p:cNvSpPr/>
          <p:nvPr/>
        </p:nvSpPr>
        <p:spPr bwMode="auto">
          <a:xfrm>
            <a:off x="7870448" y="4503443"/>
            <a:ext cx="1377564" cy="1049179"/>
          </a:xfrm>
          <a:prstGeom prst="rect">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11912" rIns="0" bIns="111912" numCol="1" spcCol="0" rtlCol="0" fromWordArt="0" anchor="t" anchorCtr="0" forceAA="0" compatLnSpc="1">
            <a:prstTxWarp prst="textNoShape">
              <a:avLst/>
            </a:prstTxWarp>
            <a:noAutofit/>
          </a:bodyPr>
          <a:lstStyle/>
          <a:p>
            <a:pPr defTabSz="713271" fontAlgn="base">
              <a:lnSpc>
                <a:spcPct val="90000"/>
              </a:lnSpc>
              <a:spcBef>
                <a:spcPct val="0"/>
              </a:spcBef>
              <a:spcAft>
                <a:spcPct val="0"/>
              </a:spcAft>
            </a:pPr>
            <a:r>
              <a:rPr lang="en-US" altLang="zh-TW" sz="1600" dirty="0">
                <a:gradFill>
                  <a:gsLst>
                    <a:gs pos="0">
                      <a:srgbClr val="FFFFFF"/>
                    </a:gs>
                    <a:gs pos="100000">
                      <a:srgbClr val="FFFFFF"/>
                    </a:gs>
                  </a:gsLst>
                  <a:lin ang="5400000" scaled="0"/>
                </a:gradFill>
                <a:ea typeface="Segoe UI" pitchFamily="34" charset="0"/>
                <a:cs typeface="Segoe UI" pitchFamily="34" charset="0"/>
              </a:rPr>
              <a:t>Small Devices</a:t>
            </a:r>
            <a:endParaRPr lang="en-US" altLang="zh-TW" sz="1050" dirty="0">
              <a:gradFill>
                <a:gsLst>
                  <a:gs pos="0">
                    <a:srgbClr val="FFFFFF"/>
                  </a:gs>
                  <a:gs pos="100000">
                    <a:srgbClr val="FFFFFF"/>
                  </a:gs>
                </a:gsLst>
                <a:lin ang="5400000" scaled="0"/>
              </a:gradFill>
              <a:ea typeface="Segoe UI" pitchFamily="34" charset="0"/>
              <a:cs typeface="Segoe UI" pitchFamily="34" charset="0"/>
            </a:endParaRPr>
          </a:p>
          <a:p>
            <a:pPr defTabSz="713271" fontAlgn="base">
              <a:lnSpc>
                <a:spcPct val="90000"/>
              </a:lnSpc>
              <a:spcBef>
                <a:spcPct val="0"/>
              </a:spcBef>
              <a:spcAft>
                <a:spcPct val="0"/>
              </a:spcAft>
            </a:pPr>
            <a:r>
              <a:rPr lang="en-US" sz="1550" spc="-3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endParaRPr lang="zh-CN" sz="1550" spc="-3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80" name="Rectangle 79"/>
          <p:cNvSpPr/>
          <p:nvPr/>
        </p:nvSpPr>
        <p:spPr bwMode="auto">
          <a:xfrm>
            <a:off x="9248012" y="4504657"/>
            <a:ext cx="1242645" cy="1047965"/>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pPr>
            <a:endParaRPr lang="en-US" sz="1836"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1" name="Freeform 80"/>
          <p:cNvSpPr/>
          <p:nvPr/>
        </p:nvSpPr>
        <p:spPr bwMode="auto">
          <a:xfrm>
            <a:off x="9441479" y="5202895"/>
            <a:ext cx="252993" cy="24893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34973" bIns="69945" numCol="1" spcCol="0" rtlCol="0" fromWordArt="0" anchor="b" anchorCtr="0" forceAA="0" compatLnSpc="1">
            <a:prstTxWarp prst="textNoShape">
              <a:avLst/>
            </a:prstTxWarp>
            <a:noAutofit/>
          </a:bodyPr>
          <a:lstStyle/>
          <a:p>
            <a:pPr algn="ctr" defTabSz="699217" fontAlgn="base">
              <a:spcBef>
                <a:spcPct val="0"/>
              </a:spcBef>
              <a:spcAft>
                <a:spcPct val="0"/>
              </a:spcAft>
            </a:pPr>
            <a:endParaRPr lang="en-US" sz="1071" spc="-39"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2" name="Oval 1026"/>
          <p:cNvSpPr/>
          <p:nvPr/>
        </p:nvSpPr>
        <p:spPr bwMode="auto">
          <a:xfrm>
            <a:off x="10242821" y="5202896"/>
            <a:ext cx="131261" cy="233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34973" bIns="69945" numCol="1" spcCol="0" rtlCol="0" fromWordArt="0" anchor="b" anchorCtr="0" forceAA="0" compatLnSpc="1">
            <a:prstTxWarp prst="textNoShape">
              <a:avLst/>
            </a:prstTxWarp>
            <a:noAutofit/>
          </a:bodyPr>
          <a:lstStyle/>
          <a:p>
            <a:pPr algn="ctr" defTabSz="699217" fontAlgn="base">
              <a:spcBef>
                <a:spcPct val="0"/>
              </a:spcBef>
              <a:spcAft>
                <a:spcPct val="0"/>
              </a:spcAft>
            </a:pPr>
            <a:endParaRPr lang="en-US" sz="1071" spc="-39"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3" name="Donut 4"/>
          <p:cNvSpPr/>
          <p:nvPr/>
        </p:nvSpPr>
        <p:spPr bwMode="auto">
          <a:xfrm>
            <a:off x="9849493" y="5028033"/>
            <a:ext cx="256572" cy="422155"/>
          </a:xfrm>
          <a:custGeom>
            <a:avLst/>
            <a:gdLst/>
            <a:ahLst/>
            <a:cxnLst/>
            <a:rect l="l" t="t" r="r" b="b"/>
            <a:pathLst>
              <a:path w="1324312" h="1963740">
                <a:moveTo>
                  <a:pt x="1102830" y="1105249"/>
                </a:moveTo>
                <a:lnTo>
                  <a:pt x="1102830" y="1156767"/>
                </a:lnTo>
                <a:cubicBezTo>
                  <a:pt x="1102830" y="1192270"/>
                  <a:pt x="1073872" y="1220891"/>
                  <a:pt x="1040288" y="1220891"/>
                </a:cubicBezTo>
                <a:cubicBezTo>
                  <a:pt x="1004386" y="1220891"/>
                  <a:pt x="975428" y="1192270"/>
                  <a:pt x="975428" y="1156767"/>
                </a:cubicBezTo>
                <a:lnTo>
                  <a:pt x="975428" y="1138450"/>
                </a:lnTo>
                <a:cubicBezTo>
                  <a:pt x="983531" y="1145319"/>
                  <a:pt x="990487" y="1151044"/>
                  <a:pt x="995112" y="1154478"/>
                </a:cubicBezTo>
                <a:lnTo>
                  <a:pt x="1019445" y="1172807"/>
                </a:lnTo>
                <a:lnTo>
                  <a:pt x="1042607" y="1154478"/>
                </a:lnTo>
                <a:cubicBezTo>
                  <a:pt x="1053029" y="1145319"/>
                  <a:pt x="1075032" y="1128146"/>
                  <a:pt x="1102830" y="1105249"/>
                </a:cubicBezTo>
                <a:close/>
                <a:moveTo>
                  <a:pt x="869623" y="576042"/>
                </a:moveTo>
                <a:cubicBezTo>
                  <a:pt x="934249" y="576042"/>
                  <a:pt x="989642" y="614010"/>
                  <a:pt x="1016185" y="668085"/>
                </a:cubicBezTo>
                <a:cubicBezTo>
                  <a:pt x="1041574" y="614010"/>
                  <a:pt x="1098122" y="576042"/>
                  <a:pt x="1161593" y="576042"/>
                </a:cubicBezTo>
                <a:cubicBezTo>
                  <a:pt x="1251608" y="576042"/>
                  <a:pt x="1324312" y="648526"/>
                  <a:pt x="1324312" y="737118"/>
                </a:cubicBezTo>
                <a:cubicBezTo>
                  <a:pt x="1324312" y="762429"/>
                  <a:pt x="1315080" y="793494"/>
                  <a:pt x="1307002" y="815354"/>
                </a:cubicBezTo>
                <a:cubicBezTo>
                  <a:pt x="1260840" y="932709"/>
                  <a:pt x="1039266" y="1106441"/>
                  <a:pt x="1017339" y="1123698"/>
                </a:cubicBezTo>
                <a:lnTo>
                  <a:pt x="1015031" y="1123698"/>
                </a:lnTo>
                <a:cubicBezTo>
                  <a:pt x="991950" y="1106441"/>
                  <a:pt x="770376" y="932709"/>
                  <a:pt x="724215" y="815354"/>
                </a:cubicBezTo>
                <a:cubicBezTo>
                  <a:pt x="716136" y="793494"/>
                  <a:pt x="706904" y="762429"/>
                  <a:pt x="706904" y="737118"/>
                </a:cubicBezTo>
                <a:cubicBezTo>
                  <a:pt x="706904" y="648526"/>
                  <a:pt x="779608" y="576042"/>
                  <a:pt x="869623" y="576042"/>
                </a:cubicBezTo>
                <a:close/>
                <a:moveTo>
                  <a:pt x="592412" y="515282"/>
                </a:moveTo>
                <a:lnTo>
                  <a:pt x="914525" y="515282"/>
                </a:lnTo>
                <a:cubicBezTo>
                  <a:pt x="968762" y="515282"/>
                  <a:pt x="1017226" y="538313"/>
                  <a:pt x="1051869" y="574090"/>
                </a:cubicBezTo>
                <a:cubicBezTo>
                  <a:pt x="1039153" y="582201"/>
                  <a:pt x="1028774" y="591326"/>
                  <a:pt x="1019561" y="602914"/>
                </a:cubicBezTo>
                <a:cubicBezTo>
                  <a:pt x="981478" y="562502"/>
                  <a:pt x="929512" y="538313"/>
                  <a:pt x="872939" y="538313"/>
                </a:cubicBezTo>
                <a:cubicBezTo>
                  <a:pt x="763297" y="538313"/>
                  <a:pt x="673249" y="627103"/>
                  <a:pt x="673249" y="736752"/>
                </a:cubicBezTo>
                <a:cubicBezTo>
                  <a:pt x="673249" y="774701"/>
                  <a:pt x="689403" y="817431"/>
                  <a:pt x="694009" y="829018"/>
                </a:cubicBezTo>
                <a:cubicBezTo>
                  <a:pt x="730924" y="923458"/>
                  <a:pt x="862559" y="1044549"/>
                  <a:pt x="942228" y="1110309"/>
                </a:cubicBezTo>
                <a:lnTo>
                  <a:pt x="942228" y="1878426"/>
                </a:lnTo>
                <a:cubicBezTo>
                  <a:pt x="942228" y="1925646"/>
                  <a:pt x="902977" y="1963740"/>
                  <a:pt x="855617" y="1963740"/>
                </a:cubicBezTo>
                <a:cubicBezTo>
                  <a:pt x="808322" y="1963740"/>
                  <a:pt x="769072" y="1925646"/>
                  <a:pt x="769072" y="1878426"/>
                </a:cubicBezTo>
                <a:lnTo>
                  <a:pt x="769072" y="1224448"/>
                </a:lnTo>
                <a:lnTo>
                  <a:pt x="735595" y="1224448"/>
                </a:lnTo>
                <a:lnTo>
                  <a:pt x="735595" y="1878426"/>
                </a:lnTo>
                <a:cubicBezTo>
                  <a:pt x="735595" y="1925646"/>
                  <a:pt x="697448" y="1963740"/>
                  <a:pt x="650152" y="1963740"/>
                </a:cubicBezTo>
                <a:cubicBezTo>
                  <a:pt x="602792" y="1963740"/>
                  <a:pt x="563542" y="1925646"/>
                  <a:pt x="563542" y="1878426"/>
                </a:cubicBezTo>
                <a:lnTo>
                  <a:pt x="563542" y="747036"/>
                </a:lnTo>
                <a:lnTo>
                  <a:pt x="530065" y="747036"/>
                </a:lnTo>
                <a:lnTo>
                  <a:pt x="530065" y="1156515"/>
                </a:lnTo>
                <a:cubicBezTo>
                  <a:pt x="530065" y="1192292"/>
                  <a:pt x="502362" y="1221116"/>
                  <a:pt x="466616" y="1221116"/>
                </a:cubicBezTo>
                <a:cubicBezTo>
                  <a:pt x="431971" y="1221116"/>
                  <a:pt x="403101" y="1192292"/>
                  <a:pt x="403101" y="1156515"/>
                </a:cubicBezTo>
                <a:lnTo>
                  <a:pt x="403101" y="703292"/>
                </a:lnTo>
                <a:cubicBezTo>
                  <a:pt x="403101" y="599438"/>
                  <a:pt x="487376" y="515282"/>
                  <a:pt x="592412" y="515282"/>
                </a:cubicBezTo>
                <a:close/>
                <a:moveTo>
                  <a:pt x="751985" y="185997"/>
                </a:moveTo>
                <a:cubicBezTo>
                  <a:pt x="832089" y="185997"/>
                  <a:pt x="897027" y="251812"/>
                  <a:pt x="897027" y="332999"/>
                </a:cubicBezTo>
                <a:cubicBezTo>
                  <a:pt x="897027" y="414186"/>
                  <a:pt x="832089" y="480000"/>
                  <a:pt x="751985" y="480000"/>
                </a:cubicBezTo>
                <a:cubicBezTo>
                  <a:pt x="671881" y="480000"/>
                  <a:pt x="606943" y="414186"/>
                  <a:pt x="606943" y="332999"/>
                </a:cubicBezTo>
                <a:cubicBezTo>
                  <a:pt x="606943" y="251812"/>
                  <a:pt x="671881" y="185997"/>
                  <a:pt x="751985" y="185997"/>
                </a:cubicBezTo>
                <a:close/>
                <a:moveTo>
                  <a:pt x="226843" y="166363"/>
                </a:moveTo>
                <a:lnTo>
                  <a:pt x="301424" y="166363"/>
                </a:lnTo>
                <a:lnTo>
                  <a:pt x="301424" y="223927"/>
                </a:lnTo>
                <a:lnTo>
                  <a:pt x="358988" y="223927"/>
                </a:lnTo>
                <a:lnTo>
                  <a:pt x="358988" y="304341"/>
                </a:lnTo>
                <a:lnTo>
                  <a:pt x="301424" y="304341"/>
                </a:lnTo>
                <a:lnTo>
                  <a:pt x="301424" y="361905"/>
                </a:lnTo>
                <a:lnTo>
                  <a:pt x="226843" y="361905"/>
                </a:lnTo>
                <a:lnTo>
                  <a:pt x="226843" y="304341"/>
                </a:lnTo>
                <a:lnTo>
                  <a:pt x="169280" y="304341"/>
                </a:lnTo>
                <a:lnTo>
                  <a:pt x="169280" y="223927"/>
                </a:lnTo>
                <a:lnTo>
                  <a:pt x="226843" y="223927"/>
                </a:lnTo>
                <a:close/>
                <a:moveTo>
                  <a:pt x="264134" y="55533"/>
                </a:moveTo>
                <a:cubicBezTo>
                  <a:pt x="148926" y="55533"/>
                  <a:pt x="55531" y="148927"/>
                  <a:pt x="55531" y="264135"/>
                </a:cubicBezTo>
                <a:cubicBezTo>
                  <a:pt x="55531" y="379343"/>
                  <a:pt x="148926" y="472737"/>
                  <a:pt x="264134" y="472737"/>
                </a:cubicBezTo>
                <a:cubicBezTo>
                  <a:pt x="379342" y="472737"/>
                  <a:pt x="472736" y="379343"/>
                  <a:pt x="472736" y="264135"/>
                </a:cubicBezTo>
                <a:cubicBezTo>
                  <a:pt x="472736" y="148927"/>
                  <a:pt x="379342" y="55533"/>
                  <a:pt x="264134" y="55533"/>
                </a:cubicBezTo>
                <a:close/>
                <a:moveTo>
                  <a:pt x="264135" y="0"/>
                </a:moveTo>
                <a:cubicBezTo>
                  <a:pt x="410012" y="0"/>
                  <a:pt x="528269" y="118257"/>
                  <a:pt x="528269" y="264135"/>
                </a:cubicBezTo>
                <a:cubicBezTo>
                  <a:pt x="528269" y="410012"/>
                  <a:pt x="410012" y="528269"/>
                  <a:pt x="264135" y="528269"/>
                </a:cubicBezTo>
                <a:cubicBezTo>
                  <a:pt x="118257" y="528269"/>
                  <a:pt x="0" y="410012"/>
                  <a:pt x="0" y="264135"/>
                </a:cubicBezTo>
                <a:cubicBezTo>
                  <a:pt x="0" y="118257"/>
                  <a:pt x="118257" y="0"/>
                  <a:pt x="264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34973" bIns="69945" numCol="1" spcCol="0" rtlCol="0" fromWordArt="0" anchor="b" anchorCtr="0" forceAA="0" compatLnSpc="1">
            <a:prstTxWarp prst="textNoShape">
              <a:avLst/>
            </a:prstTxWarp>
            <a:noAutofit/>
          </a:bodyPr>
          <a:lstStyle/>
          <a:p>
            <a:pPr algn="ctr" defTabSz="699217" fontAlgn="base">
              <a:spcBef>
                <a:spcPct val="0"/>
              </a:spcBef>
              <a:spcAft>
                <a:spcPct val="0"/>
              </a:spcAft>
            </a:pPr>
            <a:endParaRPr lang="en-US" sz="1071" spc="-39"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5" name="Rectangle 84"/>
          <p:cNvSpPr/>
          <p:nvPr/>
        </p:nvSpPr>
        <p:spPr bwMode="auto">
          <a:xfrm>
            <a:off x="2890759" y="5552622"/>
            <a:ext cx="6958734" cy="955355"/>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pPr>
            <a:endParaRPr lang="en-US" sz="1836"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94" name="TextBox 93"/>
          <p:cNvSpPr txBox="1"/>
          <p:nvPr/>
        </p:nvSpPr>
        <p:spPr>
          <a:xfrm>
            <a:off x="2879529" y="5743599"/>
            <a:ext cx="1736141" cy="646331"/>
          </a:xfrm>
          <a:prstGeom prst="rect">
            <a:avLst/>
          </a:prstGeom>
          <a:noFill/>
        </p:spPr>
        <p:txBody>
          <a:bodyPr wrap="square" rtlCol="0">
            <a:spAutoFit/>
          </a:bodyPr>
          <a:lstStyle/>
          <a:p>
            <a:pPr algn="ctr"/>
            <a:r>
              <a:rPr lang="en-US">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a:t>
            </a:r>
            <a:r>
              <a:rPr lang="en-US" smtClean="0">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a:t>
            </a:r>
            <a:r>
              <a:rPr lang="en-US" dirty="0">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dirty="0">
              <a:solidFill>
                <a:schemeClr val="accent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5" name="TextBox 94"/>
          <p:cNvSpPr txBox="1"/>
          <p:nvPr/>
        </p:nvSpPr>
        <p:spPr>
          <a:xfrm>
            <a:off x="4833875" y="5598514"/>
            <a:ext cx="3987869" cy="958583"/>
          </a:xfrm>
          <a:prstGeom prst="rect">
            <a:avLst/>
          </a:prstGeom>
          <a:noFill/>
        </p:spPr>
        <p:txBody>
          <a:bodyPr wrap="square" rtlCol="0">
            <a:spAutoFit/>
          </a:bodyPr>
          <a:lstStyle/>
          <a:p>
            <a:pPr marL="291436" indent="-291436">
              <a:buFont typeface="Arial" panose="020B0604020202020204" pitchFamily="34" charset="0"/>
              <a:buChar char="•"/>
            </a:pPr>
            <a:r>
              <a:rPr lang="en-US" sz="1836" dirty="0">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聚合 MDM 堆栈</a:t>
            </a:r>
          </a:p>
          <a:p>
            <a:pPr marL="291436" indent="-291436">
              <a:buFont typeface="Arial" panose="020B0604020202020204" pitchFamily="34" charset="0"/>
              <a:buChar char="•"/>
            </a:pPr>
            <a:r>
              <a:rPr lang="en-US" sz="1836" dirty="0">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聚合维护堆栈</a:t>
            </a:r>
          </a:p>
          <a:p>
            <a:pPr marL="291436" indent="-291436">
              <a:buFont typeface="Arial" panose="020B0604020202020204" pitchFamily="34" charset="0"/>
              <a:buChar char="•"/>
            </a:pPr>
            <a:r>
              <a:rPr lang="en-US" sz="1836" dirty="0">
                <a:solidFill>
                  <a:schemeClr val="accent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 CSP</a:t>
            </a:r>
          </a:p>
        </p:txBody>
      </p:sp>
      <p:sp>
        <p:nvSpPr>
          <p:cNvPr id="84" name="Rectangle 8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1" name="TextBox 40"/>
          <p:cNvSpPr txBox="1"/>
          <p:nvPr/>
        </p:nvSpPr>
        <p:spPr>
          <a:xfrm>
            <a:off x="1417637" y="4061734"/>
            <a:ext cx="2272452" cy="369332"/>
          </a:xfrm>
          <a:prstGeom prst="rect">
            <a:avLst/>
          </a:prstGeom>
          <a:noFill/>
        </p:spPr>
        <p:txBody>
          <a:bodyPr wrap="square" rtlCol="0">
            <a:spAutoFit/>
          </a:bodyPr>
          <a:lstStyle/>
          <a:p>
            <a:pPr algn="ctr"/>
            <a:r>
              <a:rPr lang="en-US" dirty="0" smtClean="0">
                <a:solidFill>
                  <a:schemeClr val="accent1"/>
                </a:solidFill>
              </a:rPr>
              <a:t>Windows 10 IoT</a:t>
            </a:r>
            <a:endParaRPr lang="en-US" dirty="0">
              <a:solidFill>
                <a:schemeClr val="accent1"/>
              </a:solidFill>
            </a:endParaRPr>
          </a:p>
        </p:txBody>
      </p:sp>
    </p:spTree>
    <p:custDataLst>
      <p:tags r:id="rId1"/>
    </p:custDataLst>
    <p:extLst>
      <p:ext uri="{BB962C8B-B14F-4D97-AF65-F5344CB8AC3E}">
        <p14:creationId xmlns:p14="http://schemas.microsoft.com/office/powerpoint/2010/main" val="141615069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883" y="1359865"/>
            <a:ext cx="12434711" cy="566847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482" y="295731"/>
            <a:ext cx="11887878" cy="917444"/>
          </a:xfrm>
        </p:spPr>
        <p:txBody>
          <a:bodyPr/>
          <a:lstStyle/>
          <a:p>
            <a:r>
              <a:rPr lang="zh-CN"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管理设备的完整生命</a:t>
            </a:r>
            <a:r>
              <a:rPr lang="zh-CN" altLang="en-US"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周期</a:t>
            </a:r>
            <a:endParaRPr lang="en-US" dirty="0"/>
          </a:p>
        </p:txBody>
      </p:sp>
      <p:sp>
        <p:nvSpPr>
          <p:cNvPr id="34" name="Oval 33"/>
          <p:cNvSpPr/>
          <p:nvPr/>
        </p:nvSpPr>
        <p:spPr bwMode="auto">
          <a:xfrm>
            <a:off x="4695278" y="2661447"/>
            <a:ext cx="2964002" cy="310851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 tIns="46617" rIns="46617" bIns="93233" numCol="1" spcCol="0" rtlCol="0" fromWordArt="0" anchor="ctr" anchorCtr="0" forceAA="0" compatLnSpc="1">
            <a:prstTxWarp prst="textNoShape">
              <a:avLst/>
            </a:prstTxWarp>
            <a:noAutofit/>
          </a:bodyPr>
          <a:lstStyle/>
          <a:p>
            <a:pPr algn="ctr" defTabSz="932121" fontAlgn="base">
              <a:lnSpc>
                <a:spcPct val="110000"/>
              </a:lnSpc>
              <a:spcBef>
                <a:spcPct val="0"/>
              </a:spcBef>
              <a:spcAft>
                <a:spcPts val="2400"/>
              </a:spcAft>
            </a:pPr>
            <a:r>
              <a:rPr lang="en-US" altLang="zh-TW" sz="2448" spc="-52"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跨移动、桌面和</a:t>
            </a:r>
            <a:r>
              <a:rPr lang="en-US" altLang="zh-TW" sz="244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IoT </a:t>
            </a:r>
            <a:r>
              <a:rPr lang="en-US" altLang="zh-TW" sz="2448" spc="-52"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产品的一致</a:t>
            </a:r>
            <a:r>
              <a:rPr lang="en-US" altLang="zh-TW" sz="244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MDM </a:t>
            </a:r>
            <a:r>
              <a:rPr lang="en-US" altLang="zh-TW" sz="2448" spc="-52"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功能</a:t>
            </a:r>
            <a:endParaRPr lang="en-US" altLang="zh-TW" sz="244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5" name="Rectangular Callout 34"/>
          <p:cNvSpPr/>
          <p:nvPr/>
        </p:nvSpPr>
        <p:spPr bwMode="auto">
          <a:xfrm>
            <a:off x="8148773" y="1414045"/>
            <a:ext cx="2285677" cy="1123846"/>
          </a:xfrm>
          <a:prstGeom prst="wedgeRectCallout">
            <a:avLst>
              <a:gd name="adj1" fmla="val -90434"/>
              <a:gd name="adj2" fmla="val -3948"/>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Provisioning</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Bulk enrollment</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Simple bootstrap</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Converged protocol</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Azure AD Integration</a:t>
            </a:r>
          </a:p>
        </p:txBody>
      </p:sp>
      <p:sp>
        <p:nvSpPr>
          <p:cNvPr id="36" name="Rectangular Callout 35"/>
          <p:cNvSpPr/>
          <p:nvPr/>
        </p:nvSpPr>
        <p:spPr bwMode="auto">
          <a:xfrm>
            <a:off x="9174974" y="4360378"/>
            <a:ext cx="2742811" cy="1958446"/>
          </a:xfrm>
          <a:prstGeom prst="wedgeRectCallout">
            <a:avLst>
              <a:gd name="adj1" fmla="val -93345"/>
              <a:gd name="adj2" fmla="val 14027"/>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233143" indent="-233143"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Extended set of policies</a:t>
            </a:r>
            <a:br>
              <a:rPr lang="en-US" sz="1199" dirty="0">
                <a:solidFill>
                  <a:srgbClr val="505050"/>
                </a:solidFill>
                <a:ea typeface="Segoe UI" pitchFamily="34" charset="0"/>
                <a:cs typeface="Segoe UI" pitchFamily="34" charset="0"/>
              </a:rPr>
            </a:br>
            <a:r>
              <a:rPr lang="en-US" sz="1199" dirty="0">
                <a:solidFill>
                  <a:srgbClr val="505050"/>
                </a:solidFill>
                <a:ea typeface="Segoe UI" pitchFamily="34" charset="0"/>
                <a:cs typeface="Segoe UI" pitchFamily="34" charset="0"/>
              </a:rPr>
              <a:t>(Parity with Windows Phone 8.1)</a:t>
            </a:r>
          </a:p>
          <a:p>
            <a:pPr marL="233143" indent="-233143" defTabSz="931934"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Client cert </a:t>
            </a:r>
            <a:r>
              <a:rPr lang="en-US" sz="1224" dirty="0" err="1">
                <a:solidFill>
                  <a:srgbClr val="505050"/>
                </a:solidFill>
                <a:ea typeface="Segoe UI" pitchFamily="34" charset="0"/>
                <a:cs typeface="Segoe UI" pitchFamily="34" charset="0"/>
              </a:rPr>
              <a:t>mgmt</a:t>
            </a:r>
            <a:r>
              <a:rPr lang="en-US" sz="1224" dirty="0">
                <a:solidFill>
                  <a:srgbClr val="505050"/>
                </a:solidFill>
                <a:ea typeface="Segoe UI" pitchFamily="34" charset="0"/>
                <a:cs typeface="Segoe UI" pitchFamily="34" charset="0"/>
              </a:rPr>
              <a:t>, </a:t>
            </a:r>
            <a:r>
              <a:rPr lang="en-US" sz="1224" dirty="0" err="1">
                <a:solidFill>
                  <a:srgbClr val="505050"/>
                </a:solidFill>
                <a:ea typeface="Segoe UI" pitchFamily="34" charset="0"/>
                <a:cs typeface="Segoe UI" pitchFamily="34" charset="0"/>
              </a:rPr>
              <a:t>incl</a:t>
            </a:r>
            <a:r>
              <a:rPr lang="en-US" sz="1224" dirty="0">
                <a:solidFill>
                  <a:srgbClr val="505050"/>
                </a:solidFill>
                <a:ea typeface="Segoe UI" pitchFamily="34" charset="0"/>
                <a:cs typeface="Segoe UI" pitchFamily="34" charset="0"/>
              </a:rPr>
              <a:t> PFX install</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Enterprise Wi-Fi</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VPN management</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Email provisioning</a:t>
            </a:r>
          </a:p>
          <a:p>
            <a:pPr marL="228549" indent="-228549" defTabSz="1243026"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MDM Push</a:t>
            </a:r>
          </a:p>
          <a:p>
            <a:pPr marL="228549" indent="-228549" defTabSz="1243026"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Device Update control</a:t>
            </a:r>
          </a:p>
          <a:p>
            <a:pPr marL="228549" indent="-228549" defTabSz="1243026"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Kiosk Mode, </a:t>
            </a:r>
            <a:r>
              <a:rPr lang="en-US" sz="1224" dirty="0">
                <a:solidFill>
                  <a:srgbClr val="505050"/>
                </a:solidFill>
                <a:ea typeface="Segoe UI" pitchFamily="34" charset="0"/>
                <a:cs typeface="Segoe UI" pitchFamily="34" charset="0"/>
              </a:rPr>
              <a:t>Start screen, Start menu configuration and control</a:t>
            </a:r>
          </a:p>
        </p:txBody>
      </p:sp>
      <p:sp>
        <p:nvSpPr>
          <p:cNvPr id="37" name="Rectangular Callout 36"/>
          <p:cNvSpPr/>
          <p:nvPr/>
        </p:nvSpPr>
        <p:spPr bwMode="auto">
          <a:xfrm>
            <a:off x="451599" y="4743659"/>
            <a:ext cx="2742811" cy="1970731"/>
          </a:xfrm>
          <a:prstGeom prst="wedgeRectCallout">
            <a:avLst>
              <a:gd name="adj1" fmla="val 105336"/>
              <a:gd name="adj2" fmla="val 18099"/>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Curated Windows Store</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Volume Purchase Program app deployment; License reclaim/re-use</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Enterprise App management</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Simplified LOB app management</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Win32 (MSI) app management</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App inventory (LOB/store apps)</a:t>
            </a: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App allow/deny lists via </a:t>
            </a:r>
            <a:r>
              <a:rPr lang="en-US" sz="1199" dirty="0" err="1">
                <a:solidFill>
                  <a:srgbClr val="505050"/>
                </a:solidFill>
                <a:ea typeface="Segoe UI" pitchFamily="34" charset="0"/>
                <a:cs typeface="Segoe UI" pitchFamily="34" charset="0"/>
              </a:rPr>
              <a:t>Applocker</a:t>
            </a:r>
            <a:endParaRPr lang="en-US" sz="1199" dirty="0">
              <a:solidFill>
                <a:srgbClr val="505050"/>
              </a:solidFill>
              <a:ea typeface="Segoe UI" pitchFamily="34" charset="0"/>
              <a:cs typeface="Segoe UI" pitchFamily="34" charset="0"/>
            </a:endParaRPr>
          </a:p>
          <a:p>
            <a:pPr marL="112700" indent="-112700" defTabSz="931934" fontAlgn="base">
              <a:lnSpc>
                <a:spcPct val="90000"/>
              </a:lnSpc>
              <a:spcBef>
                <a:spcPct val="0"/>
              </a:spcBef>
              <a:spcAft>
                <a:spcPct val="0"/>
              </a:spcAft>
              <a:buFont typeface="Arial" panose="020B0604020202020204" pitchFamily="34" charset="0"/>
              <a:buChar char="•"/>
            </a:pPr>
            <a:r>
              <a:rPr lang="en-US" sz="1199" dirty="0">
                <a:solidFill>
                  <a:srgbClr val="505050"/>
                </a:solidFill>
                <a:ea typeface="Segoe UI" pitchFamily="34" charset="0"/>
                <a:cs typeface="Segoe UI" pitchFamily="34" charset="0"/>
              </a:rPr>
              <a:t>Enterprise data protection</a:t>
            </a:r>
          </a:p>
        </p:txBody>
      </p:sp>
      <p:sp>
        <p:nvSpPr>
          <p:cNvPr id="38" name="Rectangular Callout 37"/>
          <p:cNvSpPr/>
          <p:nvPr/>
        </p:nvSpPr>
        <p:spPr bwMode="auto">
          <a:xfrm>
            <a:off x="679345" y="3369760"/>
            <a:ext cx="2377102" cy="1141503"/>
          </a:xfrm>
          <a:prstGeom prst="wedgeRectCallout">
            <a:avLst>
              <a:gd name="adj1" fmla="val 79140"/>
              <a:gd name="adj2" fmla="val 43555"/>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Full device wipe </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Remote Lock, PIN reset, Ring, &amp; Find</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Enhanced inventory for compliance decisions</a:t>
            </a:r>
          </a:p>
        </p:txBody>
      </p:sp>
      <p:sp>
        <p:nvSpPr>
          <p:cNvPr id="39" name="Rectangular Callout 38"/>
          <p:cNvSpPr/>
          <p:nvPr/>
        </p:nvSpPr>
        <p:spPr bwMode="auto">
          <a:xfrm>
            <a:off x="1281184" y="1465550"/>
            <a:ext cx="2377102" cy="1314412"/>
          </a:xfrm>
          <a:prstGeom prst="wedgeRectCallout">
            <a:avLst>
              <a:gd name="adj1" fmla="val 73699"/>
              <a:gd name="adj2" fmla="val 35262"/>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Unenrollment with alerts</a:t>
            </a:r>
          </a:p>
          <a:p>
            <a:pPr marL="228549" indent="-228549" defTabSz="1243026" fontAlgn="base">
              <a:lnSpc>
                <a:spcPct val="90000"/>
              </a:lnSpc>
              <a:spcBef>
                <a:spcPct val="0"/>
              </a:spcBef>
              <a:spcAft>
                <a:spcPct val="0"/>
              </a:spcAft>
              <a:buFont typeface="Arial" panose="020B0604020202020204" pitchFamily="34" charset="0"/>
              <a:buChar char="•"/>
            </a:pPr>
            <a:r>
              <a:rPr lang="en-US" sz="1224" dirty="0">
                <a:solidFill>
                  <a:srgbClr val="505050"/>
                </a:solidFill>
                <a:ea typeface="Segoe UI" pitchFamily="34" charset="0"/>
                <a:cs typeface="Segoe UI" pitchFamily="34" charset="0"/>
              </a:rPr>
              <a:t>Removal of Enterprise configuration (apps, certs, profiles, policies) and Enterprise encrypted data (with EDP)</a:t>
            </a:r>
          </a:p>
        </p:txBody>
      </p:sp>
      <p:grpSp>
        <p:nvGrpSpPr>
          <p:cNvPr id="3" name="Group 2"/>
          <p:cNvGrpSpPr/>
          <p:nvPr/>
        </p:nvGrpSpPr>
        <p:grpSpPr>
          <a:xfrm rot="1153166">
            <a:off x="3466975" y="1356943"/>
            <a:ext cx="5502528" cy="5668475"/>
            <a:chOff x="2548829" y="997842"/>
            <a:chExt cx="4046344" cy="4168375"/>
          </a:xfrm>
        </p:grpSpPr>
        <p:grpSp>
          <p:nvGrpSpPr>
            <p:cNvPr id="6" name="Group 5"/>
            <p:cNvGrpSpPr>
              <a:grpSpLocks noChangeAspect="1"/>
            </p:cNvGrpSpPr>
            <p:nvPr/>
          </p:nvGrpSpPr>
          <p:grpSpPr>
            <a:xfrm>
              <a:off x="2548829" y="997842"/>
              <a:ext cx="4046344" cy="4168375"/>
              <a:chOff x="3534889" y="1525022"/>
              <a:chExt cx="5112679" cy="5266869"/>
            </a:xfrm>
          </p:grpSpPr>
          <p:sp>
            <p:nvSpPr>
              <p:cNvPr id="15" name="Freeform 14"/>
              <p:cNvSpPr/>
              <p:nvPr/>
            </p:nvSpPr>
            <p:spPr bwMode="auto">
              <a:xfrm rot="3890768">
                <a:off x="3867635" y="184198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3" name="Rectangle 32"/>
            <p:cNvSpPr/>
            <p:nvPr/>
          </p:nvSpPr>
          <p:spPr>
            <a:xfrm rot="716082">
              <a:off x="4304693" y="1323910"/>
              <a:ext cx="1014659" cy="41943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88894">
                <a:lnSpc>
                  <a:spcPct val="90000"/>
                </a:lnSpc>
                <a:spcBef>
                  <a:spcPct val="0"/>
                </a:spcBef>
              </a:pPr>
              <a:r>
                <a:rPr lang="en-US" sz="1047" b="1" dirty="0">
                  <a:solidFill>
                    <a:schemeClr val="accent2">
                      <a:lumMod val="50000"/>
                    </a:schemeClr>
                  </a:solidFill>
                </a:rPr>
                <a:t>ENROLLMENT</a:t>
              </a:r>
            </a:p>
          </p:txBody>
        </p:sp>
        <p:sp>
          <p:nvSpPr>
            <p:cNvPr id="40" name="Rectangle 39"/>
            <p:cNvSpPr/>
            <p:nvPr/>
          </p:nvSpPr>
          <p:spPr>
            <a:xfrm rot="4047511">
              <a:off x="5613956" y="2287975"/>
              <a:ext cx="742146" cy="472252"/>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449">
                <a:lnSpc>
                  <a:spcPct val="90000"/>
                </a:lnSpc>
                <a:spcBef>
                  <a:spcPct val="0"/>
                </a:spcBef>
                <a:spcAft>
                  <a:spcPct val="35000"/>
                </a:spcAft>
              </a:pPr>
              <a:r>
                <a:rPr lang="en-US" sz="1049" b="1" dirty="0">
                  <a:solidFill>
                    <a:srgbClr val="002050"/>
                  </a:solidFill>
                </a:rPr>
                <a:t>INVENTORY</a:t>
              </a:r>
            </a:p>
          </p:txBody>
        </p:sp>
        <p:sp>
          <p:nvSpPr>
            <p:cNvPr id="41" name="Rectangle 40"/>
            <p:cNvSpPr/>
            <p:nvPr/>
          </p:nvSpPr>
          <p:spPr>
            <a:xfrm rot="824205">
              <a:off x="3905498" y="4386276"/>
              <a:ext cx="716026"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449">
                <a:lnSpc>
                  <a:spcPct val="90000"/>
                </a:lnSpc>
                <a:spcBef>
                  <a:spcPct val="0"/>
                </a:spcBef>
                <a:spcAft>
                  <a:spcPct val="35000"/>
                </a:spcAft>
              </a:pPr>
              <a:r>
                <a:rPr lang="en-US" sz="1000" b="1" dirty="0">
                  <a:solidFill>
                    <a:srgbClr val="002050"/>
                  </a:solidFill>
                </a:rPr>
                <a:t>APPLICATION  MANAGEMENT</a:t>
              </a:r>
            </a:p>
          </p:txBody>
        </p:sp>
        <p:sp>
          <p:nvSpPr>
            <p:cNvPr id="42" name="Rectangle 41"/>
            <p:cNvSpPr/>
            <p:nvPr/>
          </p:nvSpPr>
          <p:spPr>
            <a:xfrm rot="18421824">
              <a:off x="5351673" y="3843406"/>
              <a:ext cx="830973" cy="36044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449">
                <a:lnSpc>
                  <a:spcPct val="90000"/>
                </a:lnSpc>
                <a:spcBef>
                  <a:spcPct val="0"/>
                </a:spcBef>
                <a:spcAft>
                  <a:spcPct val="35000"/>
                </a:spcAft>
              </a:pPr>
              <a:r>
                <a:rPr lang="en-US" sz="1049" b="1" dirty="0">
                  <a:solidFill>
                    <a:srgbClr val="002050"/>
                  </a:solidFill>
                </a:rPr>
                <a:t>DEVICE CONFIGURATION AND SECURITY</a:t>
              </a:r>
            </a:p>
          </p:txBody>
        </p:sp>
        <p:sp>
          <p:nvSpPr>
            <p:cNvPr id="43" name="Rectangle 42"/>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449">
                <a:lnSpc>
                  <a:spcPct val="90000"/>
                </a:lnSpc>
                <a:spcBef>
                  <a:spcPct val="0"/>
                </a:spcBef>
                <a:spcAft>
                  <a:spcPct val="35000"/>
                </a:spcAft>
              </a:pPr>
              <a:r>
                <a:rPr lang="en-US" sz="1049" b="1" dirty="0">
                  <a:solidFill>
                    <a:srgbClr val="002050"/>
                  </a:solidFill>
                </a:rPr>
                <a:t>REMOTE ASSISTANCE </a:t>
              </a:r>
            </a:p>
          </p:txBody>
        </p:sp>
        <p:sp>
          <p:nvSpPr>
            <p:cNvPr id="44" name="Rectangle 43"/>
            <p:cNvSpPr/>
            <p:nvPr/>
          </p:nvSpPr>
          <p:spPr>
            <a:xfrm rot="18732548">
              <a:off x="2970019" y="1798406"/>
              <a:ext cx="942963"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449">
                <a:lnSpc>
                  <a:spcPct val="90000"/>
                </a:lnSpc>
                <a:spcBef>
                  <a:spcPct val="0"/>
                </a:spcBef>
                <a:spcAft>
                  <a:spcPct val="35000"/>
                </a:spcAft>
              </a:pPr>
              <a:r>
                <a:rPr lang="en-US" sz="1049" b="1" dirty="0">
                  <a:solidFill>
                    <a:srgbClr val="002050"/>
                  </a:solidFill>
                </a:rPr>
                <a:t>UNENROLLMENT</a:t>
              </a:r>
            </a:p>
          </p:txBody>
        </p:sp>
      </p:grpSp>
      <p:sp>
        <p:nvSpPr>
          <p:cNvPr id="25" name="Rectangular Callout 24"/>
          <p:cNvSpPr/>
          <p:nvPr/>
        </p:nvSpPr>
        <p:spPr bwMode="auto">
          <a:xfrm>
            <a:off x="9236293" y="3278790"/>
            <a:ext cx="2412021" cy="465345"/>
          </a:xfrm>
          <a:prstGeom prst="wedgeRectCallout">
            <a:avLst>
              <a:gd name="adj1" fmla="val -77400"/>
              <a:gd name="adj2" fmla="val -439"/>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37141" rIns="91428" bIns="137141" numCol="1" spcCol="0" rtlCol="0" fromWordArt="0" anchor="t" anchorCtr="0" forceAA="0" compatLnSpc="1">
            <a:prstTxWarp prst="textNoShape">
              <a:avLst/>
            </a:prstTxWarp>
            <a:spAutoFit/>
          </a:bodyPr>
          <a:lstStyle/>
          <a:p>
            <a:pPr marL="233143" indent="-233143">
              <a:buFont typeface="Arial" panose="020B0604020202020204" pitchFamily="34" charset="0"/>
              <a:buChar char="•"/>
            </a:pPr>
            <a:r>
              <a:rPr lang="en-US" sz="1224" dirty="0"/>
              <a:t>Additional device inventory</a:t>
            </a:r>
          </a:p>
        </p:txBody>
      </p:sp>
      <p:sp>
        <p:nvSpPr>
          <p:cNvPr id="27" name="Rectangle 26"/>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a:t>
            </a: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63935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837" y="1478414"/>
            <a:ext cx="11887200" cy="2991588"/>
          </a:xfrm>
        </p:spPr>
        <p:txBody>
          <a:bodyPr/>
          <a:lstStyle/>
          <a:p>
            <a:pPr marL="0" indent="0">
              <a:buNone/>
            </a:pPr>
            <a:r>
              <a:rPr lang="zh-TW" altLang="en-US" sz="3200" dirty="0" smtClean="0"/>
              <a:t>符合您需求</a:t>
            </a:r>
            <a:r>
              <a:rPr lang="zh-CN" altLang="en-US" sz="3200" dirty="0" smtClean="0"/>
              <a:t>的</a:t>
            </a:r>
            <a:r>
              <a:rPr lang="zh-CN" altLang="en-US" sz="3200" dirty="0"/>
              <a:t>灵活选择和支持策略</a:t>
            </a:r>
            <a:r>
              <a:rPr lang="en-US" sz="3200" dirty="0" smtClean="0"/>
              <a:t>:</a:t>
            </a:r>
          </a:p>
          <a:p>
            <a:pPr marL="857250" lvl="1" indent="-514350">
              <a:lnSpc>
                <a:spcPct val="100000"/>
              </a:lnSpc>
              <a:buFont typeface="+mj-lt"/>
              <a:buAutoNum type="arabicPeriod"/>
            </a:pPr>
            <a:r>
              <a:rPr lang="zh-CN" altLang="en-US" sz="2800" b="1" u="sng"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所有功能</a:t>
            </a:r>
            <a:r>
              <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和安全自动</a:t>
            </a:r>
            <a:r>
              <a:rPr lang="zh-CN" alt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更新</a:t>
            </a:r>
            <a:endParaRPr lang="zh-CN" altLang="en-US" sz="2800" dirty="0">
              <a:latin typeface="Microsoft YaHei" panose="020B0503020204020204" pitchFamily="34" charset="-122"/>
              <a:ea typeface="Microsoft YaHei" panose="020B0503020204020204" pitchFamily="34" charset="-122"/>
              <a:sym typeface="Microsoft YaHei" panose="020B0503020204020204" pitchFamily="34" charset="-122"/>
            </a:endParaRPr>
          </a:p>
          <a:p>
            <a:pPr marL="857250" lvl="1" indent="-514350">
              <a:lnSpc>
                <a:spcPct val="100000"/>
              </a:lnSpc>
              <a:buFont typeface="+mj-lt"/>
              <a:buAutoNum type="arabicPeriod"/>
            </a:pPr>
            <a:r>
              <a:rPr lang="zh-CN" altLang="en-US" sz="2800" b="1" u="sng"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仅安全性</a:t>
            </a:r>
            <a:r>
              <a:rPr lang="zh-CN" altLang="en-US" sz="28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自动更新</a:t>
            </a:r>
            <a:endParaRPr lang="zh-CN" altLang="en-US" sz="2800" dirty="0">
              <a:latin typeface="Microsoft YaHei" panose="020B0503020204020204" pitchFamily="34" charset="-122"/>
              <a:ea typeface="Microsoft YaHei" panose="020B0503020204020204" pitchFamily="34" charset="-122"/>
              <a:sym typeface="Microsoft YaHei" panose="020B0503020204020204" pitchFamily="34" charset="-122"/>
            </a:endParaRPr>
          </a:p>
          <a:p>
            <a:pPr marL="857250" lvl="1" indent="-514350">
              <a:lnSpc>
                <a:spcPct val="100000"/>
              </a:lnSpc>
              <a:buFont typeface="+mj-lt"/>
              <a:buAutoNum type="arabicPeriod"/>
            </a:pPr>
            <a:r>
              <a:rPr lang="zh-CN" altLang="en-US" sz="2800" b="1" u="sng"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从不</a:t>
            </a:r>
            <a:r>
              <a:rPr lang="zh-CN" alt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更新</a:t>
            </a:r>
            <a:endParaRPr lang="en-US" sz="2800" dirty="0" smtClean="0"/>
          </a:p>
          <a:p>
            <a:pPr marL="342900" lvl="1" indent="0">
              <a:buNone/>
            </a:pPr>
            <a:endParaRPr lang="en-US" dirty="0"/>
          </a:p>
          <a:p>
            <a:pPr marL="857250" lvl="1" indent="-514350">
              <a:buFont typeface="+mj-lt"/>
              <a:buAutoNum type="arabicPeriod"/>
            </a:pPr>
            <a:endParaRPr lang="en-US" dirty="0" smtClean="0"/>
          </a:p>
        </p:txBody>
      </p:sp>
      <p:sp>
        <p:nvSpPr>
          <p:cNvPr id="3" name="Title 2"/>
          <p:cNvSpPr>
            <a:spLocks noGrp="1"/>
          </p:cNvSpPr>
          <p:nvPr>
            <p:ph type="title"/>
          </p:nvPr>
        </p:nvSpPr>
        <p:spPr>
          <a:xfrm>
            <a:off x="348473" y="449262"/>
            <a:ext cx="11889564" cy="917575"/>
          </a:xfrm>
        </p:spPr>
        <p:txBody>
          <a:bodyPr/>
          <a:lstStyle/>
          <a:p>
            <a:r>
              <a:rPr lang="zh-CN" altLang="en-US"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为设备选择最佳维护选项</a:t>
            </a:r>
            <a:endParaRPr lang="en-US" sz="4400" dirty="0"/>
          </a:p>
        </p:txBody>
      </p:sp>
      <p:sp>
        <p:nvSpPr>
          <p:cNvPr id="32" name="Rectangle 31"/>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a:t>
            </a: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1745109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控</a:t>
            </a:r>
            <a:r>
              <a:rPr lang="zh-TW" altLang="en-US" dirty="0"/>
              <a:t>制</a:t>
            </a:r>
            <a:r>
              <a:rPr lang="zh-CN" altLang="en-US" dirty="0" smtClean="0"/>
              <a:t>更新</a:t>
            </a:r>
            <a:r>
              <a:rPr lang="zh-TW" altLang="en-US" dirty="0" smtClean="0"/>
              <a:t>行为的选择</a:t>
            </a:r>
            <a:endParaRPr lang="en-US" dirty="0"/>
          </a:p>
        </p:txBody>
      </p:sp>
      <p:sp>
        <p:nvSpPr>
          <p:cNvPr id="2" name="Text Placeholder 1"/>
          <p:cNvSpPr>
            <a:spLocks noGrp="1"/>
          </p:cNvSpPr>
          <p:nvPr>
            <p:ph type="body" sz="quarter" idx="10"/>
          </p:nvPr>
        </p:nvSpPr>
        <p:spPr>
          <a:xfrm>
            <a:off x="326835" y="1592262"/>
            <a:ext cx="11837367" cy="4271939"/>
          </a:xfrm>
        </p:spPr>
        <p:txBody>
          <a:bodyPr/>
          <a:lstStyle/>
          <a:p>
            <a:pPr marL="342900" lvl="1"/>
            <a:r>
              <a:rPr lang="en-US" sz="3800" dirty="0" smtClean="0">
                <a:gradFill>
                  <a:gsLst>
                    <a:gs pos="1250">
                      <a:schemeClr val="tx2"/>
                    </a:gs>
                    <a:gs pos="99000">
                      <a:schemeClr val="tx2"/>
                    </a:gs>
                  </a:gsLst>
                  <a:lin ang="5400000" scaled="0"/>
                </a:gradFill>
                <a:latin typeface="+mj-lt"/>
              </a:rPr>
              <a:t>OEM</a:t>
            </a:r>
            <a:r>
              <a:rPr lang="zh-TW" altLang="en-US" sz="3800" dirty="0" smtClean="0">
                <a:gradFill>
                  <a:gsLst>
                    <a:gs pos="1250">
                      <a:schemeClr val="tx2"/>
                    </a:gs>
                    <a:gs pos="99000">
                      <a:schemeClr val="tx2"/>
                    </a:gs>
                  </a:gsLst>
                  <a:lin ang="5400000" scaled="0"/>
                </a:gradFill>
                <a:latin typeface="+mj-lt"/>
              </a:rPr>
              <a:t>及企业有若干选择来控制更新的行为</a:t>
            </a:r>
            <a:endParaRPr lang="en-US" sz="3800" dirty="0">
              <a:gradFill>
                <a:gsLst>
                  <a:gs pos="1250">
                    <a:schemeClr val="tx2"/>
                  </a:gs>
                  <a:gs pos="99000">
                    <a:schemeClr val="tx2"/>
                  </a:gs>
                </a:gsLst>
                <a:lin ang="5400000" scaled="0"/>
              </a:gradFill>
              <a:latin typeface="+mj-lt"/>
            </a:endParaRPr>
          </a:p>
          <a:p>
            <a:pPr marL="342900" lvl="1"/>
            <a:endParaRPr lang="en-US" dirty="0" smtClean="0"/>
          </a:p>
          <a:p>
            <a:pPr marL="857250" lvl="1" indent="-514350">
              <a:buFont typeface="+mj-lt"/>
              <a:buAutoNum type="arabicPeriod"/>
            </a:pPr>
            <a:r>
              <a:rPr lang="zh-CN" altLang="en-US" sz="32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基于</a:t>
            </a:r>
            <a:r>
              <a:rPr lang="zh-CN"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策略</a:t>
            </a:r>
            <a:r>
              <a:rPr lang="zh-TW"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及维护来定义</a:t>
            </a:r>
            <a:r>
              <a:rPr lang="zh-CN"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a:t>
            </a:r>
            <a:r>
              <a:rPr lang="zh-CN" altLang="en-US" sz="32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装</a:t>
            </a:r>
            <a:r>
              <a:rPr lang="zh-CN"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更新</a:t>
            </a:r>
            <a:r>
              <a:rPr lang="zh-TW" altLang="en-US" sz="32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的行</a:t>
            </a:r>
            <a:endParaRPr lang="en-US" sz="3200" dirty="0"/>
          </a:p>
          <a:p>
            <a:pPr marL="1301750" lvl="3" indent="-514350">
              <a:buFont typeface="Arial" panose="020B0604020202020204" pitchFamily="34" charset="0"/>
              <a:buChar char="•"/>
            </a:pPr>
            <a:r>
              <a:rPr lang="zh-TW" altLang="en-US" sz="2800" dirty="0" smtClean="0"/>
              <a:t>下载</a:t>
            </a:r>
            <a:r>
              <a:rPr lang="en-US" altLang="zh-TW" sz="2800" dirty="0" smtClean="0"/>
              <a:t>, </a:t>
            </a:r>
            <a:r>
              <a:rPr lang="zh-TW" altLang="en-US" sz="2800" dirty="0" smtClean="0"/>
              <a:t>安装及重启</a:t>
            </a:r>
            <a:endParaRPr lang="en-US" sz="2800" dirty="0"/>
          </a:p>
          <a:p>
            <a:pPr marL="857250" lvl="1" indent="-514350">
              <a:buFont typeface="+mj-lt"/>
              <a:buAutoNum type="arabicPeriod"/>
            </a:pPr>
            <a:r>
              <a:rPr lang="zh-TW" altLang="en-US" sz="3200" dirty="0" smtClean="0"/>
              <a:t>设备可以直接连到 </a:t>
            </a:r>
            <a:r>
              <a:rPr lang="en-US" sz="3200" dirty="0" smtClean="0"/>
              <a:t>Windows </a:t>
            </a:r>
            <a:r>
              <a:rPr lang="en-US" sz="3200" dirty="0"/>
              <a:t>Update (WU)</a:t>
            </a:r>
          </a:p>
          <a:p>
            <a:pPr marL="857250" lvl="1" indent="-514350">
              <a:buFont typeface="+mj-lt"/>
              <a:buAutoNum type="arabicPeriod"/>
            </a:pPr>
            <a:r>
              <a:rPr lang="zh-TW" altLang="en-US" sz="3200" dirty="0" smtClean="0"/>
              <a:t>企业可以进一步透过 </a:t>
            </a:r>
            <a:r>
              <a:rPr lang="en-US" sz="3200" dirty="0" smtClean="0"/>
              <a:t>Windows </a:t>
            </a:r>
            <a:r>
              <a:rPr lang="en-US" sz="3200" dirty="0"/>
              <a:t>Server Update Services (WSUS</a:t>
            </a:r>
            <a:r>
              <a:rPr lang="en-US" sz="3200" dirty="0" smtClean="0"/>
              <a:t>) </a:t>
            </a:r>
            <a:r>
              <a:rPr lang="zh-TW" altLang="en-US" sz="3200" dirty="0"/>
              <a:t>及</a:t>
            </a:r>
            <a:r>
              <a:rPr lang="en-US" sz="3200" dirty="0" smtClean="0"/>
              <a:t> MDM</a:t>
            </a:r>
            <a:r>
              <a:rPr lang="zh-TW" altLang="en-US" sz="3200" dirty="0" smtClean="0"/>
              <a:t> 来控制设备更新</a:t>
            </a:r>
            <a:endParaRPr lang="en-US" sz="3200" dirty="0"/>
          </a:p>
          <a:p>
            <a:pPr marL="0" indent="0">
              <a:buNone/>
            </a:pPr>
            <a:endParaRPr lang="en-US" sz="3800" dirty="0" smtClean="0"/>
          </a:p>
        </p:txBody>
      </p:sp>
      <p:sp>
        <p:nvSpPr>
          <p:cNvPr id="32" name="Rectangle 31"/>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a:t>
            </a: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127117293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16" y="56215"/>
            <a:ext cx="11889564" cy="917575"/>
          </a:xfrm>
        </p:spPr>
        <p:txBody>
          <a:bodyPr/>
          <a:lstStyle/>
          <a:p>
            <a:r>
              <a:rPr lang="zh-TW" altLang="en-US" dirty="0">
                <a:latin typeface="微软雅黑" panose="020B0503020204020204" pitchFamily="34" charset="-122"/>
                <a:ea typeface="微软雅黑" panose="020B0503020204020204" pitchFamily="34" charset="-122"/>
              </a:rPr>
              <a:t>适用于 </a:t>
            </a:r>
            <a:r>
              <a:rPr lang="en-US" dirty="0">
                <a:latin typeface="微软雅黑" panose="020B0503020204020204" pitchFamily="34" charset="-122"/>
                <a:ea typeface="微软雅黑" panose="020B0503020204020204" pitchFamily="34" charset="-122"/>
              </a:rPr>
              <a:t>IoT </a:t>
            </a:r>
            <a:r>
              <a:rPr lang="zh-TW" altLang="en-US" dirty="0">
                <a:latin typeface="微软雅黑" panose="020B0503020204020204" pitchFamily="34" charset="-122"/>
                <a:ea typeface="微软雅黑" panose="020B0503020204020204" pitchFamily="34" charset="-122"/>
              </a:rPr>
              <a:t>设备的 </a:t>
            </a:r>
            <a:r>
              <a:rPr lang="en-US" dirty="0">
                <a:latin typeface="微软雅黑" panose="020B0503020204020204" pitchFamily="34" charset="-122"/>
                <a:ea typeface="微软雅黑" panose="020B0503020204020204" pitchFamily="34" charset="-122"/>
              </a:rPr>
              <a:t>Windows 10</a:t>
            </a:r>
            <a:br>
              <a:rPr lang="en-US" dirty="0">
                <a:latin typeface="微软雅黑" panose="020B0503020204020204" pitchFamily="34" charset="-122"/>
                <a:ea typeface="微软雅黑" panose="020B0503020204020204" pitchFamily="34" charset="-122"/>
              </a:rPr>
            </a:br>
            <a:r>
              <a:rPr lang="en-US" sz="2200" dirty="0" smtClean="0">
                <a:latin typeface="微软雅黑" panose="020B0503020204020204" pitchFamily="34" charset="-122"/>
                <a:ea typeface="微软雅黑" panose="020B0503020204020204" pitchFamily="34" charset="-122"/>
              </a:rPr>
              <a:t>Windows </a:t>
            </a:r>
            <a:r>
              <a:rPr lang="zh-TW" altLang="en-US" sz="2200" dirty="0" smtClean="0">
                <a:latin typeface="微软雅黑" panose="020B0503020204020204" pitchFamily="34" charset="-122"/>
                <a:ea typeface="微软雅黑" panose="020B0503020204020204" pitchFamily="34" charset="-122"/>
              </a:rPr>
              <a:t>在</a:t>
            </a:r>
            <a:r>
              <a:rPr lang="zh-TW" altLang="en-US" sz="2200" dirty="0">
                <a:latin typeface="微软雅黑" panose="020B0503020204020204" pitchFamily="34" charset="-122"/>
                <a:ea typeface="微软雅黑" panose="020B0503020204020204" pitchFamily="34" charset="-122"/>
              </a:rPr>
              <a:t>嵌入式设备上</a:t>
            </a:r>
            <a:r>
              <a:rPr lang="zh-TW" altLang="en-US" sz="2200" dirty="0" smtClean="0">
                <a:latin typeface="微软雅黑" panose="020B0503020204020204" pitchFamily="34" charset="-122"/>
                <a:ea typeface="微软雅黑" panose="020B0503020204020204" pitchFamily="34" charset="-122"/>
              </a:rPr>
              <a:t>的强</a:t>
            </a:r>
            <a:r>
              <a:rPr lang="zh-TW" altLang="en-US" sz="2200" dirty="0">
                <a:latin typeface="微软雅黑" panose="020B0503020204020204" pitchFamily="34" charset="-122"/>
                <a:ea typeface="微软雅黑" panose="020B0503020204020204" pitchFamily="34" charset="-122"/>
              </a:rPr>
              <a:t>大功能</a:t>
            </a:r>
            <a:r>
              <a:rPr lang="zh-TW" altLang="en-US" sz="2200" dirty="0" smtClean="0">
                <a:latin typeface="微软雅黑" panose="020B0503020204020204" pitchFamily="34" charset="-122"/>
                <a:ea typeface="微软雅黑" panose="020B0503020204020204" pitchFamily="34" charset="-122"/>
              </a:rPr>
              <a:t>和生</a:t>
            </a:r>
            <a:r>
              <a:rPr lang="zh-TW" altLang="en-US" sz="2200" dirty="0">
                <a:latin typeface="微软雅黑" panose="020B0503020204020204" pitchFamily="34" charset="-122"/>
                <a:ea typeface="微软雅黑" panose="020B0503020204020204" pitchFamily="34" charset="-122"/>
              </a:rPr>
              <a:t>态系统能让我更快地获取价值</a:t>
            </a:r>
            <a:endParaRPr lang="en-US" sz="2200" dirty="0">
              <a:latin typeface="微软雅黑" panose="020B0503020204020204" pitchFamily="34" charset="-122"/>
              <a:ea typeface="微软雅黑" panose="020B0503020204020204" pitchFamily="34" charset="-122"/>
            </a:endParaRPr>
          </a:p>
        </p:txBody>
      </p:sp>
      <p:sp>
        <p:nvSpPr>
          <p:cNvPr id="9" name="Rectangle 8"/>
          <p:cNvSpPr/>
          <p:nvPr/>
        </p:nvSpPr>
        <p:spPr bwMode="auto">
          <a:xfrm>
            <a:off x="2448966" y="1671353"/>
            <a:ext cx="9244301" cy="496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r>
              <a:rPr lang="en-US" sz="2448"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533328" y="3851064"/>
            <a:ext cx="4969024" cy="609601"/>
          </a:xfrm>
          <a:prstGeom prst="flowChartProcess">
            <a:avLst/>
          </a:prstGeom>
          <a:solidFill>
            <a:schemeClr val="accent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一个 </a:t>
            </a:r>
            <a:r>
              <a:rPr lang="en-US" sz="2448" b="1" dirty="0">
                <a:solidFill>
                  <a:schemeClr val="bg1"/>
                </a:solidFill>
                <a:ea typeface="Segoe UI" pitchFamily="34" charset="0"/>
                <a:cs typeface="Segoe UI" pitchFamily="34" charset="0"/>
              </a:rPr>
              <a:t>Windows </a:t>
            </a:r>
            <a:r>
              <a:rPr lang="zh-TW" altLang="en-US" sz="2448" b="1" dirty="0">
                <a:solidFill>
                  <a:schemeClr val="bg1"/>
                </a:solidFill>
                <a:ea typeface="Segoe UI" pitchFamily="34" charset="0"/>
                <a:cs typeface="Segoe UI" pitchFamily="34" charset="0"/>
              </a:rPr>
              <a:t>平台</a:t>
            </a:r>
          </a:p>
        </p:txBody>
      </p:sp>
      <p:sp>
        <p:nvSpPr>
          <p:cNvPr id="28" name="Flowchart: Process 27"/>
          <p:cNvSpPr/>
          <p:nvPr/>
        </p:nvSpPr>
        <p:spPr bwMode="auto">
          <a:xfrm rot="16200000">
            <a:off x="3772094" y="3842191"/>
            <a:ext cx="4977630" cy="635951"/>
          </a:xfrm>
          <a:prstGeom prst="flowChartProcess">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安全</a:t>
            </a:r>
            <a:endParaRPr lang="en-US" sz="2448" b="1" dirty="0">
              <a:solidFill>
                <a:schemeClr val="bg1"/>
              </a:solidFill>
              <a:ea typeface="Segoe UI" pitchFamily="34" charset="0"/>
              <a:cs typeface="Segoe UI" pitchFamily="34" charset="0"/>
            </a:endParaRPr>
          </a:p>
        </p:txBody>
      </p:sp>
      <p:sp>
        <p:nvSpPr>
          <p:cNvPr id="29" name="Flowchart: Process 28"/>
          <p:cNvSpPr/>
          <p:nvPr/>
        </p:nvSpPr>
        <p:spPr bwMode="auto">
          <a:xfrm rot="16200000">
            <a:off x="7092103" y="3856643"/>
            <a:ext cx="4969026" cy="598442"/>
          </a:xfrm>
          <a:prstGeom prst="flowChartProcess">
            <a:avLst/>
          </a:prstGeom>
          <a:solidFill>
            <a:schemeClr val="accent4">
              <a:alpha val="13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保持连接</a:t>
            </a:r>
            <a:endParaRPr lang="en-US" sz="2448" b="1" dirty="0">
              <a:solidFill>
                <a:schemeClr val="bg1"/>
              </a:solidFill>
              <a:ea typeface="Segoe UI" pitchFamily="34" charset="0"/>
              <a:cs typeface="Segoe UI" pitchFamily="34" charset="0"/>
            </a:endParaRPr>
          </a:p>
        </p:txBody>
      </p:sp>
      <p:sp>
        <p:nvSpPr>
          <p:cNvPr id="30" name="TextBox 29"/>
          <p:cNvSpPr txBox="1"/>
          <p:nvPr/>
        </p:nvSpPr>
        <p:spPr>
          <a:xfrm>
            <a:off x="3463339" y="2278062"/>
            <a:ext cx="2448084" cy="3390352"/>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tx1">
                    <a:lumMod val="20000"/>
                    <a:lumOff val="80000"/>
                  </a:schemeClr>
                </a:solidFill>
              </a:defRPr>
            </a:lvl1pPr>
          </a:lstStyle>
          <a:p>
            <a:r>
              <a:rPr lang="zh-CN" altLang="en-US" dirty="0"/>
              <a:t>一个 </a:t>
            </a:r>
            <a:r>
              <a:rPr lang="en-US" altLang="zh-CN" dirty="0"/>
              <a:t>Windows </a:t>
            </a:r>
            <a:r>
              <a:rPr lang="zh-CN" altLang="en-US" dirty="0"/>
              <a:t>核心可在所有设备上扩展</a:t>
            </a:r>
          </a:p>
          <a:p>
            <a:endParaRPr lang="zh-CN" altLang="en-US" dirty="0"/>
          </a:p>
          <a:p>
            <a:r>
              <a:rPr lang="zh-CN" altLang="en-US" dirty="0"/>
              <a:t>一个通用应用和驱动程序平台</a:t>
            </a:r>
          </a:p>
          <a:p>
            <a:endParaRPr lang="zh-CN" altLang="en-US" dirty="0"/>
          </a:p>
          <a:p>
            <a:r>
              <a:rPr lang="zh-CN" altLang="en-US" dirty="0"/>
              <a:t>一种管理和部署方法</a:t>
            </a:r>
          </a:p>
        </p:txBody>
      </p:sp>
      <p:sp>
        <p:nvSpPr>
          <p:cNvPr id="31" name="TextBox 30"/>
          <p:cNvSpPr txBox="1"/>
          <p:nvPr/>
        </p:nvSpPr>
        <p:spPr>
          <a:xfrm>
            <a:off x="6720938" y="2320873"/>
            <a:ext cx="2385421" cy="3390352"/>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企业级安全</a:t>
            </a:r>
          </a:p>
          <a:p>
            <a:pPr defTabSz="1243493"/>
            <a:endParaRPr lang="en-US" altLang="zh-CN" sz="2448" kern="4000" spc="-136" dirty="0" smtClean="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高级自定义和锁定功能</a:t>
            </a:r>
          </a:p>
          <a:p>
            <a:pPr defTabSz="1243493"/>
            <a:endParaRPr lang="en-US" altLang="zh-CN"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源源不断的创新和支持</a:t>
            </a:r>
          </a:p>
        </p:txBody>
      </p:sp>
      <p:sp>
        <p:nvSpPr>
          <p:cNvPr id="26" name="TextBox 25"/>
          <p:cNvSpPr txBox="1"/>
          <p:nvPr/>
        </p:nvSpPr>
        <p:spPr>
          <a:xfrm>
            <a:off x="10023151" y="2322460"/>
            <a:ext cx="1730610" cy="2636940"/>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tx1">
                    <a:lumMod val="20000"/>
                    <a:lumOff val="80000"/>
                  </a:schemeClr>
                </a:solidFill>
              </a:defRPr>
            </a:lvl1pPr>
          </a:lstStyle>
          <a:p>
            <a:r>
              <a:rPr lang="zh-CN" altLang="en-US" dirty="0"/>
              <a:t>本地连接</a:t>
            </a:r>
          </a:p>
          <a:p>
            <a:endParaRPr lang="zh-CN" altLang="en-US" dirty="0"/>
          </a:p>
          <a:p>
            <a:endParaRPr lang="zh-CN" altLang="en-US" dirty="0"/>
          </a:p>
          <a:p>
            <a:r>
              <a:rPr lang="zh-CN" altLang="en-US" dirty="0"/>
              <a:t>云连接</a:t>
            </a:r>
          </a:p>
          <a:p>
            <a:endParaRPr lang="zh-CN" altLang="en-US" dirty="0"/>
          </a:p>
          <a:p>
            <a:endParaRPr lang="zh-CN" altLang="en-US" dirty="0"/>
          </a:p>
          <a:p>
            <a:r>
              <a:rPr lang="zh-CN" altLang="en-US" dirty="0"/>
              <a:t>设备服务</a:t>
            </a:r>
          </a:p>
        </p:txBody>
      </p:sp>
      <p:sp>
        <p:nvSpPr>
          <p:cNvPr id="13" name="Rectangle 12"/>
          <p:cNvSpPr/>
          <p:nvPr/>
        </p:nvSpPr>
        <p:spPr bwMode="auto">
          <a:xfrm>
            <a:off x="297816" y="1671353"/>
            <a:ext cx="2244187" cy="497762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Industry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Mobile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Small Devices</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800052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2608"/>
            <a:ext cx="11883828" cy="1001542"/>
          </a:xfrm>
        </p:spPr>
        <p:txBody>
          <a:bodyPr/>
          <a:lstStyle/>
          <a:p>
            <a:r>
              <a:rPr lang="en-US" dirty="0" smtClean="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锁定</a:t>
            </a:r>
            <a:endParaRPr lang="zh-CN"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 name="Text Placeholder 2"/>
          <p:cNvSpPr>
            <a:spLocks noGrp="1"/>
          </p:cNvSpPr>
          <p:nvPr>
            <p:ph type="body" sz="quarter" idx="10"/>
          </p:nvPr>
        </p:nvSpPr>
        <p:spPr>
          <a:xfrm>
            <a:off x="274320" y="1203330"/>
            <a:ext cx="11880734" cy="486030"/>
          </a:xfrm>
        </p:spPr>
        <p:txBody>
          <a:bodyPr/>
          <a:lstStyle/>
          <a:p>
            <a:r>
              <a:rPr lang="en-US" sz="2176"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一致且可预测的设备锁定，适用于所有外形规格</a:t>
            </a:r>
          </a:p>
        </p:txBody>
      </p:sp>
      <p:grpSp>
        <p:nvGrpSpPr>
          <p:cNvPr id="78" name="Group 77"/>
          <p:cNvGrpSpPr/>
          <p:nvPr/>
        </p:nvGrpSpPr>
        <p:grpSpPr>
          <a:xfrm>
            <a:off x="3633509" y="2326290"/>
            <a:ext cx="5169457" cy="3380772"/>
            <a:chOff x="6954723" y="2201862"/>
            <a:chExt cx="5169457" cy="3380772"/>
          </a:xfrm>
        </p:grpSpPr>
        <p:grpSp>
          <p:nvGrpSpPr>
            <p:cNvPr id="28" name="Group 27"/>
            <p:cNvGrpSpPr/>
            <p:nvPr/>
          </p:nvGrpSpPr>
          <p:grpSpPr>
            <a:xfrm>
              <a:off x="6954723" y="3954460"/>
              <a:ext cx="5169457" cy="1628174"/>
              <a:chOff x="6954723" y="3954460"/>
              <a:chExt cx="5169457" cy="1628174"/>
            </a:xfrm>
          </p:grpSpPr>
          <p:grpSp>
            <p:nvGrpSpPr>
              <p:cNvPr id="4" name="Group 3"/>
              <p:cNvGrpSpPr/>
              <p:nvPr/>
            </p:nvGrpSpPr>
            <p:grpSpPr>
              <a:xfrm>
                <a:off x="6954723" y="3954462"/>
                <a:ext cx="1628172" cy="1628172"/>
                <a:chOff x="1257519" y="1743565"/>
                <a:chExt cx="1565454" cy="1565455"/>
              </a:xfrm>
            </p:grpSpPr>
            <p:sp>
              <p:nvSpPr>
                <p:cNvPr id="5" name="Rectangle 4"/>
                <p:cNvSpPr/>
                <p:nvPr>
                  <p:custDataLst>
                    <p:tags r:id="rId7"/>
                  </p:custDataLst>
                </p:nvPr>
              </p:nvSpPr>
              <p:spPr bwMode="auto">
                <a:xfrm>
                  <a:off x="1257519" y="1743565"/>
                  <a:ext cx="1565454" cy="15654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lnSpc>
                      <a:spcPct val="85000"/>
                    </a:lnSpc>
                    <a:spcBef>
                      <a:spcPct val="0"/>
                    </a:spcBef>
                    <a:spcAft>
                      <a:spcPct val="0"/>
                    </a:spcAft>
                  </a:pP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写入筛选器和覆盖</a:t>
                  </a:r>
                </a:p>
              </p:txBody>
            </p:sp>
            <p:grpSp>
              <p:nvGrpSpPr>
                <p:cNvPr id="6" name="Group 5"/>
                <p:cNvGrpSpPr/>
                <p:nvPr/>
              </p:nvGrpSpPr>
              <p:grpSpPr>
                <a:xfrm>
                  <a:off x="1420107" y="1895965"/>
                  <a:ext cx="1240280" cy="809563"/>
                  <a:chOff x="1847401" y="1392573"/>
                  <a:chExt cx="766461" cy="547760"/>
                </a:xfrm>
                <a:solidFill>
                  <a:schemeClr val="bg1"/>
                </a:solidFill>
              </p:grpSpPr>
              <p:sp>
                <p:nvSpPr>
                  <p:cNvPr id="7" name="Freeform 107"/>
                  <p:cNvSpPr>
                    <a:spLocks noEditPoints="1"/>
                  </p:cNvSpPr>
                  <p:nvPr/>
                </p:nvSpPr>
                <p:spPr bwMode="auto">
                  <a:xfrm rot="10800000">
                    <a:off x="1847401" y="1392573"/>
                    <a:ext cx="766461" cy="547760"/>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grpFill/>
                  <a:extLst/>
                </p:spPr>
                <p:txBody>
                  <a:bodyPr vert="horz" wrap="square" lIns="126784" tIns="63391" rIns="126784" bIns="63391" numCol="1" anchor="t" anchorCtr="0" compatLnSpc="1">
                    <a:prstTxWarp prst="textNoShape">
                      <a:avLst/>
                    </a:prstTxWarp>
                  </a:bodyPr>
                  <a:lstStyle/>
                  <a:p>
                    <a:pPr>
                      <a:defRPr/>
                    </a:pPr>
                    <a:endParaRPr lang="en-US" sz="1873" kern="0" dirty="0">
                      <a:solidFill>
                        <a:srgbClr val="00D8CC"/>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DRM"/>
                  <p:cNvSpPr>
                    <a:spLocks noChangeAspect="1" noEditPoints="1"/>
                  </p:cNvSpPr>
                  <p:nvPr/>
                </p:nvSpPr>
                <p:spPr bwMode="auto">
                  <a:xfrm>
                    <a:off x="1990098" y="1449867"/>
                    <a:ext cx="167162" cy="235681"/>
                  </a:xfrm>
                  <a:custGeom>
                    <a:avLst/>
                    <a:gdLst>
                      <a:gd name="T0" fmla="*/ 108 w 120"/>
                      <a:gd name="T1" fmla="*/ 67 h 169"/>
                      <a:gd name="T2" fmla="*/ 104 w 120"/>
                      <a:gd name="T3" fmla="*/ 67 h 169"/>
                      <a:gd name="T4" fmla="*/ 104 w 120"/>
                      <a:gd name="T5" fmla="*/ 45 h 169"/>
                      <a:gd name="T6" fmla="*/ 60 w 120"/>
                      <a:gd name="T7" fmla="*/ 0 h 169"/>
                      <a:gd name="T8" fmla="*/ 15 w 120"/>
                      <a:gd name="T9" fmla="*/ 45 h 169"/>
                      <a:gd name="T10" fmla="*/ 15 w 120"/>
                      <a:gd name="T11" fmla="*/ 67 h 169"/>
                      <a:gd name="T12" fmla="*/ 11 w 120"/>
                      <a:gd name="T13" fmla="*/ 67 h 169"/>
                      <a:gd name="T14" fmla="*/ 0 w 120"/>
                      <a:gd name="T15" fmla="*/ 80 h 169"/>
                      <a:gd name="T16" fmla="*/ 0 w 120"/>
                      <a:gd name="T17" fmla="*/ 156 h 169"/>
                      <a:gd name="T18" fmla="*/ 11 w 120"/>
                      <a:gd name="T19" fmla="*/ 169 h 169"/>
                      <a:gd name="T20" fmla="*/ 108 w 120"/>
                      <a:gd name="T21" fmla="*/ 169 h 169"/>
                      <a:gd name="T22" fmla="*/ 120 w 120"/>
                      <a:gd name="T23" fmla="*/ 156 h 169"/>
                      <a:gd name="T24" fmla="*/ 120 w 120"/>
                      <a:gd name="T25" fmla="*/ 80 h 169"/>
                      <a:gd name="T26" fmla="*/ 108 w 120"/>
                      <a:gd name="T27" fmla="*/ 67 h 169"/>
                      <a:gd name="T28" fmla="*/ 32 w 120"/>
                      <a:gd name="T29" fmla="*/ 45 h 169"/>
                      <a:gd name="T30" fmla="*/ 60 w 120"/>
                      <a:gd name="T31" fmla="*/ 18 h 169"/>
                      <a:gd name="T32" fmla="*/ 87 w 120"/>
                      <a:gd name="T33" fmla="*/ 45 h 169"/>
                      <a:gd name="T34" fmla="*/ 87 w 120"/>
                      <a:gd name="T35" fmla="*/ 67 h 169"/>
                      <a:gd name="T36" fmla="*/ 32 w 120"/>
                      <a:gd name="T37" fmla="*/ 67 h 169"/>
                      <a:gd name="T38" fmla="*/ 32 w 120"/>
                      <a:gd name="T39" fmla="*/ 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69">
                        <a:moveTo>
                          <a:pt x="108" y="67"/>
                        </a:moveTo>
                        <a:cubicBezTo>
                          <a:pt x="104" y="67"/>
                          <a:pt x="104" y="67"/>
                          <a:pt x="104" y="67"/>
                        </a:cubicBezTo>
                        <a:cubicBezTo>
                          <a:pt x="104" y="45"/>
                          <a:pt x="104" y="45"/>
                          <a:pt x="104" y="45"/>
                        </a:cubicBezTo>
                        <a:cubicBezTo>
                          <a:pt x="104" y="20"/>
                          <a:pt x="84" y="0"/>
                          <a:pt x="60" y="0"/>
                        </a:cubicBezTo>
                        <a:cubicBezTo>
                          <a:pt x="35" y="0"/>
                          <a:pt x="15" y="20"/>
                          <a:pt x="15" y="45"/>
                        </a:cubicBezTo>
                        <a:cubicBezTo>
                          <a:pt x="15" y="67"/>
                          <a:pt x="15" y="67"/>
                          <a:pt x="15" y="67"/>
                        </a:cubicBezTo>
                        <a:cubicBezTo>
                          <a:pt x="11" y="67"/>
                          <a:pt x="11" y="67"/>
                          <a:pt x="11" y="67"/>
                        </a:cubicBezTo>
                        <a:cubicBezTo>
                          <a:pt x="5" y="67"/>
                          <a:pt x="0" y="73"/>
                          <a:pt x="0" y="80"/>
                        </a:cubicBezTo>
                        <a:cubicBezTo>
                          <a:pt x="0" y="156"/>
                          <a:pt x="0" y="156"/>
                          <a:pt x="0" y="156"/>
                        </a:cubicBezTo>
                        <a:cubicBezTo>
                          <a:pt x="0" y="163"/>
                          <a:pt x="5" y="169"/>
                          <a:pt x="11" y="169"/>
                        </a:cubicBezTo>
                        <a:cubicBezTo>
                          <a:pt x="108" y="169"/>
                          <a:pt x="108" y="169"/>
                          <a:pt x="108" y="169"/>
                        </a:cubicBezTo>
                        <a:cubicBezTo>
                          <a:pt x="114" y="169"/>
                          <a:pt x="120" y="163"/>
                          <a:pt x="120" y="156"/>
                        </a:cubicBezTo>
                        <a:cubicBezTo>
                          <a:pt x="120" y="80"/>
                          <a:pt x="120" y="80"/>
                          <a:pt x="120" y="80"/>
                        </a:cubicBezTo>
                        <a:cubicBezTo>
                          <a:pt x="120" y="73"/>
                          <a:pt x="114" y="67"/>
                          <a:pt x="108" y="67"/>
                        </a:cubicBezTo>
                        <a:close/>
                        <a:moveTo>
                          <a:pt x="32" y="45"/>
                        </a:moveTo>
                        <a:cubicBezTo>
                          <a:pt x="32" y="30"/>
                          <a:pt x="45" y="18"/>
                          <a:pt x="60" y="18"/>
                        </a:cubicBezTo>
                        <a:cubicBezTo>
                          <a:pt x="75" y="18"/>
                          <a:pt x="87" y="30"/>
                          <a:pt x="87" y="45"/>
                        </a:cubicBezTo>
                        <a:cubicBezTo>
                          <a:pt x="87" y="67"/>
                          <a:pt x="87" y="67"/>
                          <a:pt x="87" y="67"/>
                        </a:cubicBezTo>
                        <a:cubicBezTo>
                          <a:pt x="32" y="67"/>
                          <a:pt x="32" y="67"/>
                          <a:pt x="32" y="67"/>
                        </a:cubicBezTo>
                        <a:lnTo>
                          <a:pt x="32" y="45"/>
                        </a:lnTo>
                        <a:close/>
                      </a:path>
                    </a:pathLst>
                  </a:custGeom>
                  <a:grpFill/>
                  <a:ln>
                    <a:noFill/>
                  </a:ln>
                  <a:extLst/>
                </p:spPr>
                <p:txBody>
                  <a:bodyPr vert="horz" wrap="square" lIns="95103" tIns="47552" rIns="95103" bIns="47552" numCol="1" anchor="t" anchorCtr="0" compatLnSpc="1">
                    <a:prstTxWarp prst="textNoShape">
                      <a:avLst/>
                    </a:prstTxWarp>
                  </a:bodyPr>
                  <a:lstStyle/>
                  <a:p>
                    <a:endParaRPr lang="en-US" sz="1873" dirty="0">
                      <a:solidFill>
                        <a:srgbClr val="00188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Oval 32"/>
                  <p:cNvSpPr/>
                  <p:nvPr/>
                </p:nvSpPr>
                <p:spPr bwMode="auto">
                  <a:xfrm>
                    <a:off x="2289090" y="1555167"/>
                    <a:ext cx="212867" cy="284413"/>
                  </a:xfrm>
                  <a:custGeom>
                    <a:avLst/>
                    <a:gdLst/>
                    <a:ahLst/>
                    <a:cxnLst/>
                    <a:rect l="l" t="t" r="r" b="b"/>
                    <a:pathLst>
                      <a:path w="1840050" h="3056054">
                        <a:moveTo>
                          <a:pt x="1" y="2288646"/>
                        </a:moveTo>
                        <a:cubicBezTo>
                          <a:pt x="256872" y="2531684"/>
                          <a:pt x="1754672" y="2483951"/>
                          <a:pt x="1840050" y="2288646"/>
                        </a:cubicBezTo>
                        <a:lnTo>
                          <a:pt x="1840050" y="2902573"/>
                        </a:lnTo>
                        <a:lnTo>
                          <a:pt x="1835299" y="2918271"/>
                        </a:lnTo>
                        <a:lnTo>
                          <a:pt x="1821355" y="2933514"/>
                        </a:lnTo>
                        <a:lnTo>
                          <a:pt x="1798681" y="2948226"/>
                        </a:lnTo>
                        <a:lnTo>
                          <a:pt x="1767739" y="2962329"/>
                        </a:lnTo>
                        <a:lnTo>
                          <a:pt x="1728992" y="2975746"/>
                        </a:lnTo>
                        <a:lnTo>
                          <a:pt x="1682904" y="2988400"/>
                        </a:lnTo>
                        <a:lnTo>
                          <a:pt x="1570552" y="3011113"/>
                        </a:lnTo>
                        <a:lnTo>
                          <a:pt x="1434386" y="3029851"/>
                        </a:lnTo>
                        <a:lnTo>
                          <a:pt x="1278108" y="3043998"/>
                        </a:lnTo>
                        <a:lnTo>
                          <a:pt x="1105420" y="3052937"/>
                        </a:lnTo>
                        <a:cubicBezTo>
                          <a:pt x="1045534" y="3054981"/>
                          <a:pt x="983531" y="3056054"/>
                          <a:pt x="920026" y="3056054"/>
                        </a:cubicBezTo>
                        <a:cubicBezTo>
                          <a:pt x="411988" y="3056054"/>
                          <a:pt x="1" y="2987371"/>
                          <a:pt x="1" y="2902573"/>
                        </a:cubicBezTo>
                        <a:close/>
                        <a:moveTo>
                          <a:pt x="1" y="1613958"/>
                        </a:moveTo>
                        <a:cubicBezTo>
                          <a:pt x="256872" y="1856996"/>
                          <a:pt x="1754672" y="1809263"/>
                          <a:pt x="1840050" y="1613958"/>
                        </a:cubicBezTo>
                        <a:lnTo>
                          <a:pt x="1840050" y="2227885"/>
                        </a:lnTo>
                        <a:lnTo>
                          <a:pt x="1835299" y="2243583"/>
                        </a:lnTo>
                        <a:lnTo>
                          <a:pt x="1821355" y="2258826"/>
                        </a:lnTo>
                        <a:lnTo>
                          <a:pt x="1798681" y="2273538"/>
                        </a:lnTo>
                        <a:lnTo>
                          <a:pt x="1767739" y="2287640"/>
                        </a:lnTo>
                        <a:lnTo>
                          <a:pt x="1728992" y="2301058"/>
                        </a:lnTo>
                        <a:lnTo>
                          <a:pt x="1682904" y="2313712"/>
                        </a:lnTo>
                        <a:lnTo>
                          <a:pt x="1570552" y="2336425"/>
                        </a:lnTo>
                        <a:lnTo>
                          <a:pt x="1434386" y="2355163"/>
                        </a:lnTo>
                        <a:lnTo>
                          <a:pt x="1278108" y="2369309"/>
                        </a:lnTo>
                        <a:lnTo>
                          <a:pt x="1105420" y="2378249"/>
                        </a:lnTo>
                        <a:cubicBezTo>
                          <a:pt x="1045534" y="2380293"/>
                          <a:pt x="983531" y="2381366"/>
                          <a:pt x="920026" y="2381366"/>
                        </a:cubicBezTo>
                        <a:cubicBezTo>
                          <a:pt x="411988" y="2381366"/>
                          <a:pt x="1" y="2312683"/>
                          <a:pt x="1" y="2227885"/>
                        </a:cubicBezTo>
                        <a:close/>
                        <a:moveTo>
                          <a:pt x="1" y="907523"/>
                        </a:moveTo>
                        <a:cubicBezTo>
                          <a:pt x="256872" y="1150561"/>
                          <a:pt x="1754672" y="1102828"/>
                          <a:pt x="1840050" y="907523"/>
                        </a:cubicBezTo>
                        <a:lnTo>
                          <a:pt x="1840050" y="1521450"/>
                        </a:lnTo>
                        <a:lnTo>
                          <a:pt x="1835299" y="1537148"/>
                        </a:lnTo>
                        <a:lnTo>
                          <a:pt x="1821355" y="1552391"/>
                        </a:lnTo>
                        <a:lnTo>
                          <a:pt x="1798681" y="1567103"/>
                        </a:lnTo>
                        <a:lnTo>
                          <a:pt x="1767739" y="1581205"/>
                        </a:lnTo>
                        <a:lnTo>
                          <a:pt x="1728992" y="1594623"/>
                        </a:lnTo>
                        <a:lnTo>
                          <a:pt x="1682904" y="1607277"/>
                        </a:lnTo>
                        <a:lnTo>
                          <a:pt x="1570552" y="1629990"/>
                        </a:lnTo>
                        <a:lnTo>
                          <a:pt x="1434386" y="1648728"/>
                        </a:lnTo>
                        <a:lnTo>
                          <a:pt x="1278108" y="1662874"/>
                        </a:lnTo>
                        <a:lnTo>
                          <a:pt x="1105420" y="1671814"/>
                        </a:lnTo>
                        <a:cubicBezTo>
                          <a:pt x="1045534" y="1673858"/>
                          <a:pt x="983531" y="1674931"/>
                          <a:pt x="920026" y="1674931"/>
                        </a:cubicBezTo>
                        <a:cubicBezTo>
                          <a:pt x="411988" y="1674931"/>
                          <a:pt x="1" y="1606248"/>
                          <a:pt x="1" y="1521450"/>
                        </a:cubicBezTo>
                        <a:close/>
                        <a:moveTo>
                          <a:pt x="1" y="227129"/>
                        </a:moveTo>
                        <a:cubicBezTo>
                          <a:pt x="256872" y="470167"/>
                          <a:pt x="1754672" y="422434"/>
                          <a:pt x="1840050" y="227129"/>
                        </a:cubicBezTo>
                        <a:lnTo>
                          <a:pt x="1840050" y="841056"/>
                        </a:lnTo>
                        <a:lnTo>
                          <a:pt x="1835299" y="856754"/>
                        </a:lnTo>
                        <a:lnTo>
                          <a:pt x="1821355" y="871997"/>
                        </a:lnTo>
                        <a:lnTo>
                          <a:pt x="1798681" y="886709"/>
                        </a:lnTo>
                        <a:lnTo>
                          <a:pt x="1767739" y="900811"/>
                        </a:lnTo>
                        <a:lnTo>
                          <a:pt x="1728992" y="914229"/>
                        </a:lnTo>
                        <a:lnTo>
                          <a:pt x="1682904" y="926883"/>
                        </a:lnTo>
                        <a:lnTo>
                          <a:pt x="1570552" y="949596"/>
                        </a:lnTo>
                        <a:lnTo>
                          <a:pt x="1434386" y="968334"/>
                        </a:lnTo>
                        <a:lnTo>
                          <a:pt x="1278108" y="982480"/>
                        </a:lnTo>
                        <a:lnTo>
                          <a:pt x="1105420" y="991420"/>
                        </a:lnTo>
                        <a:cubicBezTo>
                          <a:pt x="1045534" y="993464"/>
                          <a:pt x="983531" y="994537"/>
                          <a:pt x="920026" y="994537"/>
                        </a:cubicBezTo>
                        <a:cubicBezTo>
                          <a:pt x="411988" y="994537"/>
                          <a:pt x="1" y="925854"/>
                          <a:pt x="1" y="841056"/>
                        </a:cubicBezTo>
                        <a:close/>
                        <a:moveTo>
                          <a:pt x="920025" y="0"/>
                        </a:moveTo>
                        <a:cubicBezTo>
                          <a:pt x="1428141" y="0"/>
                          <a:pt x="1840050" y="74299"/>
                          <a:pt x="1840050" y="165951"/>
                        </a:cubicBezTo>
                        <a:cubicBezTo>
                          <a:pt x="1840050" y="257603"/>
                          <a:pt x="1428141" y="331902"/>
                          <a:pt x="920025" y="331902"/>
                        </a:cubicBezTo>
                        <a:cubicBezTo>
                          <a:pt x="411909" y="331902"/>
                          <a:pt x="0" y="257603"/>
                          <a:pt x="0" y="165951"/>
                        </a:cubicBezTo>
                        <a:cubicBezTo>
                          <a:pt x="0" y="74299"/>
                          <a:pt x="411909" y="0"/>
                          <a:pt x="92002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cxnSp>
                <p:nvCxnSpPr>
                  <p:cNvPr id="10" name="Straight Connector 9"/>
                  <p:cNvCxnSpPr/>
                  <p:nvPr/>
                </p:nvCxnSpPr>
                <p:spPr>
                  <a:xfrm flipH="1">
                    <a:off x="2026388" y="1718536"/>
                    <a:ext cx="262703"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8725365" y="3954460"/>
                <a:ext cx="1627632" cy="1628172"/>
                <a:chOff x="245002" y="3709658"/>
                <a:chExt cx="1539560" cy="1565455"/>
              </a:xfrm>
            </p:grpSpPr>
            <p:sp>
              <p:nvSpPr>
                <p:cNvPr id="12" name="Rectangle 11"/>
                <p:cNvSpPr/>
                <p:nvPr>
                  <p:custDataLst>
                    <p:tags r:id="rId6"/>
                  </p:custDataLst>
                </p:nvPr>
              </p:nvSpPr>
              <p:spPr bwMode="auto">
                <a:xfrm>
                  <a:off x="245002" y="3709658"/>
                  <a:ext cx="1539560" cy="15654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lnSpc>
                      <a:spcPct val="85000"/>
                    </a:lnSpc>
                    <a:spcBef>
                      <a:spcPct val="0"/>
                    </a:spcBef>
                    <a:spcAft>
                      <a:spcPct val="0"/>
                    </a:spcAft>
                  </a:pP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USB 筛选器</a:t>
                  </a:r>
                </a:p>
              </p:txBody>
            </p:sp>
            <p:grpSp>
              <p:nvGrpSpPr>
                <p:cNvPr id="13" name="Group 12"/>
                <p:cNvGrpSpPr/>
                <p:nvPr/>
              </p:nvGrpSpPr>
              <p:grpSpPr>
                <a:xfrm>
                  <a:off x="448410" y="3889735"/>
                  <a:ext cx="1243289" cy="867531"/>
                  <a:chOff x="831008" y="1376084"/>
                  <a:chExt cx="3280186" cy="2035175"/>
                </a:xfrm>
                <a:solidFill>
                  <a:schemeClr val="bg1"/>
                </a:solidFill>
              </p:grpSpPr>
              <p:sp>
                <p:nvSpPr>
                  <p:cNvPr id="14" name="Rectangle 3"/>
                  <p:cNvSpPr>
                    <a:spLocks noChangeAspect="1"/>
                  </p:cNvSpPr>
                  <p:nvPr/>
                </p:nvSpPr>
                <p:spPr bwMode="auto">
                  <a:xfrm>
                    <a:off x="3539802" y="2300542"/>
                    <a:ext cx="571392" cy="190671"/>
                  </a:xfrm>
                  <a:custGeom>
                    <a:avLst/>
                    <a:gdLst/>
                    <a:ahLst/>
                    <a:cxnLst/>
                    <a:rect l="l" t="t" r="r" b="b"/>
                    <a:pathLst>
                      <a:path w="1840053" h="614016">
                        <a:moveTo>
                          <a:pt x="54185" y="342428"/>
                        </a:moveTo>
                        <a:lnTo>
                          <a:pt x="54185" y="388147"/>
                        </a:lnTo>
                        <a:lnTo>
                          <a:pt x="154518" y="388147"/>
                        </a:lnTo>
                        <a:lnTo>
                          <a:pt x="154518" y="342428"/>
                        </a:lnTo>
                        <a:close/>
                        <a:moveTo>
                          <a:pt x="54185" y="228128"/>
                        </a:moveTo>
                        <a:lnTo>
                          <a:pt x="54185" y="273847"/>
                        </a:lnTo>
                        <a:lnTo>
                          <a:pt x="154518" y="273847"/>
                        </a:lnTo>
                        <a:lnTo>
                          <a:pt x="154518" y="228128"/>
                        </a:lnTo>
                        <a:close/>
                        <a:moveTo>
                          <a:pt x="0" y="143221"/>
                        </a:moveTo>
                        <a:lnTo>
                          <a:pt x="244475" y="143221"/>
                        </a:lnTo>
                        <a:lnTo>
                          <a:pt x="244475" y="470796"/>
                        </a:lnTo>
                        <a:lnTo>
                          <a:pt x="0" y="470796"/>
                        </a:lnTo>
                        <a:close/>
                        <a:moveTo>
                          <a:pt x="260852" y="0"/>
                        </a:moveTo>
                        <a:lnTo>
                          <a:pt x="1840053" y="0"/>
                        </a:lnTo>
                        <a:lnTo>
                          <a:pt x="1840053" y="614016"/>
                        </a:lnTo>
                        <a:lnTo>
                          <a:pt x="260852" y="61401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5" name="Round Same Side Corner Rectangle 11"/>
                  <p:cNvSpPr/>
                  <p:nvPr/>
                </p:nvSpPr>
                <p:spPr>
                  <a:xfrm>
                    <a:off x="831008" y="1376084"/>
                    <a:ext cx="2798859" cy="2035175"/>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a:defRPr/>
                    </a:pPr>
                    <a:endParaRPr lang="en-US" sz="1873" kern="0" dirty="0">
                      <a:solidFill>
                        <a:srgbClr val="00D8CC"/>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grpSp>
            <p:nvGrpSpPr>
              <p:cNvPr id="16" name="Group 15"/>
              <p:cNvGrpSpPr/>
              <p:nvPr/>
            </p:nvGrpSpPr>
            <p:grpSpPr>
              <a:xfrm>
                <a:off x="10496008" y="3954460"/>
                <a:ext cx="1628172" cy="1628172"/>
                <a:chOff x="4984530" y="5156237"/>
                <a:chExt cx="1565454" cy="1565455"/>
              </a:xfrm>
            </p:grpSpPr>
            <p:sp>
              <p:nvSpPr>
                <p:cNvPr id="17" name="Rectangle 16"/>
                <p:cNvSpPr/>
                <p:nvPr>
                  <p:custDataLst>
                    <p:tags r:id="rId5"/>
                  </p:custDataLst>
                </p:nvPr>
              </p:nvSpPr>
              <p:spPr bwMode="auto">
                <a:xfrm>
                  <a:off x="4984530" y="5156237"/>
                  <a:ext cx="1565454" cy="15654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lnSpc>
                      <a:spcPct val="85000"/>
                    </a:lnSpc>
                    <a:spcBef>
                      <a:spcPct val="0"/>
                    </a:spcBef>
                    <a:spcAft>
                      <a:spcPct val="0"/>
                    </a:spcAft>
                  </a:pP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对话和通知筛选器</a:t>
                  </a:r>
                </a:p>
              </p:txBody>
            </p:sp>
            <p:grpSp>
              <p:nvGrpSpPr>
                <p:cNvPr id="18" name="Group 17"/>
                <p:cNvGrpSpPr/>
                <p:nvPr/>
              </p:nvGrpSpPr>
              <p:grpSpPr>
                <a:xfrm>
                  <a:off x="5380076" y="5264479"/>
                  <a:ext cx="908183" cy="948135"/>
                  <a:chOff x="920634" y="3965981"/>
                  <a:chExt cx="1059197" cy="1114646"/>
                </a:xfrm>
                <a:solidFill>
                  <a:schemeClr val="bg1"/>
                </a:solidFill>
              </p:grpSpPr>
              <p:grpSp>
                <p:nvGrpSpPr>
                  <p:cNvPr id="19" name="Group 18"/>
                  <p:cNvGrpSpPr/>
                  <p:nvPr/>
                </p:nvGrpSpPr>
                <p:grpSpPr>
                  <a:xfrm>
                    <a:off x="920634" y="3965981"/>
                    <a:ext cx="1059197" cy="1114646"/>
                    <a:chOff x="1168721" y="1380744"/>
                    <a:chExt cx="1790603" cy="2051050"/>
                  </a:xfrm>
                  <a:grpFill/>
                </p:grpSpPr>
                <p:sp>
                  <p:nvSpPr>
                    <p:cNvPr id="21" name="Rounded Rectangle 94"/>
                    <p:cNvSpPr>
                      <a:spLocks noChangeAspect="1"/>
                    </p:cNvSpPr>
                    <p:nvPr/>
                  </p:nvSpPr>
                  <p:spPr bwMode="auto">
                    <a:xfrm>
                      <a:off x="1168721" y="1380744"/>
                      <a:ext cx="1790603" cy="2051050"/>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22" name="Rectangle 138"/>
                    <p:cNvSpPr/>
                    <p:nvPr/>
                  </p:nvSpPr>
                  <p:spPr bwMode="auto">
                    <a:xfrm rot="8104528">
                      <a:off x="1793537" y="1884841"/>
                      <a:ext cx="505020" cy="497748"/>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20" name="Rectangular Callout 19"/>
                  <p:cNvSpPr/>
                  <p:nvPr/>
                </p:nvSpPr>
                <p:spPr bwMode="auto">
                  <a:xfrm flipH="1">
                    <a:off x="1548285" y="4597693"/>
                    <a:ext cx="206434" cy="136570"/>
                  </a:xfrm>
                  <a:prstGeom prst="wedgeRectCallout">
                    <a:avLst>
                      <a:gd name="adj1" fmla="val -27790"/>
                      <a:gd name="adj2" fmla="val 11988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grpSp>
        <p:grpSp>
          <p:nvGrpSpPr>
            <p:cNvPr id="75" name="Group 74"/>
            <p:cNvGrpSpPr/>
            <p:nvPr/>
          </p:nvGrpSpPr>
          <p:grpSpPr>
            <a:xfrm>
              <a:off x="8725366" y="2209331"/>
              <a:ext cx="1628172" cy="1628172"/>
              <a:chOff x="8698435" y="2209331"/>
              <a:chExt cx="1628172" cy="1628172"/>
            </a:xfrm>
          </p:grpSpPr>
          <p:sp>
            <p:nvSpPr>
              <p:cNvPr id="24" name="Rectangle 23"/>
              <p:cNvSpPr/>
              <p:nvPr>
                <p:custDataLst>
                  <p:tags r:id="rId4"/>
                </p:custDataLst>
              </p:nvPr>
            </p:nvSpPr>
            <p:spPr bwMode="auto">
              <a:xfrm>
                <a:off x="8698435" y="2209331"/>
                <a:ext cx="1628172" cy="16281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spcBef>
                    <a:spcPct val="0"/>
                  </a:spcBef>
                  <a:spcAft>
                    <a:spcPct val="0"/>
                  </a:spcAft>
                </a:pPr>
                <a:r>
                  <a:rPr lang="en-US" sz="1273" dirty="0" err="1">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AppLocker</a:t>
                </a: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1273" dirty="0"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和</a:t>
                </a:r>
                <a:br>
                  <a:rPr lang="en-US" sz="1273" dirty="0"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sz="1273" dirty="0" err="1"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布局控制</a:t>
                </a:r>
                <a:endPar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26" name="Block Arc 42"/>
              <p:cNvSpPr>
                <a:spLocks noChangeAspect="1"/>
              </p:cNvSpPr>
              <p:nvPr/>
            </p:nvSpPr>
            <p:spPr bwMode="auto">
              <a:xfrm>
                <a:off x="9351603" y="2562191"/>
                <a:ext cx="334388" cy="450720"/>
              </a:xfrm>
              <a:custGeom>
                <a:avLst/>
                <a:gdLst/>
                <a:ahLst/>
                <a:cxnLst/>
                <a:rect l="l" t="t" r="r" b="b"/>
                <a:pathLst>
                  <a:path w="325440" h="438658">
                    <a:moveTo>
                      <a:pt x="162720" y="225575"/>
                    </a:moveTo>
                    <a:cubicBezTo>
                      <a:pt x="137075" y="225575"/>
                      <a:pt x="116286" y="246364"/>
                      <a:pt x="116286" y="272009"/>
                    </a:cubicBezTo>
                    <a:cubicBezTo>
                      <a:pt x="116286" y="289154"/>
                      <a:pt x="125578" y="304128"/>
                      <a:pt x="139782" y="311515"/>
                    </a:cubicBezTo>
                    <a:lnTo>
                      <a:pt x="139782" y="381528"/>
                    </a:lnTo>
                    <a:lnTo>
                      <a:pt x="185658" y="381528"/>
                    </a:lnTo>
                    <a:lnTo>
                      <a:pt x="185658" y="311515"/>
                    </a:lnTo>
                    <a:cubicBezTo>
                      <a:pt x="199862" y="304128"/>
                      <a:pt x="209154" y="289154"/>
                      <a:pt x="209154" y="272009"/>
                    </a:cubicBezTo>
                    <a:cubicBezTo>
                      <a:pt x="209154" y="246364"/>
                      <a:pt x="188365" y="225575"/>
                      <a:pt x="162720" y="225575"/>
                    </a:cubicBezTo>
                    <a:close/>
                    <a:moveTo>
                      <a:pt x="162639" y="55669"/>
                    </a:moveTo>
                    <a:cubicBezTo>
                      <a:pt x="123729" y="55324"/>
                      <a:pt x="89284" y="83101"/>
                      <a:pt x="78106" y="123838"/>
                    </a:cubicBezTo>
                    <a:cubicBezTo>
                      <a:pt x="73128" y="141979"/>
                      <a:pt x="73286" y="160837"/>
                      <a:pt x="78186" y="178164"/>
                    </a:cubicBezTo>
                    <a:lnTo>
                      <a:pt x="245519" y="178164"/>
                    </a:lnTo>
                    <a:cubicBezTo>
                      <a:pt x="250461" y="161286"/>
                      <a:pt x="250730" y="142890"/>
                      <a:pt x="246092" y="125102"/>
                    </a:cubicBezTo>
                    <a:cubicBezTo>
                      <a:pt x="235450" y="84284"/>
                      <a:pt x="201470" y="56013"/>
                      <a:pt x="162639" y="55669"/>
                    </a:cubicBezTo>
                    <a:close/>
                    <a:moveTo>
                      <a:pt x="163052" y="4"/>
                    </a:moveTo>
                    <a:cubicBezTo>
                      <a:pt x="226120" y="526"/>
                      <a:pt x="281437" y="44602"/>
                      <a:pt x="299267" y="108538"/>
                    </a:cubicBezTo>
                    <a:cubicBezTo>
                      <a:pt x="305741" y="131753"/>
                      <a:pt x="306725" y="155655"/>
                      <a:pt x="301193" y="178164"/>
                    </a:cubicBezTo>
                    <a:lnTo>
                      <a:pt x="325440" y="178164"/>
                    </a:lnTo>
                    <a:lnTo>
                      <a:pt x="325440" y="438658"/>
                    </a:lnTo>
                    <a:lnTo>
                      <a:pt x="0" y="438658"/>
                    </a:lnTo>
                    <a:lnTo>
                      <a:pt x="0" y="178164"/>
                    </a:lnTo>
                    <a:lnTo>
                      <a:pt x="22633" y="178164"/>
                    </a:lnTo>
                    <a:cubicBezTo>
                      <a:pt x="17015" y="154956"/>
                      <a:pt x="18187" y="130312"/>
                      <a:pt x="25180" y="106486"/>
                    </a:cubicBezTo>
                    <a:cubicBezTo>
                      <a:pt x="43889" y="42743"/>
                      <a:pt x="99904" y="-519"/>
                      <a:pt x="163052" y="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97" tIns="48499" rIns="48499" bIns="96997" numCol="1" spcCol="0" rtlCol="0" fromWordArt="0" anchor="b" anchorCtr="0" forceAA="0" compatLnSpc="1">
                <a:prstTxWarp prst="textNoShape">
                  <a:avLst/>
                </a:prstTxWarp>
                <a:noAutofit/>
              </a:bodyPr>
              <a:lstStyle/>
              <a:p>
                <a:pPr defTabSz="969724" fontAlgn="base">
                  <a:lnSpc>
                    <a:spcPct val="85000"/>
                  </a:lnSpc>
                  <a:spcBef>
                    <a:spcPct val="0"/>
                  </a:spcBef>
                  <a:spcAft>
                    <a:spcPct val="0"/>
                  </a:spcAft>
                </a:pPr>
                <a:endParaRPr lang="en-US" sz="1273" dirty="0">
                  <a:solidFill>
                    <a:srgbClr val="00188F"/>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nvGrpSpPr>
            <p:cNvPr id="29" name="Group 28"/>
            <p:cNvGrpSpPr/>
            <p:nvPr/>
          </p:nvGrpSpPr>
          <p:grpSpPr>
            <a:xfrm>
              <a:off x="10496008" y="2201862"/>
              <a:ext cx="1628172" cy="1628172"/>
              <a:chOff x="10442147" y="2201862"/>
              <a:chExt cx="1628172" cy="1628172"/>
            </a:xfrm>
          </p:grpSpPr>
          <p:grpSp>
            <p:nvGrpSpPr>
              <p:cNvPr id="30" name="Group 29"/>
              <p:cNvGrpSpPr/>
              <p:nvPr/>
            </p:nvGrpSpPr>
            <p:grpSpPr>
              <a:xfrm>
                <a:off x="10442147" y="2201862"/>
                <a:ext cx="1628172" cy="1628172"/>
                <a:chOff x="245002" y="3709658"/>
                <a:chExt cx="1565454" cy="1565455"/>
              </a:xfrm>
            </p:grpSpPr>
            <p:sp>
              <p:nvSpPr>
                <p:cNvPr id="31" name="Rectangle 30"/>
                <p:cNvSpPr/>
                <p:nvPr>
                  <p:custDataLst>
                    <p:tags r:id="rId3"/>
                  </p:custDataLst>
                </p:nvPr>
              </p:nvSpPr>
              <p:spPr bwMode="auto">
                <a:xfrm>
                  <a:off x="245002" y="3709658"/>
                  <a:ext cx="1565454" cy="15654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spcBef>
                      <a:spcPct val="0"/>
                    </a:spcBef>
                    <a:spcAft>
                      <a:spcPct val="0"/>
                    </a:spcAft>
                  </a:pP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Shell </a:t>
                  </a:r>
                  <a:r>
                    <a:rPr lang="en-US" sz="1273" dirty="0"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和</a:t>
                  </a:r>
                  <a:br>
                    <a:rPr lang="en-US" sz="1273" dirty="0"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br>
                  <a:r>
                    <a:rPr lang="en-US" sz="1273" dirty="0" err="1" smtClean="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应用启动器</a:t>
                  </a:r>
                  <a:endPar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32" name="Round Same Side Corner Rectangle 11"/>
                <p:cNvSpPr/>
                <p:nvPr/>
              </p:nvSpPr>
              <p:spPr>
                <a:xfrm>
                  <a:off x="448410" y="3889735"/>
                  <a:ext cx="1060852" cy="867531"/>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algn="ctr">
                    <a:defRPr/>
                  </a:pPr>
                  <a:endParaRPr lang="en-US" sz="1873" kern="0" dirty="0">
                    <a:solidFill>
                      <a:srgbClr val="00D8CC"/>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3" name="Rounded Rectangle 1"/>
              <p:cNvSpPr/>
              <p:nvPr/>
            </p:nvSpPr>
            <p:spPr bwMode="auto">
              <a:xfrm>
                <a:off x="10889749" y="2486617"/>
                <a:ext cx="672377" cy="459516"/>
              </a:xfrm>
              <a:custGeom>
                <a:avLst/>
                <a:gdLst/>
                <a:ahLst/>
                <a:cxnLst/>
                <a:rect l="l" t="t" r="r" b="b"/>
                <a:pathLst>
                  <a:path w="1048743" h="806782">
                    <a:moveTo>
                      <a:pt x="60343" y="142358"/>
                    </a:moveTo>
                    <a:lnTo>
                      <a:pt x="60343" y="763550"/>
                    </a:lnTo>
                    <a:lnTo>
                      <a:pt x="990692" y="763550"/>
                    </a:lnTo>
                    <a:lnTo>
                      <a:pt x="990692" y="142358"/>
                    </a:lnTo>
                    <a:close/>
                    <a:moveTo>
                      <a:pt x="845191" y="45575"/>
                    </a:moveTo>
                    <a:cubicBezTo>
                      <a:pt x="840282" y="45575"/>
                      <a:pt x="836303" y="49554"/>
                      <a:pt x="836303" y="54463"/>
                    </a:cubicBezTo>
                    <a:lnTo>
                      <a:pt x="836303" y="90016"/>
                    </a:lnTo>
                    <a:cubicBezTo>
                      <a:pt x="836303" y="94925"/>
                      <a:pt x="840282" y="98904"/>
                      <a:pt x="845191" y="98904"/>
                    </a:cubicBezTo>
                    <a:lnTo>
                      <a:pt x="919277" y="98904"/>
                    </a:lnTo>
                    <a:cubicBezTo>
                      <a:pt x="924186" y="98904"/>
                      <a:pt x="928165" y="94925"/>
                      <a:pt x="928165" y="90016"/>
                    </a:cubicBezTo>
                    <a:lnTo>
                      <a:pt x="928165" y="54463"/>
                    </a:lnTo>
                    <a:cubicBezTo>
                      <a:pt x="928165" y="49554"/>
                      <a:pt x="924186" y="45575"/>
                      <a:pt x="919277" y="45575"/>
                    </a:cubicBezTo>
                    <a:close/>
                    <a:moveTo>
                      <a:pt x="723895" y="45575"/>
                    </a:moveTo>
                    <a:cubicBezTo>
                      <a:pt x="718986" y="45575"/>
                      <a:pt x="715007" y="49554"/>
                      <a:pt x="715007" y="54463"/>
                    </a:cubicBezTo>
                    <a:lnTo>
                      <a:pt x="715007" y="90016"/>
                    </a:lnTo>
                    <a:cubicBezTo>
                      <a:pt x="715007" y="94925"/>
                      <a:pt x="718986" y="98904"/>
                      <a:pt x="723895" y="98904"/>
                    </a:cubicBezTo>
                    <a:lnTo>
                      <a:pt x="797981" y="98904"/>
                    </a:lnTo>
                    <a:cubicBezTo>
                      <a:pt x="802890" y="98904"/>
                      <a:pt x="806869" y="94925"/>
                      <a:pt x="806869" y="90016"/>
                    </a:cubicBezTo>
                    <a:lnTo>
                      <a:pt x="806869" y="54463"/>
                    </a:lnTo>
                    <a:cubicBezTo>
                      <a:pt x="806869" y="49554"/>
                      <a:pt x="802890" y="45575"/>
                      <a:pt x="797981" y="45575"/>
                    </a:cubicBezTo>
                    <a:close/>
                    <a:moveTo>
                      <a:pt x="602598" y="45575"/>
                    </a:moveTo>
                    <a:cubicBezTo>
                      <a:pt x="597689" y="45575"/>
                      <a:pt x="593710" y="49554"/>
                      <a:pt x="593710" y="54463"/>
                    </a:cubicBezTo>
                    <a:lnTo>
                      <a:pt x="593710" y="90016"/>
                    </a:lnTo>
                    <a:cubicBezTo>
                      <a:pt x="593710" y="94925"/>
                      <a:pt x="597689" y="98904"/>
                      <a:pt x="602598" y="98904"/>
                    </a:cubicBezTo>
                    <a:lnTo>
                      <a:pt x="676684" y="98904"/>
                    </a:lnTo>
                    <a:cubicBezTo>
                      <a:pt x="681593" y="98904"/>
                      <a:pt x="685572" y="94925"/>
                      <a:pt x="685572" y="90016"/>
                    </a:cubicBezTo>
                    <a:lnTo>
                      <a:pt x="685572" y="54463"/>
                    </a:lnTo>
                    <a:cubicBezTo>
                      <a:pt x="685572" y="49554"/>
                      <a:pt x="681593" y="45575"/>
                      <a:pt x="676684" y="45575"/>
                    </a:cubicBezTo>
                    <a:close/>
                    <a:moveTo>
                      <a:pt x="46632" y="0"/>
                    </a:moveTo>
                    <a:lnTo>
                      <a:pt x="1002111" y="0"/>
                    </a:lnTo>
                    <a:cubicBezTo>
                      <a:pt x="1027865" y="0"/>
                      <a:pt x="1048743" y="20878"/>
                      <a:pt x="1048743" y="46632"/>
                    </a:cubicBezTo>
                    <a:lnTo>
                      <a:pt x="1048743" y="760150"/>
                    </a:lnTo>
                    <a:cubicBezTo>
                      <a:pt x="1048743" y="785904"/>
                      <a:pt x="1027865" y="806782"/>
                      <a:pt x="1002111" y="806782"/>
                    </a:cubicBezTo>
                    <a:lnTo>
                      <a:pt x="46632" y="806782"/>
                    </a:lnTo>
                    <a:cubicBezTo>
                      <a:pt x="20878" y="806782"/>
                      <a:pt x="0" y="785904"/>
                      <a:pt x="0" y="760150"/>
                    </a:cubicBezTo>
                    <a:lnTo>
                      <a:pt x="0" y="46632"/>
                    </a:lnTo>
                    <a:cubicBezTo>
                      <a:pt x="0" y="20878"/>
                      <a:pt x="20878" y="0"/>
                      <a:pt x="466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3" tIns="47552" rIns="47552" bIns="95103" numCol="1" spcCol="0" rtlCol="0" fromWordArt="0" anchor="b" anchorCtr="0" forceAA="0" compatLnSpc="1">
                <a:prstTxWarp prst="textNoShape">
                  <a:avLst/>
                </a:prstTxWarp>
                <a:noAutofit/>
              </a:bodyPr>
              <a:lstStyle/>
              <a:p>
                <a:pPr algn="ctr" defTabSz="950805" fontAlgn="base">
                  <a:spcBef>
                    <a:spcPct val="0"/>
                  </a:spcBef>
                  <a:spcAft>
                    <a:spcPct val="0"/>
                  </a:spcAft>
                </a:pPr>
                <a:endParaRPr lang="en-US" sz="1873"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grpSp>
          <p:nvGrpSpPr>
            <p:cNvPr id="74" name="Group 73"/>
            <p:cNvGrpSpPr/>
            <p:nvPr/>
          </p:nvGrpSpPr>
          <p:grpSpPr>
            <a:xfrm>
              <a:off x="6954723" y="2201863"/>
              <a:ext cx="1628172" cy="1628172"/>
              <a:chOff x="6954723" y="2201863"/>
              <a:chExt cx="1628172" cy="1628172"/>
            </a:xfrm>
          </p:grpSpPr>
          <p:grpSp>
            <p:nvGrpSpPr>
              <p:cNvPr id="40" name="Group 39"/>
              <p:cNvGrpSpPr/>
              <p:nvPr/>
            </p:nvGrpSpPr>
            <p:grpSpPr>
              <a:xfrm>
                <a:off x="6954723" y="2201863"/>
                <a:ext cx="1628172" cy="1628172"/>
                <a:chOff x="6050895" y="1303896"/>
                <a:chExt cx="1596618" cy="1596619"/>
              </a:xfrm>
            </p:grpSpPr>
            <p:sp>
              <p:nvSpPr>
                <p:cNvPr id="41" name="Rectangle 40"/>
                <p:cNvSpPr/>
                <p:nvPr>
                  <p:custDataLst>
                    <p:tags r:id="rId2"/>
                  </p:custDataLst>
                </p:nvPr>
              </p:nvSpPr>
              <p:spPr bwMode="auto">
                <a:xfrm>
                  <a:off x="6050895" y="1303896"/>
                  <a:ext cx="1596618" cy="15966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49206" tIns="99470" rIns="149206" bIns="99470" numCol="1" spcCol="0" rtlCol="0" fromWordArt="0" anchor="b" anchorCtr="0" forceAA="0" compatLnSpc="1">
                  <a:prstTxWarp prst="textNoShape">
                    <a:avLst/>
                  </a:prstTxWarp>
                  <a:noAutofit/>
                </a:bodyPr>
                <a:lstStyle/>
                <a:p>
                  <a:pPr defTabSz="967592" fontAlgn="base">
                    <a:lnSpc>
                      <a:spcPct val="85000"/>
                    </a:lnSpc>
                    <a:spcBef>
                      <a:spcPct val="0"/>
                    </a:spcBef>
                    <a:spcAft>
                      <a:spcPct val="0"/>
                    </a:spcAft>
                  </a:pPr>
                  <a:r>
                    <a:rPr lang="en-US" sz="1273" dirty="0">
                      <a:gradFill flip="none" rotWithShape="1">
                        <a:gsLst>
                          <a:gs pos="0">
                            <a:srgbClr val="FFFFFF"/>
                          </a:gs>
                          <a:gs pos="100000">
                            <a:srgbClr val="FFFFFF"/>
                          </a:gs>
                        </a:gsLst>
                        <a:lin ang="5400000" scaled="0"/>
                        <a:tileRect/>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输入筛选器</a:t>
                  </a:r>
                </a:p>
              </p:txBody>
            </p:sp>
            <p:sp>
              <p:nvSpPr>
                <p:cNvPr id="42" name="Freeform 41"/>
                <p:cNvSpPr>
                  <a:spLocks noChangeAspect="1"/>
                </p:cNvSpPr>
                <p:nvPr/>
              </p:nvSpPr>
              <p:spPr bwMode="auto">
                <a:xfrm>
                  <a:off x="6134479" y="1414294"/>
                  <a:ext cx="494689" cy="1024437"/>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97" tIns="48499" rIns="48499" bIns="96997" numCol="1" spcCol="0" rtlCol="0" fromWordArt="0" anchor="b" anchorCtr="0" forceAA="0" compatLnSpc="1">
                  <a:prstTxWarp prst="textNoShape">
                    <a:avLst/>
                  </a:prstTxWarp>
                  <a:noAutofit/>
                </a:bodyPr>
                <a:lstStyle/>
                <a:p>
                  <a:pPr lvl="1"/>
                  <a:endParaRPr lang="en-US" sz="191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3" name="Block Arc 42"/>
                <p:cNvSpPr>
                  <a:spLocks noChangeAspect="1"/>
                </p:cNvSpPr>
                <p:nvPr/>
              </p:nvSpPr>
              <p:spPr bwMode="auto">
                <a:xfrm>
                  <a:off x="7051100" y="1404086"/>
                  <a:ext cx="196468" cy="264818"/>
                </a:xfrm>
                <a:custGeom>
                  <a:avLst/>
                  <a:gdLst/>
                  <a:ahLst/>
                  <a:cxnLst/>
                  <a:rect l="l" t="t" r="r" b="b"/>
                  <a:pathLst>
                    <a:path w="325440" h="438658">
                      <a:moveTo>
                        <a:pt x="162720" y="225575"/>
                      </a:moveTo>
                      <a:cubicBezTo>
                        <a:pt x="137075" y="225575"/>
                        <a:pt x="116286" y="246364"/>
                        <a:pt x="116286" y="272009"/>
                      </a:cubicBezTo>
                      <a:cubicBezTo>
                        <a:pt x="116286" y="289154"/>
                        <a:pt x="125578" y="304128"/>
                        <a:pt x="139782" y="311515"/>
                      </a:cubicBezTo>
                      <a:lnTo>
                        <a:pt x="139782" y="381528"/>
                      </a:lnTo>
                      <a:lnTo>
                        <a:pt x="185658" y="381528"/>
                      </a:lnTo>
                      <a:lnTo>
                        <a:pt x="185658" y="311515"/>
                      </a:lnTo>
                      <a:cubicBezTo>
                        <a:pt x="199862" y="304128"/>
                        <a:pt x="209154" y="289154"/>
                        <a:pt x="209154" y="272009"/>
                      </a:cubicBezTo>
                      <a:cubicBezTo>
                        <a:pt x="209154" y="246364"/>
                        <a:pt x="188365" y="225575"/>
                        <a:pt x="162720" y="225575"/>
                      </a:cubicBezTo>
                      <a:close/>
                      <a:moveTo>
                        <a:pt x="162639" y="55669"/>
                      </a:moveTo>
                      <a:cubicBezTo>
                        <a:pt x="123729" y="55324"/>
                        <a:pt x="89284" y="83101"/>
                        <a:pt x="78106" y="123838"/>
                      </a:cubicBezTo>
                      <a:cubicBezTo>
                        <a:pt x="73128" y="141979"/>
                        <a:pt x="73286" y="160837"/>
                        <a:pt x="78186" y="178164"/>
                      </a:cubicBezTo>
                      <a:lnTo>
                        <a:pt x="245519" y="178164"/>
                      </a:lnTo>
                      <a:cubicBezTo>
                        <a:pt x="250461" y="161286"/>
                        <a:pt x="250730" y="142890"/>
                        <a:pt x="246092" y="125102"/>
                      </a:cubicBezTo>
                      <a:cubicBezTo>
                        <a:pt x="235450" y="84284"/>
                        <a:pt x="201470" y="56013"/>
                        <a:pt x="162639" y="55669"/>
                      </a:cubicBezTo>
                      <a:close/>
                      <a:moveTo>
                        <a:pt x="163052" y="4"/>
                      </a:moveTo>
                      <a:cubicBezTo>
                        <a:pt x="226120" y="526"/>
                        <a:pt x="281437" y="44602"/>
                        <a:pt x="299267" y="108538"/>
                      </a:cubicBezTo>
                      <a:cubicBezTo>
                        <a:pt x="305741" y="131753"/>
                        <a:pt x="306725" y="155655"/>
                        <a:pt x="301193" y="178164"/>
                      </a:cubicBezTo>
                      <a:lnTo>
                        <a:pt x="325440" y="178164"/>
                      </a:lnTo>
                      <a:lnTo>
                        <a:pt x="325440" y="438658"/>
                      </a:lnTo>
                      <a:lnTo>
                        <a:pt x="0" y="438658"/>
                      </a:lnTo>
                      <a:lnTo>
                        <a:pt x="0" y="178164"/>
                      </a:lnTo>
                      <a:lnTo>
                        <a:pt x="22633" y="178164"/>
                      </a:lnTo>
                      <a:cubicBezTo>
                        <a:pt x="17015" y="154956"/>
                        <a:pt x="18187" y="130312"/>
                        <a:pt x="25180" y="106486"/>
                      </a:cubicBezTo>
                      <a:cubicBezTo>
                        <a:pt x="43889" y="42743"/>
                        <a:pt x="99904" y="-519"/>
                        <a:pt x="163052" y="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97" tIns="48499" rIns="48499" bIns="96997" numCol="1" spcCol="0" rtlCol="0" fromWordArt="0" anchor="b" anchorCtr="0" forceAA="0" compatLnSpc="1">
                  <a:prstTxWarp prst="textNoShape">
                    <a:avLst/>
                  </a:prstTxWarp>
                  <a:noAutofit/>
                </a:bodyPr>
                <a:lstStyle/>
                <a:p>
                  <a:pPr defTabSz="969724" fontAlgn="base">
                    <a:lnSpc>
                      <a:spcPct val="85000"/>
                    </a:lnSpc>
                    <a:spcBef>
                      <a:spcPct val="0"/>
                    </a:spcBef>
                    <a:spcAft>
                      <a:spcPct val="0"/>
                    </a:spcAft>
                  </a:pPr>
                  <a:endParaRPr lang="en-US" sz="1273" dirty="0">
                    <a:solidFill>
                      <a:srgbClr val="00188F"/>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4" name="Rectangle 43"/>
                <p:cNvSpPr/>
                <p:nvPr/>
              </p:nvSpPr>
              <p:spPr bwMode="auto">
                <a:xfrm>
                  <a:off x="6904037" y="1744661"/>
                  <a:ext cx="609600" cy="23922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5" name="Rectangle 44"/>
                <p:cNvSpPr/>
                <p:nvPr/>
              </p:nvSpPr>
              <p:spPr bwMode="auto">
                <a:xfrm>
                  <a:off x="6971733" y="1762048"/>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6" name="Rectangle 45"/>
                <p:cNvSpPr/>
                <p:nvPr/>
              </p:nvSpPr>
              <p:spPr bwMode="auto">
                <a:xfrm>
                  <a:off x="7039443" y="1762563"/>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7" name="Rectangle 46"/>
                <p:cNvSpPr/>
                <p:nvPr/>
              </p:nvSpPr>
              <p:spPr bwMode="auto">
                <a:xfrm>
                  <a:off x="7103951" y="176296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8" name="Rectangle 47"/>
                <p:cNvSpPr/>
                <p:nvPr/>
              </p:nvSpPr>
              <p:spPr bwMode="auto">
                <a:xfrm>
                  <a:off x="7163985" y="176296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49" name="Rectangle 48"/>
                <p:cNvSpPr/>
                <p:nvPr/>
              </p:nvSpPr>
              <p:spPr bwMode="auto">
                <a:xfrm>
                  <a:off x="7221335" y="176197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0" name="Rectangle 49"/>
                <p:cNvSpPr/>
                <p:nvPr/>
              </p:nvSpPr>
              <p:spPr bwMode="auto">
                <a:xfrm>
                  <a:off x="7288206" y="176197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1" name="Rectangle 50"/>
                <p:cNvSpPr/>
                <p:nvPr/>
              </p:nvSpPr>
              <p:spPr bwMode="auto">
                <a:xfrm>
                  <a:off x="7351862" y="176197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2" name="Rectangle 51"/>
                <p:cNvSpPr/>
                <p:nvPr/>
              </p:nvSpPr>
              <p:spPr bwMode="auto">
                <a:xfrm>
                  <a:off x="6963813" y="1820939"/>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3" name="Rectangle 52"/>
                <p:cNvSpPr/>
                <p:nvPr/>
              </p:nvSpPr>
              <p:spPr bwMode="auto">
                <a:xfrm>
                  <a:off x="7034700" y="1821453"/>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4" name="Rectangle 53"/>
                <p:cNvSpPr/>
                <p:nvPr/>
              </p:nvSpPr>
              <p:spPr bwMode="auto">
                <a:xfrm>
                  <a:off x="7108731" y="182185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5" name="Rectangle 54"/>
                <p:cNvSpPr/>
                <p:nvPr/>
              </p:nvSpPr>
              <p:spPr bwMode="auto">
                <a:xfrm>
                  <a:off x="7178291" y="182185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6" name="Rectangle 55"/>
                <p:cNvSpPr/>
                <p:nvPr/>
              </p:nvSpPr>
              <p:spPr bwMode="auto">
                <a:xfrm>
                  <a:off x="7251517" y="182086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7" name="Rectangle 56"/>
                <p:cNvSpPr/>
                <p:nvPr/>
              </p:nvSpPr>
              <p:spPr bwMode="auto">
                <a:xfrm>
                  <a:off x="7324742" y="182086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8" name="Rectangle 57"/>
                <p:cNvSpPr/>
                <p:nvPr/>
              </p:nvSpPr>
              <p:spPr bwMode="auto">
                <a:xfrm>
                  <a:off x="7394750" y="1820861"/>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59" name="Rectangle 58"/>
                <p:cNvSpPr/>
                <p:nvPr/>
              </p:nvSpPr>
              <p:spPr bwMode="auto">
                <a:xfrm>
                  <a:off x="6961115" y="1876489"/>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0" name="Rectangle 59"/>
                <p:cNvSpPr/>
                <p:nvPr/>
              </p:nvSpPr>
              <p:spPr bwMode="auto">
                <a:xfrm>
                  <a:off x="7019301" y="1877004"/>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1" name="Rectangle 60"/>
                <p:cNvSpPr/>
                <p:nvPr/>
              </p:nvSpPr>
              <p:spPr bwMode="auto">
                <a:xfrm>
                  <a:off x="7074284" y="187740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2" name="Rectangle 61"/>
                <p:cNvSpPr/>
                <p:nvPr/>
              </p:nvSpPr>
              <p:spPr bwMode="auto">
                <a:xfrm>
                  <a:off x="7131145" y="187740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3" name="Rectangle 62"/>
                <p:cNvSpPr/>
                <p:nvPr/>
              </p:nvSpPr>
              <p:spPr bwMode="auto">
                <a:xfrm>
                  <a:off x="7185319" y="187641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4" name="Rectangle 63"/>
                <p:cNvSpPr/>
                <p:nvPr/>
              </p:nvSpPr>
              <p:spPr bwMode="auto">
                <a:xfrm>
                  <a:off x="7239493" y="187641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5" name="Rectangle 64"/>
                <p:cNvSpPr/>
                <p:nvPr/>
              </p:nvSpPr>
              <p:spPr bwMode="auto">
                <a:xfrm>
                  <a:off x="7296799" y="1876412"/>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6" name="Rectangle 65"/>
                <p:cNvSpPr/>
                <p:nvPr/>
              </p:nvSpPr>
              <p:spPr bwMode="auto">
                <a:xfrm>
                  <a:off x="6927388" y="1934247"/>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7" name="Rectangle 66"/>
                <p:cNvSpPr/>
                <p:nvPr/>
              </p:nvSpPr>
              <p:spPr bwMode="auto">
                <a:xfrm>
                  <a:off x="6987520" y="1933969"/>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8" name="Rectangle 67"/>
                <p:cNvSpPr/>
                <p:nvPr/>
              </p:nvSpPr>
              <p:spPr bwMode="auto">
                <a:xfrm>
                  <a:off x="7053768" y="1933288"/>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69" name="Rectangle 68"/>
                <p:cNvSpPr/>
                <p:nvPr/>
              </p:nvSpPr>
              <p:spPr bwMode="auto">
                <a:xfrm>
                  <a:off x="7125385" y="1932219"/>
                  <a:ext cx="206435"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0" name="Rectangle 69"/>
                <p:cNvSpPr/>
                <p:nvPr/>
              </p:nvSpPr>
              <p:spPr bwMode="auto">
                <a:xfrm>
                  <a:off x="7366640" y="1930717"/>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1" name="Rectangle 70"/>
                <p:cNvSpPr/>
                <p:nvPr/>
              </p:nvSpPr>
              <p:spPr bwMode="auto">
                <a:xfrm>
                  <a:off x="7433469" y="1930717"/>
                  <a:ext cx="45719" cy="45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2" name="Rectangle 71"/>
                <p:cNvSpPr/>
                <p:nvPr/>
              </p:nvSpPr>
              <p:spPr bwMode="auto">
                <a:xfrm>
                  <a:off x="7355923" y="1874202"/>
                  <a:ext cx="81996" cy="4792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90"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grpSp>
          <p:sp>
            <p:nvSpPr>
              <p:cNvPr id="76" name="Freeform 107"/>
              <p:cNvSpPr>
                <a:spLocks noEditPoints="1"/>
              </p:cNvSpPr>
              <p:nvPr/>
            </p:nvSpPr>
            <p:spPr bwMode="auto">
              <a:xfrm rot="10800000">
                <a:off x="7764545" y="3005010"/>
                <a:ext cx="518987" cy="339754"/>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chemeClr val="bg1"/>
              </a:solidFill>
              <a:extLst/>
            </p:spPr>
            <p:txBody>
              <a:bodyPr vert="horz" wrap="square" lIns="129308" tIns="64651" rIns="129308" bIns="64651" numCol="1" anchor="t" anchorCtr="0" compatLnSpc="1">
                <a:prstTxWarp prst="textNoShape">
                  <a:avLst/>
                </a:prstTxWarp>
              </a:bodyPr>
              <a:lstStyle/>
              <a:p>
                <a:pPr>
                  <a:lnSpc>
                    <a:spcPct val="85000"/>
                  </a:lnSpc>
                  <a:defRPr/>
                </a:pPr>
                <a:endParaRPr lang="en-US" sz="1273" kern="0" dirty="0">
                  <a:solidFill>
                    <a:srgbClr val="00D8CC"/>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7" name="Freeform 370"/>
              <p:cNvSpPr>
                <a:spLocks noChangeAspect="1"/>
              </p:cNvSpPr>
              <p:nvPr/>
            </p:nvSpPr>
            <p:spPr bwMode="auto">
              <a:xfrm flipH="1">
                <a:off x="8111927" y="3190265"/>
                <a:ext cx="335714" cy="442949"/>
              </a:xfrm>
              <a:custGeom>
                <a:avLst/>
                <a:gdLst>
                  <a:gd name="T0" fmla="*/ 653 w 796"/>
                  <a:gd name="T1" fmla="*/ 6 h 1136"/>
                  <a:gd name="T2" fmla="*/ 689 w 796"/>
                  <a:gd name="T3" fmla="*/ 34 h 1136"/>
                  <a:gd name="T4" fmla="*/ 701 w 796"/>
                  <a:gd name="T5" fmla="*/ 78 h 1136"/>
                  <a:gd name="T6" fmla="*/ 685 w 796"/>
                  <a:gd name="T7" fmla="*/ 122 h 1136"/>
                  <a:gd name="T8" fmla="*/ 520 w 796"/>
                  <a:gd name="T9" fmla="*/ 335 h 1136"/>
                  <a:gd name="T10" fmla="*/ 563 w 796"/>
                  <a:gd name="T11" fmla="*/ 323 h 1136"/>
                  <a:gd name="T12" fmla="*/ 605 w 796"/>
                  <a:gd name="T13" fmla="*/ 339 h 1136"/>
                  <a:gd name="T14" fmla="*/ 631 w 796"/>
                  <a:gd name="T15" fmla="*/ 377 h 1136"/>
                  <a:gd name="T16" fmla="*/ 629 w 796"/>
                  <a:gd name="T17" fmla="*/ 423 h 1136"/>
                  <a:gd name="T18" fmla="*/ 601 w 796"/>
                  <a:gd name="T19" fmla="*/ 464 h 1136"/>
                  <a:gd name="T20" fmla="*/ 647 w 796"/>
                  <a:gd name="T21" fmla="*/ 448 h 1136"/>
                  <a:gd name="T22" fmla="*/ 695 w 796"/>
                  <a:gd name="T23" fmla="*/ 464 h 1136"/>
                  <a:gd name="T24" fmla="*/ 719 w 796"/>
                  <a:gd name="T25" fmla="*/ 502 h 1136"/>
                  <a:gd name="T26" fmla="*/ 717 w 796"/>
                  <a:gd name="T27" fmla="*/ 548 h 1136"/>
                  <a:gd name="T28" fmla="*/ 677 w 796"/>
                  <a:gd name="T29" fmla="*/ 606 h 1136"/>
                  <a:gd name="T30" fmla="*/ 723 w 796"/>
                  <a:gd name="T31" fmla="*/ 588 h 1136"/>
                  <a:gd name="T32" fmla="*/ 768 w 796"/>
                  <a:gd name="T33" fmla="*/ 606 h 1136"/>
                  <a:gd name="T34" fmla="*/ 794 w 796"/>
                  <a:gd name="T35" fmla="*/ 644 h 1136"/>
                  <a:gd name="T36" fmla="*/ 792 w 796"/>
                  <a:gd name="T37" fmla="*/ 690 h 1136"/>
                  <a:gd name="T38" fmla="*/ 506 w 796"/>
                  <a:gd name="T39" fmla="*/ 1052 h 1136"/>
                  <a:gd name="T40" fmla="*/ 478 w 796"/>
                  <a:gd name="T41" fmla="*/ 1084 h 1136"/>
                  <a:gd name="T42" fmla="*/ 438 w 796"/>
                  <a:gd name="T43" fmla="*/ 1116 h 1136"/>
                  <a:gd name="T44" fmla="*/ 394 w 796"/>
                  <a:gd name="T45" fmla="*/ 1136 h 1136"/>
                  <a:gd name="T46" fmla="*/ 352 w 796"/>
                  <a:gd name="T47" fmla="*/ 1126 h 1136"/>
                  <a:gd name="T48" fmla="*/ 314 w 796"/>
                  <a:gd name="T49" fmla="*/ 1094 h 1136"/>
                  <a:gd name="T50" fmla="*/ 257 w 796"/>
                  <a:gd name="T51" fmla="*/ 1048 h 1136"/>
                  <a:gd name="T52" fmla="*/ 189 w 796"/>
                  <a:gd name="T53" fmla="*/ 995 h 1136"/>
                  <a:gd name="T54" fmla="*/ 123 w 796"/>
                  <a:gd name="T55" fmla="*/ 941 h 1136"/>
                  <a:gd name="T56" fmla="*/ 67 w 796"/>
                  <a:gd name="T57" fmla="*/ 897 h 1136"/>
                  <a:gd name="T58" fmla="*/ 34 w 796"/>
                  <a:gd name="T59" fmla="*/ 869 h 1136"/>
                  <a:gd name="T60" fmla="*/ 4 w 796"/>
                  <a:gd name="T61" fmla="*/ 827 h 1136"/>
                  <a:gd name="T62" fmla="*/ 0 w 796"/>
                  <a:gd name="T63" fmla="*/ 781 h 1136"/>
                  <a:gd name="T64" fmla="*/ 67 w 796"/>
                  <a:gd name="T65" fmla="*/ 301 h 1136"/>
                  <a:gd name="T66" fmla="*/ 87 w 796"/>
                  <a:gd name="T67" fmla="*/ 259 h 1136"/>
                  <a:gd name="T68" fmla="*/ 127 w 796"/>
                  <a:gd name="T69" fmla="*/ 239 h 1136"/>
                  <a:gd name="T70" fmla="*/ 175 w 796"/>
                  <a:gd name="T71" fmla="*/ 245 h 1136"/>
                  <a:gd name="T72" fmla="*/ 207 w 796"/>
                  <a:gd name="T73" fmla="*/ 277 h 1136"/>
                  <a:gd name="T74" fmla="*/ 215 w 796"/>
                  <a:gd name="T75" fmla="*/ 323 h 1136"/>
                  <a:gd name="T76" fmla="*/ 567 w 796"/>
                  <a:gd name="T77" fmla="*/ 28 h 1136"/>
                  <a:gd name="T78" fmla="*/ 607 w 796"/>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1136">
                    <a:moveTo>
                      <a:pt x="629" y="0"/>
                    </a:moveTo>
                    <a:lnTo>
                      <a:pt x="653" y="6"/>
                    </a:lnTo>
                    <a:lnTo>
                      <a:pt x="673" y="18"/>
                    </a:lnTo>
                    <a:lnTo>
                      <a:pt x="689" y="34"/>
                    </a:lnTo>
                    <a:lnTo>
                      <a:pt x="699" y="56"/>
                    </a:lnTo>
                    <a:lnTo>
                      <a:pt x="701" y="78"/>
                    </a:lnTo>
                    <a:lnTo>
                      <a:pt x="697" y="102"/>
                    </a:lnTo>
                    <a:lnTo>
                      <a:pt x="685" y="122"/>
                    </a:lnTo>
                    <a:lnTo>
                      <a:pt x="502" y="351"/>
                    </a:lnTo>
                    <a:lnTo>
                      <a:pt x="520" y="335"/>
                    </a:lnTo>
                    <a:lnTo>
                      <a:pt x="539" y="325"/>
                    </a:lnTo>
                    <a:lnTo>
                      <a:pt x="563" y="323"/>
                    </a:lnTo>
                    <a:lnTo>
                      <a:pt x="585" y="327"/>
                    </a:lnTo>
                    <a:lnTo>
                      <a:pt x="605" y="339"/>
                    </a:lnTo>
                    <a:lnTo>
                      <a:pt x="621" y="357"/>
                    </a:lnTo>
                    <a:lnTo>
                      <a:pt x="631" y="377"/>
                    </a:lnTo>
                    <a:lnTo>
                      <a:pt x="633" y="401"/>
                    </a:lnTo>
                    <a:lnTo>
                      <a:pt x="629" y="423"/>
                    </a:lnTo>
                    <a:lnTo>
                      <a:pt x="617" y="445"/>
                    </a:lnTo>
                    <a:lnTo>
                      <a:pt x="601" y="464"/>
                    </a:lnTo>
                    <a:lnTo>
                      <a:pt x="623" y="452"/>
                    </a:lnTo>
                    <a:lnTo>
                      <a:pt x="647" y="448"/>
                    </a:lnTo>
                    <a:lnTo>
                      <a:pt x="671" y="450"/>
                    </a:lnTo>
                    <a:lnTo>
                      <a:pt x="695" y="464"/>
                    </a:lnTo>
                    <a:lnTo>
                      <a:pt x="711" y="482"/>
                    </a:lnTo>
                    <a:lnTo>
                      <a:pt x="719" y="502"/>
                    </a:lnTo>
                    <a:lnTo>
                      <a:pt x="723" y="524"/>
                    </a:lnTo>
                    <a:lnTo>
                      <a:pt x="717" y="548"/>
                    </a:lnTo>
                    <a:lnTo>
                      <a:pt x="705" y="568"/>
                    </a:lnTo>
                    <a:lnTo>
                      <a:pt x="677" y="606"/>
                    </a:lnTo>
                    <a:lnTo>
                      <a:pt x="699" y="594"/>
                    </a:lnTo>
                    <a:lnTo>
                      <a:pt x="723" y="588"/>
                    </a:lnTo>
                    <a:lnTo>
                      <a:pt x="747" y="592"/>
                    </a:lnTo>
                    <a:lnTo>
                      <a:pt x="768" y="606"/>
                    </a:lnTo>
                    <a:lnTo>
                      <a:pt x="784" y="622"/>
                    </a:lnTo>
                    <a:lnTo>
                      <a:pt x="794" y="644"/>
                    </a:lnTo>
                    <a:lnTo>
                      <a:pt x="796" y="666"/>
                    </a:lnTo>
                    <a:lnTo>
                      <a:pt x="792" y="690"/>
                    </a:lnTo>
                    <a:lnTo>
                      <a:pt x="780" y="710"/>
                    </a:lnTo>
                    <a:lnTo>
                      <a:pt x="506" y="1052"/>
                    </a:lnTo>
                    <a:lnTo>
                      <a:pt x="494" y="1066"/>
                    </a:lnTo>
                    <a:lnTo>
                      <a:pt x="478" y="1084"/>
                    </a:lnTo>
                    <a:lnTo>
                      <a:pt x="460" y="1100"/>
                    </a:lnTo>
                    <a:lnTo>
                      <a:pt x="438" y="1116"/>
                    </a:lnTo>
                    <a:lnTo>
                      <a:pt x="416" y="1128"/>
                    </a:lnTo>
                    <a:lnTo>
                      <a:pt x="394" y="1136"/>
                    </a:lnTo>
                    <a:lnTo>
                      <a:pt x="372" y="1134"/>
                    </a:lnTo>
                    <a:lnTo>
                      <a:pt x="352" y="1126"/>
                    </a:lnTo>
                    <a:lnTo>
                      <a:pt x="336" y="1112"/>
                    </a:lnTo>
                    <a:lnTo>
                      <a:pt x="314" y="1094"/>
                    </a:lnTo>
                    <a:lnTo>
                      <a:pt x="287" y="1072"/>
                    </a:lnTo>
                    <a:lnTo>
                      <a:pt x="257" y="1048"/>
                    </a:lnTo>
                    <a:lnTo>
                      <a:pt x="223" y="1021"/>
                    </a:lnTo>
                    <a:lnTo>
                      <a:pt x="189" y="995"/>
                    </a:lnTo>
                    <a:lnTo>
                      <a:pt x="155" y="967"/>
                    </a:lnTo>
                    <a:lnTo>
                      <a:pt x="123" y="941"/>
                    </a:lnTo>
                    <a:lnTo>
                      <a:pt x="93" y="917"/>
                    </a:lnTo>
                    <a:lnTo>
                      <a:pt x="67" y="897"/>
                    </a:lnTo>
                    <a:lnTo>
                      <a:pt x="48" y="881"/>
                    </a:lnTo>
                    <a:lnTo>
                      <a:pt x="34" y="869"/>
                    </a:lnTo>
                    <a:lnTo>
                      <a:pt x="16" y="849"/>
                    </a:lnTo>
                    <a:lnTo>
                      <a:pt x="4" y="827"/>
                    </a:lnTo>
                    <a:lnTo>
                      <a:pt x="0" y="805"/>
                    </a:lnTo>
                    <a:lnTo>
                      <a:pt x="0" y="781"/>
                    </a:lnTo>
                    <a:lnTo>
                      <a:pt x="2" y="757"/>
                    </a:lnTo>
                    <a:lnTo>
                      <a:pt x="67" y="301"/>
                    </a:lnTo>
                    <a:lnTo>
                      <a:pt x="73" y="279"/>
                    </a:lnTo>
                    <a:lnTo>
                      <a:pt x="87" y="259"/>
                    </a:lnTo>
                    <a:lnTo>
                      <a:pt x="105" y="247"/>
                    </a:lnTo>
                    <a:lnTo>
                      <a:pt x="127" y="239"/>
                    </a:lnTo>
                    <a:lnTo>
                      <a:pt x="151" y="239"/>
                    </a:lnTo>
                    <a:lnTo>
                      <a:pt x="175" y="245"/>
                    </a:lnTo>
                    <a:lnTo>
                      <a:pt x="193" y="259"/>
                    </a:lnTo>
                    <a:lnTo>
                      <a:pt x="207" y="277"/>
                    </a:lnTo>
                    <a:lnTo>
                      <a:pt x="213" y="299"/>
                    </a:lnTo>
                    <a:lnTo>
                      <a:pt x="215" y="323"/>
                    </a:lnTo>
                    <a:lnTo>
                      <a:pt x="189" y="502"/>
                    </a:lnTo>
                    <a:lnTo>
                      <a:pt x="567" y="28"/>
                    </a:lnTo>
                    <a:lnTo>
                      <a:pt x="585" y="12"/>
                    </a:lnTo>
                    <a:lnTo>
                      <a:pt x="607" y="4"/>
                    </a:lnTo>
                    <a:lnTo>
                      <a:pt x="629" y="0"/>
                    </a:lnTo>
                    <a:close/>
                  </a:path>
                </a:pathLst>
              </a:custGeom>
              <a:solidFill>
                <a:schemeClr val="bg1"/>
              </a:solidFill>
              <a:ln>
                <a:noFill/>
              </a:ln>
            </p:spPr>
            <p:txBody>
              <a:bodyPr vert="horz" wrap="square" lIns="96997" tIns="48499" rIns="96997" bIns="48499" numCol="1" anchor="t" anchorCtr="0" compatLnSpc="1">
                <a:prstTxWarp prst="textNoShape">
                  <a:avLst/>
                </a:prstTxWarp>
              </a:bodyPr>
              <a:lstStyle/>
              <a:p>
                <a:pPr>
                  <a:lnSpc>
                    <a:spcPct val="85000"/>
                  </a:lnSpc>
                </a:pPr>
                <a:endParaRPr lang="en-US" sz="1273"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sp>
        <p:nvSpPr>
          <p:cNvPr id="73" name="Rectangle 72"/>
          <p:cNvSpPr/>
          <p:nvPr/>
        </p:nvSpPr>
        <p:spPr bwMode="auto">
          <a:xfrm>
            <a:off x="10718419" y="0"/>
            <a:ext cx="1718056" cy="29527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0" name="TextBox 79"/>
          <p:cNvSpPr txBox="1"/>
          <p:nvPr/>
        </p:nvSpPr>
        <p:spPr>
          <a:xfrm>
            <a:off x="5989637" y="2323233"/>
            <a:ext cx="6074356" cy="3367354"/>
          </a:xfrm>
          <a:prstGeom prst="rect">
            <a:avLst/>
          </a:prstGeom>
          <a:noFill/>
          <a:ln w="28575">
            <a:solidFill>
              <a:srgbClr val="5C2D91"/>
            </a:solidFill>
          </a:ln>
        </p:spPr>
        <p:txBody>
          <a:bodyPr wrap="square" lIns="182880" tIns="146304" rIns="182880" bIns="146304" rtlCol="0" anchor="ctr">
            <a:normAutofit/>
          </a:bodyPr>
          <a:lstStyle/>
          <a:p>
            <a:pPr defTabSz="685800">
              <a:defRPr/>
            </a:pPr>
            <a:r>
              <a:rPr lang="en-US" sz="2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高级锁定功能为 IoT 设备提供更多一层的安全保护以及可预测的设备体验。 </a:t>
            </a:r>
            <a:endParaRPr lang="zh-CN" sz="24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7" name="Picture 26"/>
          <p:cNvPicPr>
            <a:picLocks noChangeAspect="1"/>
          </p:cNvPicPr>
          <p:nvPr/>
        </p:nvPicPr>
        <p:blipFill>
          <a:blip r:embed="rId10"/>
          <a:stretch>
            <a:fillRect/>
          </a:stretch>
        </p:blipFill>
        <p:spPr>
          <a:xfrm>
            <a:off x="3633509" y="2278062"/>
            <a:ext cx="6067425" cy="3428998"/>
          </a:xfrm>
          <a:prstGeom prst="rect">
            <a:avLst/>
          </a:prstGeom>
        </p:spPr>
      </p:pic>
    </p:spTree>
    <p:custDataLst>
      <p:tags r:id="rId1"/>
    </p:custDataLst>
    <p:extLst>
      <p:ext uri="{BB962C8B-B14F-4D97-AF65-F5344CB8AC3E}">
        <p14:creationId xmlns:p14="http://schemas.microsoft.com/office/powerpoint/2010/main" val="192947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00136 L -0.23283 -0.00136 " pathEditMode="relative" rAng="0" ptsTypes="AA">
                                      <p:cBhvr>
                                        <p:cTn id="6" dur="2000" fill="hold"/>
                                        <p:tgtEl>
                                          <p:spTgt spid="78"/>
                                        </p:tgtEl>
                                        <p:attrNameLst>
                                          <p:attrName>ppt_x</p:attrName>
                                          <p:attrName>ppt_y</p:attrName>
                                        </p:attrNameLst>
                                      </p:cBhvr>
                                      <p:rCtr x="-11642" y="0"/>
                                    </p:animMotion>
                                  </p:childTnLst>
                                </p:cTn>
                              </p:par>
                              <p:par>
                                <p:cTn id="7" presetID="42" presetClass="path" presetSubtype="0" accel="50000" decel="50000" fill="hold" nodeType="withEffect">
                                  <p:stCondLst>
                                    <p:cond delay="0"/>
                                  </p:stCondLst>
                                  <p:childTnLst>
                                    <p:animMotion origin="layout" path="M -4.58514E-6 -2.52837E-6 L 0.19058 0.00363 " pathEditMode="relative" rAng="0" ptsTypes="AA">
                                      <p:cBhvr>
                                        <p:cTn id="8" dur="2000" fill="hold"/>
                                        <p:tgtEl>
                                          <p:spTgt spid="27"/>
                                        </p:tgtEl>
                                        <p:attrNameLst>
                                          <p:attrName>ppt_x</p:attrName>
                                          <p:attrName>ppt_y</p:attrName>
                                        </p:attrNameLst>
                                      </p:cBhvr>
                                      <p:rCtr x="9523" y="182"/>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1000"/>
                                        <p:tgtEl>
                                          <p:spTgt spid="27"/>
                                        </p:tgtEl>
                                      </p:cBhvr>
                                    </p:animEffect>
                                    <p:set>
                                      <p:cBhvr>
                                        <p:cTn id="13" dur="1" fill="hold">
                                          <p:stCondLst>
                                            <p:cond delay="999"/>
                                          </p:stCondLst>
                                        </p:cTn>
                                        <p:tgtEl>
                                          <p:spTgt spid="2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ext uri="{D42A27DB-BD31-4B8C-83A1-F6EECF244321}">
                <p14:modId xmlns:p14="http://schemas.microsoft.com/office/powerpoint/2010/main" val="545142560"/>
              </p:ext>
            </p:extLst>
          </p:nvPr>
        </p:nvGraphicFramePr>
        <p:xfrm>
          <a:off x="381756" y="1190264"/>
          <a:ext cx="11550964" cy="4979256"/>
        </p:xfrm>
        <a:graphic>
          <a:graphicData uri="http://schemas.openxmlformats.org/drawingml/2006/table">
            <a:tbl>
              <a:tblPr firstRow="1" bandRow="1">
                <a:tableStyleId>{69012ECD-51FC-41F1-AA8D-1B2483CD663E}</a:tableStyleId>
              </a:tblPr>
              <a:tblGrid>
                <a:gridCol w="4196285">
                  <a:extLst>
                    <a:ext uri="{9D8B030D-6E8A-4147-A177-3AD203B41FA5}">
                      <a16:colId xmlns="" xmlns:a16="http://schemas.microsoft.com/office/drawing/2014/main" val="3673285827"/>
                    </a:ext>
                  </a:extLst>
                </a:gridCol>
                <a:gridCol w="2675588"/>
                <a:gridCol w="2604486">
                  <a:extLst>
                    <a:ext uri="{9D8B030D-6E8A-4147-A177-3AD203B41FA5}">
                      <a16:colId xmlns="" xmlns:a16="http://schemas.microsoft.com/office/drawing/2014/main" val="938009379"/>
                    </a:ext>
                  </a:extLst>
                </a:gridCol>
                <a:gridCol w="2074605">
                  <a:extLst>
                    <a:ext uri="{9D8B030D-6E8A-4147-A177-3AD203B41FA5}">
                      <a16:colId xmlns="" xmlns:a16="http://schemas.microsoft.com/office/drawing/2014/main" val="1327246760"/>
                    </a:ext>
                  </a:extLst>
                </a:gridCol>
              </a:tblGrid>
              <a:tr h="895457">
                <a:tc>
                  <a:txBody>
                    <a:bodyPr/>
                    <a:lstStyle/>
                    <a:p>
                      <a:r>
                        <a:rPr lang="en-US" sz="1900" dirty="0" smtClean="0"/>
                        <a:t>Lockdown Capability</a:t>
                      </a:r>
                      <a:endParaRPr lang="en-US" sz="1900" dirty="0"/>
                    </a:p>
                  </a:txBody>
                  <a:tcPr marL="93233" marR="93233" marT="46617" marB="466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algn="ctr"/>
                      <a:r>
                        <a:rPr lang="en-US" sz="1900" dirty="0" smtClean="0"/>
                        <a:t>Windows</a:t>
                      </a:r>
                      <a:r>
                        <a:rPr lang="en-US" sz="1900" baseline="0" dirty="0" smtClean="0"/>
                        <a:t> 10 IoT</a:t>
                      </a:r>
                      <a:br>
                        <a:rPr lang="en-US" sz="1900" baseline="0" dirty="0" smtClean="0"/>
                      </a:br>
                      <a:r>
                        <a:rPr lang="en-US" sz="1900" baseline="0" dirty="0" smtClean="0"/>
                        <a:t>for</a:t>
                      </a:r>
                      <a:endParaRPr lang="en-US" sz="1900" dirty="0" smtClean="0"/>
                    </a:p>
                    <a:p>
                      <a:pPr algn="ctr"/>
                      <a:r>
                        <a:rPr lang="en-US" sz="1900" dirty="0" smtClean="0"/>
                        <a:t>Small Devices</a:t>
                      </a:r>
                      <a:endParaRPr lang="en-US" sz="1900" dirty="0"/>
                    </a:p>
                  </a:txBody>
                  <a:tcPr marL="93233" marR="93233" marT="46617" marB="466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solidFill>
                  </a:tcPr>
                </a:tc>
                <a:tc>
                  <a:txBody>
                    <a:bodyPr/>
                    <a:lstStyle/>
                    <a:p>
                      <a:pPr algn="ctr"/>
                      <a:r>
                        <a:rPr lang="en-US" sz="1900" dirty="0" smtClean="0"/>
                        <a:t>Windows</a:t>
                      </a:r>
                      <a:r>
                        <a:rPr lang="en-US" sz="1900" baseline="0" dirty="0" smtClean="0"/>
                        <a:t> 10 IoT</a:t>
                      </a:r>
                      <a:br>
                        <a:rPr lang="en-US" sz="1900" baseline="0" dirty="0" smtClean="0"/>
                      </a:br>
                      <a:r>
                        <a:rPr lang="en-US" sz="1900" baseline="0" dirty="0" smtClean="0"/>
                        <a:t>for</a:t>
                      </a:r>
                      <a:br>
                        <a:rPr lang="en-US" sz="1900" baseline="0" dirty="0" smtClean="0"/>
                      </a:br>
                      <a:r>
                        <a:rPr lang="en-US" sz="1900" dirty="0" smtClean="0"/>
                        <a:t>Mobile</a:t>
                      </a:r>
                      <a:r>
                        <a:rPr lang="en-US" sz="1900" baseline="0" dirty="0" smtClean="0"/>
                        <a:t> Devices</a:t>
                      </a:r>
                      <a:endParaRPr lang="en-US" sz="1900" dirty="0"/>
                    </a:p>
                  </a:txBody>
                  <a:tcPr marL="93233" marR="93233" marT="46617" marB="466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r>
                        <a:rPr lang="en-US" sz="1900" dirty="0" smtClean="0"/>
                        <a:t>Windows</a:t>
                      </a:r>
                      <a:r>
                        <a:rPr lang="en-US" sz="1900" baseline="0" dirty="0" smtClean="0"/>
                        <a:t> 10 IoT</a:t>
                      </a:r>
                      <a:br>
                        <a:rPr lang="en-US" sz="1900" baseline="0" dirty="0" smtClean="0"/>
                      </a:br>
                      <a:r>
                        <a:rPr lang="en-US" sz="1900" baseline="0" dirty="0" smtClean="0"/>
                        <a:t>for</a:t>
                      </a:r>
                      <a:br>
                        <a:rPr lang="en-US" sz="1900" baseline="0" dirty="0" smtClean="0"/>
                      </a:br>
                      <a:r>
                        <a:rPr lang="en-US" sz="1900" dirty="0" smtClean="0"/>
                        <a:t>Industry</a:t>
                      </a:r>
                      <a:r>
                        <a:rPr lang="en-US" sz="1900" baseline="0" dirty="0" smtClean="0"/>
                        <a:t> Devices</a:t>
                      </a:r>
                      <a:endParaRPr lang="en-US" sz="1900" dirty="0"/>
                    </a:p>
                  </a:txBody>
                  <a:tcPr marL="93233" marR="93233" marT="46617" marB="466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5661230"/>
                  </a:ext>
                </a:extLst>
              </a:tr>
              <a:tr h="669557">
                <a:tc>
                  <a:txBody>
                    <a:bodyPr/>
                    <a:lstStyle/>
                    <a:p>
                      <a:r>
                        <a:rPr lang="en-US" sz="1900" dirty="0" smtClean="0">
                          <a:solidFill>
                            <a:schemeClr val="tx1">
                              <a:lumMod val="75000"/>
                            </a:schemeClr>
                          </a:solidFill>
                          <a:latin typeface="Segoe UI Light" panose="020B0502040204020203" pitchFamily="34" charset="0"/>
                          <a:cs typeface="Segoe UI Light" panose="020B0502040204020203" pitchFamily="34" charset="0"/>
                        </a:rPr>
                        <a:t>Write Filters</a:t>
                      </a:r>
                      <a:r>
                        <a:rPr lang="en-US" sz="1900" baseline="0" dirty="0" smtClean="0">
                          <a:solidFill>
                            <a:schemeClr val="tx1">
                              <a:lumMod val="75000"/>
                            </a:schemeClr>
                          </a:solidFill>
                          <a:latin typeface="Segoe UI Light" panose="020B0502040204020203" pitchFamily="34" charset="0"/>
                          <a:cs typeface="Segoe UI Light" panose="020B0502040204020203" pitchFamily="34" charset="0"/>
                        </a:rPr>
                        <a:t> and Overlays</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smtClean="0">
                          <a:solidFill>
                            <a:schemeClr val="tx1"/>
                          </a:solidFill>
                          <a:latin typeface="Segoe UI Light" panose="020B0502040204020203" pitchFamily="34" charset="0"/>
                          <a:cs typeface="Segoe UI Light" panose="020B0502040204020203" pitchFamily="34" charset="0"/>
                        </a:rPr>
                        <a:t>-</a:t>
                      </a: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smtClean="0">
                          <a:solidFill>
                            <a:schemeClr val="tx1"/>
                          </a:solidFill>
                          <a:latin typeface="Segoe UI Light" panose="020B0502040204020203" pitchFamily="34" charset="0"/>
                          <a:cs typeface="Segoe UI Light" panose="020B0502040204020203" pitchFamily="34" charset="0"/>
                        </a:rPr>
                        <a:t>-</a:t>
                      </a: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669557">
                <a:tc>
                  <a:txBody>
                    <a:bodyPr/>
                    <a:lstStyle/>
                    <a:p>
                      <a:r>
                        <a:rPr lang="en-US" sz="1900" dirty="0" smtClean="0">
                          <a:solidFill>
                            <a:schemeClr val="tx1">
                              <a:lumMod val="75000"/>
                            </a:schemeClr>
                          </a:solidFill>
                          <a:latin typeface="Segoe UI Light" panose="020B0502040204020203" pitchFamily="34" charset="0"/>
                          <a:cs typeface="Segoe UI Light" panose="020B0502040204020203" pitchFamily="34" charset="0"/>
                        </a:rPr>
                        <a:t>USB Filter</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669557">
                <a:tc>
                  <a:txBody>
                    <a:bodyPr/>
                    <a:lstStyle/>
                    <a:p>
                      <a:r>
                        <a:rPr lang="en-US" sz="1900" dirty="0" smtClean="0">
                          <a:solidFill>
                            <a:schemeClr val="tx1">
                              <a:lumMod val="75000"/>
                            </a:schemeClr>
                          </a:solidFill>
                          <a:latin typeface="Segoe UI Light" panose="020B0502040204020203" pitchFamily="34" charset="0"/>
                          <a:cs typeface="Segoe UI Light" panose="020B0502040204020203" pitchFamily="34" charset="0"/>
                        </a:rPr>
                        <a:t>Dialog and Notification Filters</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smtClean="0">
                          <a:solidFill>
                            <a:schemeClr val="tx1"/>
                          </a:solidFill>
                          <a:latin typeface="Segoe UI Light" panose="020B0502040204020203" pitchFamily="34" charset="0"/>
                          <a:cs typeface="Segoe UI Light" panose="020B0502040204020203" pitchFamily="34" charset="0"/>
                        </a:rPr>
                        <a:t>n/a</a:t>
                      </a: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01301062"/>
                  </a:ext>
                </a:extLst>
              </a:tr>
              <a:tr h="669557">
                <a:tc>
                  <a:txBody>
                    <a:bodyPr/>
                    <a:lstStyle/>
                    <a:p>
                      <a:r>
                        <a:rPr lang="en-US" sz="1900" baseline="0" dirty="0" smtClean="0">
                          <a:solidFill>
                            <a:schemeClr val="tx1">
                              <a:lumMod val="75000"/>
                            </a:schemeClr>
                          </a:solidFill>
                          <a:latin typeface="Segoe UI Light" panose="020B0502040204020203" pitchFamily="34" charset="0"/>
                          <a:cs typeface="Segoe UI Light" panose="020B0502040204020203" pitchFamily="34" charset="0"/>
                        </a:rPr>
                        <a:t>Input Filters</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n/a</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smtClean="0">
                          <a:solidFill>
                            <a:schemeClr val="tx1"/>
                          </a:solidFill>
                          <a:latin typeface="Segoe UI Light" panose="020B0502040204020203" pitchFamily="34" charset="0"/>
                          <a:cs typeface="Segoe UI Light" panose="020B0502040204020203" pitchFamily="34" charset="0"/>
                        </a:rPr>
                        <a:t>√</a:t>
                      </a:r>
                      <a:endParaRPr lang="en-US" sz="1900" dirty="0" smtClean="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191711369"/>
                  </a:ext>
                </a:extLst>
              </a:tr>
              <a:tr h="669557">
                <a:tc>
                  <a:txBody>
                    <a:bodyPr/>
                    <a:lstStyle/>
                    <a:p>
                      <a:r>
                        <a:rPr lang="en-US" sz="1900" dirty="0" err="1" smtClean="0">
                          <a:solidFill>
                            <a:schemeClr val="tx1">
                              <a:lumMod val="75000"/>
                            </a:schemeClr>
                          </a:solidFill>
                          <a:latin typeface="Segoe UI Light" panose="020B0502040204020203" pitchFamily="34" charset="0"/>
                          <a:cs typeface="Segoe UI Light" panose="020B0502040204020203" pitchFamily="34" charset="0"/>
                        </a:rPr>
                        <a:t>AppLocker</a:t>
                      </a:r>
                      <a:r>
                        <a:rPr lang="en-US" sz="1900" baseline="0" dirty="0" smtClean="0">
                          <a:solidFill>
                            <a:schemeClr val="tx1">
                              <a:lumMod val="75000"/>
                            </a:schemeClr>
                          </a:solidFill>
                          <a:latin typeface="Segoe UI Light" panose="020B0502040204020203" pitchFamily="34" charset="0"/>
                          <a:cs typeface="Segoe UI Light" panose="020B0502040204020203" pitchFamily="34" charset="0"/>
                        </a:rPr>
                        <a:t> and Layout Control</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n/a</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smtClean="0">
                          <a:solidFill>
                            <a:schemeClr val="tx1"/>
                          </a:solidFill>
                          <a:latin typeface="Segoe UI Light" panose="020B0502040204020203" pitchFamily="34" charset="0"/>
                          <a:cs typeface="Segoe UI Light" panose="020B0502040204020203" pitchFamily="34" charset="0"/>
                        </a:rPr>
                        <a:t>√</a:t>
                      </a:r>
                      <a:endParaRPr lang="en-US" sz="1900" dirty="0" smtClean="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669557">
                <a:tc>
                  <a:txBody>
                    <a:bodyPr/>
                    <a:lstStyle/>
                    <a:p>
                      <a:r>
                        <a:rPr lang="en-US" sz="1900" dirty="0" smtClean="0">
                          <a:solidFill>
                            <a:schemeClr val="tx1">
                              <a:lumMod val="75000"/>
                            </a:schemeClr>
                          </a:solidFill>
                          <a:latin typeface="Segoe UI Light" panose="020B0502040204020203" pitchFamily="34" charset="0"/>
                          <a:cs typeface="Segoe UI Light" panose="020B0502040204020203" pitchFamily="34" charset="0"/>
                        </a:rPr>
                        <a:t>Shell and App Launcher</a:t>
                      </a:r>
                      <a:endParaRPr lang="en-US" sz="1900" dirty="0">
                        <a:solidFill>
                          <a:schemeClr val="tx1">
                            <a:lumMod val="75000"/>
                          </a:schemeClr>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n/a</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smtClean="0">
                          <a:solidFill>
                            <a:schemeClr val="tx1"/>
                          </a:solidFill>
                          <a:latin typeface="Segoe UI Light" panose="020B0502040204020203" pitchFamily="34" charset="0"/>
                          <a:cs typeface="Segoe UI Light" panose="020B0502040204020203" pitchFamily="34" charset="0"/>
                        </a:rPr>
                        <a:t>√</a:t>
                      </a:r>
                      <a:endParaRPr lang="en-US" sz="1900" dirty="0">
                        <a:solidFill>
                          <a:schemeClr val="tx1"/>
                        </a:solidFill>
                        <a:latin typeface="Segoe UI Light" panose="020B0502040204020203" pitchFamily="34" charset="0"/>
                        <a:cs typeface="Segoe UI Light" panose="020B0502040204020203" pitchFamily="34" charset="0"/>
                      </a:endParaRP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900" dirty="0" smtClean="0">
                          <a:solidFill>
                            <a:schemeClr val="tx1"/>
                          </a:solidFill>
                          <a:latin typeface="Segoe UI Light" panose="020B0502040204020203" pitchFamily="34" charset="0"/>
                          <a:cs typeface="Segoe UI Light" panose="020B0502040204020203" pitchFamily="34" charset="0"/>
                        </a:rPr>
                        <a:t>√</a:t>
                      </a:r>
                    </a:p>
                  </a:txBody>
                  <a:tcPr marL="93233" marR="93233" marT="46617" marB="4661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bl>
          </a:graphicData>
        </a:graphic>
      </p:graphicFrame>
      <p:sp>
        <p:nvSpPr>
          <p:cNvPr id="63" name="TextBox 62"/>
          <p:cNvSpPr txBox="1"/>
          <p:nvPr/>
        </p:nvSpPr>
        <p:spPr>
          <a:xfrm>
            <a:off x="292307" y="92264"/>
            <a:ext cx="3146567" cy="789447"/>
          </a:xfrm>
          <a:prstGeom prst="rect">
            <a:avLst/>
          </a:prstGeom>
          <a:noFill/>
          <a:ln>
            <a:noFill/>
          </a:ln>
        </p:spPr>
        <p:txBody>
          <a:bodyPr wrap="none" lIns="186468" tIns="0" rIns="186468" bIns="0" rtlCol="0">
            <a:spAutoFit/>
          </a:bodyPr>
          <a:lstStyle/>
          <a:p>
            <a:pPr defTabSz="1243142">
              <a:lnSpc>
                <a:spcPct val="95000"/>
              </a:lnSpc>
              <a:defRPr/>
            </a:pPr>
            <a:r>
              <a:rPr lang="en-US" altLang="zh-TW" sz="5400" dirty="0" err="1" smtClean="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锁定</a:t>
            </a:r>
            <a:r>
              <a:rPr lang="zh-TW" altLang="en-US" sz="540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功能</a:t>
            </a:r>
            <a:endParaRPr lang="en-US" sz="4896" b="1" dirty="0">
              <a:solidFill>
                <a:srgbClr val="7030A0"/>
              </a:solidFill>
              <a:latin typeface="Segoe UI Light" panose="020B0502040204020203" pitchFamily="34" charset="0"/>
              <a:cs typeface="Segoe UI Light" panose="020B0502040204020203" pitchFamily="34" charset="0"/>
            </a:endParaRPr>
          </a:p>
        </p:txBody>
      </p:sp>
      <p:sp>
        <p:nvSpPr>
          <p:cNvPr id="4" name="Rectangle 72"/>
          <p:cNvSpPr/>
          <p:nvPr/>
        </p:nvSpPr>
        <p:spPr bwMode="auto">
          <a:xfrm>
            <a:off x="10718419" y="0"/>
            <a:ext cx="1718056" cy="29527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411117379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274320" y="295273"/>
            <a:ext cx="12177648" cy="323248"/>
          </a:xfrm>
        </p:spPr>
        <p:txBody>
          <a:bodyPr>
            <a:noAutofit/>
          </a:bodyPr>
          <a:lstStyle/>
          <a:p>
            <a:r>
              <a:rPr lang="en-US" dirty="0" smtClean="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基于角色的自定义设备体验</a:t>
            </a:r>
            <a:endParaRPr lang="zh-CN"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grpSp>
        <p:nvGrpSpPr>
          <p:cNvPr id="14" name="Group 1"/>
          <p:cNvGrpSpPr/>
          <p:nvPr/>
        </p:nvGrpSpPr>
        <p:grpSpPr>
          <a:xfrm>
            <a:off x="628026" y="1473305"/>
            <a:ext cx="11180424" cy="4047917"/>
            <a:chOff x="470778" y="1701708"/>
            <a:chExt cx="10963749" cy="3969469"/>
          </a:xfrm>
        </p:grpSpPr>
        <p:grpSp>
          <p:nvGrpSpPr>
            <p:cNvPr id="13" name="Group 12"/>
            <p:cNvGrpSpPr/>
            <p:nvPr/>
          </p:nvGrpSpPr>
          <p:grpSpPr>
            <a:xfrm>
              <a:off x="3306458" y="1711104"/>
              <a:ext cx="2456709" cy="3960072"/>
              <a:chOff x="2379260" y="1711104"/>
              <a:chExt cx="1819747" cy="2933326"/>
            </a:xfrm>
          </p:grpSpPr>
          <p:sp>
            <p:nvSpPr>
              <p:cNvPr id="78" name="Rounded Rectangle 112"/>
              <p:cNvSpPr/>
              <p:nvPr/>
            </p:nvSpPr>
            <p:spPr>
              <a:xfrm rot="5400000">
                <a:off x="1822471" y="2267893"/>
                <a:ext cx="2933326" cy="1819747"/>
              </a:xfrm>
              <a:prstGeom prst="roundRect">
                <a:avLst>
                  <a:gd name="adj" fmla="val 5535"/>
                </a:avLst>
              </a:prstGeom>
              <a:gradFill flip="none" rotWithShape="1">
                <a:gsLst>
                  <a:gs pos="0">
                    <a:srgbClr val="282828"/>
                  </a:gs>
                  <a:gs pos="50000">
                    <a:srgbClr val="282828"/>
                  </a:gs>
                  <a:gs pos="50000">
                    <a:srgbClr val="000000"/>
                  </a:gs>
                </a:gsLst>
                <a:lin ang="18600000" scaled="0"/>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994" y="1812045"/>
                <a:ext cx="1642280" cy="2731442"/>
              </a:xfrm>
              <a:prstGeom prst="rect">
                <a:avLst/>
              </a:prstGeom>
            </p:spPr>
          </p:pic>
        </p:grpSp>
        <p:grpSp>
          <p:nvGrpSpPr>
            <p:cNvPr id="11" name="Group 10"/>
            <p:cNvGrpSpPr/>
            <p:nvPr/>
          </p:nvGrpSpPr>
          <p:grpSpPr>
            <a:xfrm>
              <a:off x="8977818" y="1701708"/>
              <a:ext cx="2456709" cy="3960072"/>
              <a:chOff x="6234618" y="1701708"/>
              <a:chExt cx="1819747" cy="2933326"/>
            </a:xfrm>
          </p:grpSpPr>
          <p:sp>
            <p:nvSpPr>
              <p:cNvPr id="82" name="Rounded Rectangle 112"/>
              <p:cNvSpPr/>
              <p:nvPr/>
            </p:nvSpPr>
            <p:spPr>
              <a:xfrm rot="5400000">
                <a:off x="5677829" y="2258497"/>
                <a:ext cx="2933326" cy="1819747"/>
              </a:xfrm>
              <a:prstGeom prst="roundRect">
                <a:avLst>
                  <a:gd name="adj" fmla="val 5535"/>
                </a:avLst>
              </a:prstGeom>
              <a:gradFill flip="none" rotWithShape="1">
                <a:gsLst>
                  <a:gs pos="0">
                    <a:srgbClr val="282828"/>
                  </a:gs>
                  <a:gs pos="50000">
                    <a:srgbClr val="282828"/>
                  </a:gs>
                  <a:gs pos="50000">
                    <a:srgbClr val="000000"/>
                  </a:gs>
                </a:gsLst>
                <a:lin ang="18600000" scaled="0"/>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333" y="1807346"/>
                <a:ext cx="1642318" cy="2731505"/>
              </a:xfrm>
              <a:prstGeom prst="rect">
                <a:avLst/>
              </a:prstGeom>
            </p:spPr>
          </p:pic>
        </p:grpSp>
        <p:grpSp>
          <p:nvGrpSpPr>
            <p:cNvPr id="12" name="Group 11"/>
            <p:cNvGrpSpPr/>
            <p:nvPr/>
          </p:nvGrpSpPr>
          <p:grpSpPr>
            <a:xfrm>
              <a:off x="6142138" y="1706406"/>
              <a:ext cx="2456709" cy="3960072"/>
              <a:chOff x="4306939" y="1706406"/>
              <a:chExt cx="1819747" cy="2933326"/>
            </a:xfrm>
          </p:grpSpPr>
          <p:sp>
            <p:nvSpPr>
              <p:cNvPr id="81" name="Rounded Rectangle 112"/>
              <p:cNvSpPr/>
              <p:nvPr/>
            </p:nvSpPr>
            <p:spPr>
              <a:xfrm rot="5400000">
                <a:off x="3750150" y="2263195"/>
                <a:ext cx="2933326" cy="1819747"/>
              </a:xfrm>
              <a:prstGeom prst="roundRect">
                <a:avLst>
                  <a:gd name="adj" fmla="val 5535"/>
                </a:avLst>
              </a:prstGeom>
              <a:gradFill flip="none" rotWithShape="1">
                <a:gsLst>
                  <a:gs pos="0">
                    <a:srgbClr val="282828"/>
                  </a:gs>
                  <a:gs pos="50000">
                    <a:srgbClr val="282828"/>
                  </a:gs>
                  <a:gs pos="50000">
                    <a:srgbClr val="000000"/>
                  </a:gs>
                </a:gsLst>
                <a:lin ang="18600000" scaled="0"/>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5673" y="1807347"/>
                <a:ext cx="1642280" cy="2731442"/>
              </a:xfrm>
              <a:prstGeom prst="rect">
                <a:avLst/>
              </a:prstGeom>
            </p:spPr>
          </p:pic>
        </p:grpSp>
        <p:grpSp>
          <p:nvGrpSpPr>
            <p:cNvPr id="10" name="Group 9"/>
            <p:cNvGrpSpPr/>
            <p:nvPr/>
          </p:nvGrpSpPr>
          <p:grpSpPr>
            <a:xfrm>
              <a:off x="470778" y="1711105"/>
              <a:ext cx="2456709" cy="3960072"/>
              <a:chOff x="470778" y="1711105"/>
              <a:chExt cx="1819747" cy="2933326"/>
            </a:xfrm>
          </p:grpSpPr>
          <p:sp>
            <p:nvSpPr>
              <p:cNvPr id="77" name="Rounded Rectangle 112"/>
              <p:cNvSpPr/>
              <p:nvPr/>
            </p:nvSpPr>
            <p:spPr>
              <a:xfrm rot="5400000">
                <a:off x="-86011" y="2267894"/>
                <a:ext cx="2933326" cy="1819747"/>
              </a:xfrm>
              <a:prstGeom prst="roundRect">
                <a:avLst>
                  <a:gd name="adj" fmla="val 5535"/>
                </a:avLst>
              </a:prstGeom>
              <a:gradFill flip="none" rotWithShape="1">
                <a:gsLst>
                  <a:gs pos="0">
                    <a:srgbClr val="282828"/>
                  </a:gs>
                  <a:gs pos="50000">
                    <a:srgbClr val="282828"/>
                  </a:gs>
                  <a:gs pos="50000">
                    <a:srgbClr val="000000"/>
                  </a:gs>
                </a:gsLst>
                <a:lin ang="18600000" scaled="0"/>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513" y="1812046"/>
                <a:ext cx="1642279" cy="2731442"/>
              </a:xfrm>
              <a:prstGeom prst="rect">
                <a:avLst/>
              </a:prstGeom>
            </p:spPr>
          </p:pic>
        </p:grpSp>
      </p:grpSp>
      <p:sp>
        <p:nvSpPr>
          <p:cNvPr id="16" name="Rectangle 15"/>
          <p:cNvSpPr/>
          <p:nvPr/>
        </p:nvSpPr>
        <p:spPr bwMode="auto">
          <a:xfrm>
            <a:off x="10718419" y="0"/>
            <a:ext cx="1718056" cy="29527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42498745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1189037" y="1235401"/>
            <a:ext cx="11887200" cy="4124206"/>
          </a:xfrm>
        </p:spPr>
        <p:txBody>
          <a:bodyPr/>
          <a:lstStyle/>
          <a:p>
            <a:pPr marL="0" indent="0">
              <a:buNone/>
            </a:pPr>
            <a:endParaRPr lang="zh-CN"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下一代凭据</a:t>
            </a:r>
          </a:p>
          <a:p>
            <a:pPr marL="0" indent="0">
              <a:buNone/>
            </a:pPr>
            <a:endParaRPr lang="zh-CN"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企业数据保护</a:t>
            </a:r>
          </a:p>
          <a:p>
            <a:pPr marL="0" indent="0">
              <a:buNone/>
            </a:pPr>
            <a:endParaRPr lang="zh-CN"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高级恶意软件防护</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tle 1"/>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防御现代安全威胁</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5" name="Group 4"/>
          <p:cNvGrpSpPr/>
          <p:nvPr/>
        </p:nvGrpSpPr>
        <p:grpSpPr>
          <a:xfrm>
            <a:off x="8123237" y="1973262"/>
            <a:ext cx="3309995" cy="2844987"/>
            <a:chOff x="6612979" y="1233981"/>
            <a:chExt cx="5255168" cy="4831869"/>
          </a:xfrm>
        </p:grpSpPr>
        <p:sp>
          <p:nvSpPr>
            <p:cNvPr id="6" name="Oval 5"/>
            <p:cNvSpPr/>
            <p:nvPr/>
          </p:nvSpPr>
          <p:spPr bwMode="auto">
            <a:xfrm>
              <a:off x="6612979" y="1233981"/>
              <a:ext cx="3126914" cy="3126914"/>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7" name="Oval 6"/>
            <p:cNvSpPr/>
            <p:nvPr/>
          </p:nvSpPr>
          <p:spPr bwMode="auto">
            <a:xfrm>
              <a:off x="7611639" y="2938936"/>
              <a:ext cx="3126914" cy="3126914"/>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8" name="Oval 7"/>
            <p:cNvSpPr/>
            <p:nvPr/>
          </p:nvSpPr>
          <p:spPr bwMode="auto">
            <a:xfrm>
              <a:off x="8741233" y="1233981"/>
              <a:ext cx="3126914" cy="3126914"/>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9" name="Freeform 8"/>
            <p:cNvSpPr/>
            <p:nvPr/>
          </p:nvSpPr>
          <p:spPr bwMode="auto">
            <a:xfrm>
              <a:off x="8741233" y="1654277"/>
              <a:ext cx="998660" cy="2286322"/>
            </a:xfrm>
            <a:custGeom>
              <a:avLst/>
              <a:gdLst>
                <a:gd name="connsiteX0" fmla="*/ 499330 w 998660"/>
                <a:gd name="connsiteY0" fmla="*/ 0 h 2286322"/>
                <a:gd name="connsiteX1" fmla="*/ 540734 w 998660"/>
                <a:gd name="connsiteY1" fmla="*/ 37630 h 2286322"/>
                <a:gd name="connsiteX2" fmla="*/ 998660 w 998660"/>
                <a:gd name="connsiteY2" fmla="*/ 1143161 h 2286322"/>
                <a:gd name="connsiteX3" fmla="*/ 540734 w 998660"/>
                <a:gd name="connsiteY3" fmla="*/ 2248692 h 2286322"/>
                <a:gd name="connsiteX4" fmla="*/ 499330 w 998660"/>
                <a:gd name="connsiteY4" fmla="*/ 2286322 h 2286322"/>
                <a:gd name="connsiteX5" fmla="*/ 457926 w 998660"/>
                <a:gd name="connsiteY5" fmla="*/ 2248692 h 2286322"/>
                <a:gd name="connsiteX6" fmla="*/ 0 w 998660"/>
                <a:gd name="connsiteY6" fmla="*/ 1143161 h 2286322"/>
                <a:gd name="connsiteX7" fmla="*/ 457926 w 998660"/>
                <a:gd name="connsiteY7" fmla="*/ 37630 h 22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60" h="2286322">
                  <a:moveTo>
                    <a:pt x="499330" y="0"/>
                  </a:moveTo>
                  <a:lnTo>
                    <a:pt x="540734" y="37630"/>
                  </a:lnTo>
                  <a:cubicBezTo>
                    <a:pt x="823664" y="320560"/>
                    <a:pt x="998660" y="711425"/>
                    <a:pt x="998660" y="1143161"/>
                  </a:cubicBezTo>
                  <a:cubicBezTo>
                    <a:pt x="998660" y="1574898"/>
                    <a:pt x="823664" y="1965762"/>
                    <a:pt x="540734" y="2248692"/>
                  </a:cubicBezTo>
                  <a:lnTo>
                    <a:pt x="499330" y="2286322"/>
                  </a:lnTo>
                  <a:lnTo>
                    <a:pt x="457926" y="2248692"/>
                  </a:lnTo>
                  <a:cubicBezTo>
                    <a:pt x="174996" y="1965762"/>
                    <a:pt x="0" y="1574898"/>
                    <a:pt x="0" y="1143161"/>
                  </a:cubicBezTo>
                  <a:cubicBezTo>
                    <a:pt x="0" y="711425"/>
                    <a:pt x="174996" y="320560"/>
                    <a:pt x="457926" y="3763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0" name="Freeform 9"/>
            <p:cNvSpPr/>
            <p:nvPr/>
          </p:nvSpPr>
          <p:spPr bwMode="auto">
            <a:xfrm>
              <a:off x="7632076" y="2938937"/>
              <a:ext cx="2087383" cy="1421959"/>
            </a:xfrm>
            <a:custGeom>
              <a:avLst/>
              <a:gdLst>
                <a:gd name="connsiteX0" fmla="*/ 1543021 w 2087383"/>
                <a:gd name="connsiteY0" fmla="*/ 0 h 1421959"/>
                <a:gd name="connsiteX1" fmla="*/ 2007945 w 2087383"/>
                <a:gd name="connsiteY1" fmla="*/ 70290 h 1421959"/>
                <a:gd name="connsiteX2" fmla="*/ 2087383 w 2087383"/>
                <a:gd name="connsiteY2" fmla="*/ 99365 h 1421959"/>
                <a:gd name="connsiteX3" fmla="*/ 2076054 w 2087383"/>
                <a:gd name="connsiteY3" fmla="*/ 173593 h 1421959"/>
                <a:gd name="connsiteX4" fmla="*/ 544361 w 2087383"/>
                <a:gd name="connsiteY4" fmla="*/ 1421959 h 1421959"/>
                <a:gd name="connsiteX5" fmla="*/ 79437 w 2087383"/>
                <a:gd name="connsiteY5" fmla="*/ 1351669 h 1421959"/>
                <a:gd name="connsiteX6" fmla="*/ 0 w 2087383"/>
                <a:gd name="connsiteY6" fmla="*/ 1322595 h 1421959"/>
                <a:gd name="connsiteX7" fmla="*/ 11328 w 2087383"/>
                <a:gd name="connsiteY7" fmla="*/ 1248366 h 1421959"/>
                <a:gd name="connsiteX8" fmla="*/ 1543021 w 2087383"/>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383" h="1421959">
                  <a:moveTo>
                    <a:pt x="1543021" y="0"/>
                  </a:moveTo>
                  <a:cubicBezTo>
                    <a:pt x="1704922" y="0"/>
                    <a:pt x="1861076" y="24609"/>
                    <a:pt x="2007945" y="70290"/>
                  </a:cubicBezTo>
                  <a:lnTo>
                    <a:pt x="2087383" y="99365"/>
                  </a:lnTo>
                  <a:lnTo>
                    <a:pt x="2076054" y="173593"/>
                  </a:lnTo>
                  <a:cubicBezTo>
                    <a:pt x="1930267" y="886034"/>
                    <a:pt x="1299900" y="1421959"/>
                    <a:pt x="544361" y="1421959"/>
                  </a:cubicBezTo>
                  <a:cubicBezTo>
                    <a:pt x="382460" y="1421959"/>
                    <a:pt x="226307" y="1397350"/>
                    <a:pt x="79437" y="1351669"/>
                  </a:cubicBezTo>
                  <a:lnTo>
                    <a:pt x="0" y="1322595"/>
                  </a:lnTo>
                  <a:lnTo>
                    <a:pt x="11328" y="1248366"/>
                  </a:lnTo>
                  <a:cubicBezTo>
                    <a:pt x="157115" y="535925"/>
                    <a:pt x="787482" y="0"/>
                    <a:pt x="1543021" y="0"/>
                  </a:cubicBezTo>
                  <a:close/>
                </a:path>
              </a:pathLst>
            </a:custGeom>
            <a:solidFill>
              <a:schemeClr val="accent3">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1" name="Freeform 10"/>
            <p:cNvSpPr/>
            <p:nvPr/>
          </p:nvSpPr>
          <p:spPr bwMode="auto">
            <a:xfrm>
              <a:off x="8755454" y="2938937"/>
              <a:ext cx="1968878" cy="1421959"/>
            </a:xfrm>
            <a:custGeom>
              <a:avLst/>
              <a:gdLst>
                <a:gd name="connsiteX0" fmla="*/ 419642 w 1968878"/>
                <a:gd name="connsiteY0" fmla="*/ 0 h 1421959"/>
                <a:gd name="connsiteX1" fmla="*/ 1951335 w 1968878"/>
                <a:gd name="connsiteY1" fmla="*/ 1248366 h 1421959"/>
                <a:gd name="connsiteX2" fmla="*/ 1968878 w 1968878"/>
                <a:gd name="connsiteY2" fmla="*/ 1363313 h 1421959"/>
                <a:gd name="connsiteX3" fmla="*/ 1864327 w 1968878"/>
                <a:gd name="connsiteY3" fmla="*/ 1390195 h 1421959"/>
                <a:gd name="connsiteX4" fmla="*/ 1549236 w 1968878"/>
                <a:gd name="connsiteY4" fmla="*/ 1421959 h 1421959"/>
                <a:gd name="connsiteX5" fmla="*/ 17543 w 1968878"/>
                <a:gd name="connsiteY5" fmla="*/ 173593 h 1421959"/>
                <a:gd name="connsiteX6" fmla="*/ 0 w 1968878"/>
                <a:gd name="connsiteY6" fmla="*/ 58647 h 1421959"/>
                <a:gd name="connsiteX7" fmla="*/ 104551 w 1968878"/>
                <a:gd name="connsiteY7" fmla="*/ 31764 h 1421959"/>
                <a:gd name="connsiteX8" fmla="*/ 419642 w 1968878"/>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78" h="1421959">
                  <a:moveTo>
                    <a:pt x="419642" y="0"/>
                  </a:moveTo>
                  <a:cubicBezTo>
                    <a:pt x="1175181" y="0"/>
                    <a:pt x="1805548" y="535925"/>
                    <a:pt x="1951335" y="1248366"/>
                  </a:cubicBezTo>
                  <a:lnTo>
                    <a:pt x="1968878" y="1363313"/>
                  </a:lnTo>
                  <a:lnTo>
                    <a:pt x="1864327" y="1390195"/>
                  </a:lnTo>
                  <a:cubicBezTo>
                    <a:pt x="1762550" y="1411022"/>
                    <a:pt x="1657170" y="1421959"/>
                    <a:pt x="1549236" y="1421959"/>
                  </a:cubicBezTo>
                  <a:cubicBezTo>
                    <a:pt x="793697" y="1421959"/>
                    <a:pt x="163330" y="886034"/>
                    <a:pt x="17543" y="173593"/>
                  </a:cubicBezTo>
                  <a:lnTo>
                    <a:pt x="0" y="58647"/>
                  </a:lnTo>
                  <a:lnTo>
                    <a:pt x="104551" y="31764"/>
                  </a:lnTo>
                  <a:cubicBezTo>
                    <a:pt x="206328" y="10937"/>
                    <a:pt x="311708" y="0"/>
                    <a:pt x="419642" y="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1496" dirty="0" err="1">
                <a:solidFill>
                  <a:schemeClr val="accent2"/>
                </a:soli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2" name="TextBox 11"/>
            <p:cNvSpPr txBox="1"/>
            <p:nvPr/>
          </p:nvSpPr>
          <p:spPr>
            <a:xfrm>
              <a:off x="8236252" y="4775445"/>
              <a:ext cx="2008624" cy="470450"/>
            </a:xfrm>
            <a:prstGeom prst="rect">
              <a:avLst/>
            </a:prstGeom>
            <a:noFill/>
          </p:spPr>
          <p:txBody>
            <a:bodyPr wrap="square" lIns="0" tIns="0" rIns="0" bIns="0" rtlCol="0">
              <a:spAutoFit/>
            </a:bodyPr>
            <a:lstStyle/>
            <a:p>
              <a:pPr algn="ctr" defTabSz="932681">
                <a:lnSpc>
                  <a:spcPct val="90000"/>
                </a:lnSpc>
              </a:pPr>
              <a:r>
                <a:rPr lang="en-US" sz="2000" b="1" smtClean="0">
                  <a:solidFill>
                    <a:schemeClr val="accent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数据保护</a:t>
              </a:r>
              <a:endParaRPr lang="en-US" sz="2000" b="1" dirty="0">
                <a:solidFill>
                  <a:schemeClr val="accent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13" name="TextBox 12"/>
            <p:cNvSpPr txBox="1"/>
            <p:nvPr/>
          </p:nvSpPr>
          <p:spPr>
            <a:xfrm>
              <a:off x="7217878" y="2431670"/>
              <a:ext cx="1457889" cy="470450"/>
            </a:xfrm>
            <a:prstGeom prst="rect">
              <a:avLst/>
            </a:prstGeom>
            <a:noFill/>
          </p:spPr>
          <p:txBody>
            <a:bodyPr wrap="square" lIns="0" tIns="0" rIns="0" bIns="0" rtlCol="0">
              <a:spAutoFit/>
            </a:bodyPr>
            <a:lstStyle/>
            <a:p>
              <a:pPr defTabSz="932681">
                <a:lnSpc>
                  <a:spcPct val="90000"/>
                </a:lnSpc>
                <a:spcAft>
                  <a:spcPts val="600"/>
                </a:spcAft>
              </a:pPr>
              <a:r>
                <a:rPr lang="en-US" sz="2000" b="1" dirty="0">
                  <a:solidFill>
                    <a:schemeClr val="accent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标识</a:t>
              </a:r>
            </a:p>
          </p:txBody>
        </p:sp>
        <p:sp>
          <p:nvSpPr>
            <p:cNvPr id="14" name="TextBox 13"/>
            <p:cNvSpPr txBox="1"/>
            <p:nvPr/>
          </p:nvSpPr>
          <p:spPr>
            <a:xfrm>
              <a:off x="9946301" y="2431670"/>
              <a:ext cx="1657124" cy="470450"/>
            </a:xfrm>
            <a:prstGeom prst="rect">
              <a:avLst/>
            </a:prstGeom>
            <a:noFill/>
          </p:spPr>
          <p:txBody>
            <a:bodyPr wrap="square" lIns="0" tIns="0" rIns="0" bIns="0" rtlCol="0">
              <a:spAutoFit/>
            </a:bodyPr>
            <a:lstStyle/>
            <a:p>
              <a:pPr defTabSz="932681">
                <a:lnSpc>
                  <a:spcPct val="90000"/>
                </a:lnSpc>
                <a:spcAft>
                  <a:spcPts val="600"/>
                </a:spcAft>
              </a:pPr>
              <a:r>
                <a:rPr lang="en-US" sz="2000" b="1" dirty="0">
                  <a:solidFill>
                    <a:schemeClr val="accent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恶意软件</a:t>
              </a:r>
            </a:p>
          </p:txBody>
        </p:sp>
        <p:sp>
          <p:nvSpPr>
            <p:cNvPr id="15" name="Freeform 11"/>
            <p:cNvSpPr>
              <a:spLocks noEditPoints="1"/>
            </p:cNvSpPr>
            <p:nvPr/>
          </p:nvSpPr>
          <p:spPr bwMode="auto">
            <a:xfrm>
              <a:off x="8961860" y="3045312"/>
              <a:ext cx="594681" cy="655319"/>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a:noFill/>
            </a:ln>
          </p:spPr>
          <p:txBody>
            <a:bodyPr vert="horz" wrap="square" lIns="91418" tIns="45710" rIns="91418" bIns="45710" numCol="1" anchor="t" anchorCtr="0" compatLnSpc="1">
              <a:prstTxWarp prst="textNoShape">
                <a:avLst/>
              </a:prstTxWarp>
            </a:bodyPr>
            <a:lstStyle/>
            <a:p>
              <a:pPr defTabSz="932681"/>
              <a:endParaRPr lang="en-US" sz="1360">
                <a:solidFill>
                  <a:schemeClr val="accent2"/>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Rectangle 15"/>
          <p:cNvSpPr/>
          <p:nvPr/>
        </p:nvSpPr>
        <p:spPr bwMode="auto">
          <a:xfrm>
            <a:off x="10718419" y="0"/>
            <a:ext cx="1718056" cy="29527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164315099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350837" y="1897062"/>
            <a:ext cx="11887200" cy="5299912"/>
          </a:xfrm>
        </p:spPr>
        <p:txBody>
          <a:bodyPr/>
          <a:lstStyle/>
          <a:p>
            <a:pPr marL="0" indent="0">
              <a:buClrTx/>
              <a:buNone/>
            </a:pPr>
            <a:r>
              <a:rPr lang="en-US" sz="32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抵御恶意软件</a:t>
            </a:r>
          </a:p>
          <a:p>
            <a:pPr marL="0" indent="0">
              <a:buClrTx/>
              <a:buNone/>
            </a:pPr>
            <a:r>
              <a:rPr lang="en-US"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24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a:t>
            </a:r>
            <a:r>
              <a:rPr lang="en-US" sz="2400" dirty="0" smtClean="0">
                <a:solidFill>
                  <a:schemeClr val="tx2">
                    <a:lumMod val="60000"/>
                    <a:lumOff val="40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安全启动</a:t>
            </a:r>
            <a:r>
              <a:rPr lang="en-US" sz="24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”并对“</a:t>
            </a:r>
            <a:r>
              <a:rPr lang="en-US" sz="2400" dirty="0" smtClean="0">
                <a:solidFill>
                  <a:schemeClr val="tx2">
                    <a:lumMod val="60000"/>
                    <a:lumOff val="40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测量的启动</a:t>
            </a:r>
            <a:r>
              <a:rPr lang="en-US" sz="24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”启用远程证明</a:t>
            </a:r>
          </a:p>
          <a:p>
            <a:pPr marL="0" indent="0">
              <a:buClrTx/>
              <a:buNone/>
            </a:pPr>
            <a:endParaRPr lang="zh-CN" sz="3200" dirty="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lang="en-US" sz="32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保护客户数据 </a:t>
            </a:r>
            <a:endParaRPr lang="zh-CN" sz="3200"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lang="en-US"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240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使用企业级</a:t>
            </a:r>
            <a:r>
              <a:rPr lang="en-US" sz="2400" smtClean="0">
                <a:solidFill>
                  <a:schemeClr val="tx2">
                    <a:lumMod val="60000"/>
                    <a:lumOff val="40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设备加密</a:t>
            </a:r>
            <a:r>
              <a:rPr lang="en-US" sz="240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和</a:t>
            </a:r>
            <a:r>
              <a:rPr lang="en-US" sz="2400" smtClean="0">
                <a:solidFill>
                  <a:schemeClr val="tx2">
                    <a:lumMod val="60000"/>
                    <a:lumOff val="40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安全密钥存储</a:t>
            </a:r>
            <a:endParaRPr lang="en-US" sz="24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a:p>
            <a:pPr marL="342900" lvl="1" indent="0">
              <a:buClrTx/>
              <a:buNone/>
            </a:pPr>
            <a:endParaRPr lang="zh-CN" sz="2800" i="1" dirty="0">
              <a:solidFill>
                <a:schemeClr val="tx2">
                  <a:lumMod val="60000"/>
                  <a:lumOff val="40000"/>
                </a:schemeClr>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lang="en-US" sz="32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防止篡改 </a:t>
            </a:r>
            <a:endParaRPr lang="zh-CN" sz="3200" dirty="0" smtClean="0">
              <a:latin typeface="Microsoft YaHei" panose="020B0503020204020204" pitchFamily="34" charset="-122"/>
              <a:ea typeface="Microsoft YaHei" panose="020B0503020204020204" pitchFamily="34" charset="-122"/>
              <a:sym typeface="Microsoft YaHei" panose="020B0503020204020204" pitchFamily="34" charset="-122"/>
            </a:endParaRPr>
          </a:p>
          <a:p>
            <a:pPr marL="0" indent="0">
              <a:buNone/>
            </a:pPr>
            <a:r>
              <a:rPr lang="en-US"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为</a:t>
            </a:r>
            <a:r>
              <a:rPr lang="en-US" sz="2800" dirty="0" smtClean="0">
                <a:solidFill>
                  <a:schemeClr val="tx2">
                    <a:lumMod val="60000"/>
                    <a:lumOff val="40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验证</a:t>
            </a:r>
            <a:r>
              <a:rPr lang="en-US" sz="28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提供强大的、硬件绑定的设备标识</a:t>
            </a:r>
            <a:endParaRPr lang="zh-CN" sz="2800" dirty="0">
              <a:latin typeface="Microsoft YaHei" panose="020B0503020204020204" pitchFamily="34" charset="-122"/>
              <a:ea typeface="Microsoft YaHei" panose="020B0503020204020204" pitchFamily="34" charset="-122"/>
              <a:sym typeface="Microsoft YaHei" panose="020B0503020204020204" pitchFamily="34" charset="-122"/>
            </a:endParaRPr>
          </a:p>
          <a:p>
            <a:pPr lvl="1">
              <a:buClrTx/>
            </a:pPr>
            <a:endParaRPr lang="zh-CN" sz="32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tle 1"/>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保护 IoT 设备 </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tle 1"/>
          <p:cNvSpPr txBox="1">
            <a:spLocks/>
          </p:cNvSpPr>
          <p:nvPr/>
        </p:nvSpPr>
        <p:spPr>
          <a:xfrm>
            <a:off x="503237" y="1140149"/>
            <a:ext cx="10820400" cy="376706"/>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buClrTx/>
            </a:pPr>
            <a:r>
              <a:rPr lang="en-US" sz="2720" dirty="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配备硬件和</a:t>
            </a:r>
            <a:r>
              <a:rPr lang="en-US" sz="2720" dirty="0" smtClean="0">
                <a:solidFill>
                  <a:schemeClr val="bg2">
                    <a:lumMod val="25000"/>
                  </a:schemeClr>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固件受信任平台模块 (</a:t>
            </a:r>
            <a:r>
              <a:rPr lang="en-US" sz="2720" dirty="0" smtClean="0">
                <a:solidFill>
                  <a:srgbClr val="525252"/>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TPM) 的 IoT 设备</a:t>
            </a:r>
            <a:endParaRPr lang="zh-CN" sz="2720" dirty="0">
              <a:solidFill>
                <a:srgbClr val="525252"/>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Rectangle 4"/>
          <p:cNvSpPr/>
          <p:nvPr/>
        </p:nvSpPr>
        <p:spPr bwMode="auto">
          <a:xfrm>
            <a:off x="10718419" y="0"/>
            <a:ext cx="1718056" cy="29527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86299425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5994127" y="2585001"/>
            <a:ext cx="1327819" cy="1033934"/>
          </a:xfrm>
          <a:prstGeom prst="line">
            <a:avLst/>
          </a:prstGeom>
          <a:noFill/>
          <a:ln w="203200" cap="rnd" cmpd="sng" algn="ctr">
            <a:solidFill>
              <a:srgbClr val="009900"/>
            </a:solidFill>
            <a:prstDash val="solid"/>
            <a:headEnd type="none"/>
            <a:tailEnd type="none"/>
          </a:ln>
          <a:effectLst/>
        </p:spPr>
      </p:cxnSp>
      <p:sp>
        <p:nvSpPr>
          <p:cNvPr id="3" name="Title 2"/>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平台聚合历程</a:t>
            </a:r>
            <a:endParaRPr lang="en-US" dirty="0"/>
          </a:p>
        </p:txBody>
      </p:sp>
      <p:sp>
        <p:nvSpPr>
          <p:cNvPr id="48" name="Rectangle 47"/>
          <p:cNvSpPr/>
          <p:nvPr/>
        </p:nvSpPr>
        <p:spPr bwMode="auto">
          <a:xfrm>
            <a:off x="9533576" y="3596451"/>
            <a:ext cx="2900256" cy="186348"/>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24250" y="3576237"/>
            <a:ext cx="2734734" cy="214408"/>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2427984" y="3576238"/>
            <a:ext cx="5061888" cy="209981"/>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3528" y="1742946"/>
            <a:ext cx="1255785" cy="195763"/>
          </a:xfrm>
          <a:prstGeom prst="rect">
            <a:avLst/>
          </a:prstGeom>
          <a:solidFill>
            <a:srgbClr val="009900"/>
          </a:solidFill>
          <a:ln w="9525" cap="flat" cmpd="sng" algn="ctr">
            <a:solidFill>
              <a:srgbClr val="009900"/>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16623" y="5514998"/>
            <a:ext cx="1311267" cy="195763"/>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a:off x="7371061" y="3576236"/>
            <a:ext cx="2423738" cy="196453"/>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p:cNvCxnSpPr/>
          <p:nvPr/>
        </p:nvCxnSpPr>
        <p:spPr>
          <a:xfrm>
            <a:off x="1259315" y="1830495"/>
            <a:ext cx="1251856" cy="754506"/>
          </a:xfrm>
          <a:prstGeom prst="line">
            <a:avLst/>
          </a:prstGeom>
          <a:noFill/>
          <a:ln w="203200" cap="rnd" cmpd="sng" algn="ctr">
            <a:solidFill>
              <a:srgbClr val="009900"/>
            </a:solidFill>
            <a:prstDash val="solid"/>
            <a:headEnd type="none"/>
            <a:tailEnd type="none"/>
          </a:ln>
          <a:effectLst/>
        </p:spPr>
      </p:cxnSp>
      <p:cxnSp>
        <p:nvCxnSpPr>
          <p:cNvPr id="55" name="Straight Connector 54"/>
          <p:cNvCxnSpPr/>
          <p:nvPr/>
        </p:nvCxnSpPr>
        <p:spPr>
          <a:xfrm flipV="1">
            <a:off x="6806551" y="4294115"/>
            <a:ext cx="570011" cy="422300"/>
          </a:xfrm>
          <a:prstGeom prst="line">
            <a:avLst/>
          </a:prstGeom>
          <a:noFill/>
          <a:ln w="203200" cap="rnd" cmpd="sng" algn="ctr">
            <a:solidFill>
              <a:srgbClr val="002050"/>
            </a:solidFill>
            <a:prstDash val="solid"/>
            <a:headEnd type="none"/>
            <a:tailEnd type="none"/>
          </a:ln>
          <a:effectLst/>
        </p:spPr>
      </p:cxnSp>
      <p:cxnSp>
        <p:nvCxnSpPr>
          <p:cNvPr id="56" name="Straight Connector 55"/>
          <p:cNvCxnSpPr/>
          <p:nvPr/>
        </p:nvCxnSpPr>
        <p:spPr>
          <a:xfrm flipV="1">
            <a:off x="2527092" y="2585001"/>
            <a:ext cx="3467034" cy="3723"/>
          </a:xfrm>
          <a:prstGeom prst="line">
            <a:avLst/>
          </a:prstGeom>
          <a:noFill/>
          <a:ln w="209550" cap="rnd" cmpd="sng" algn="ctr">
            <a:solidFill>
              <a:srgbClr val="009900"/>
            </a:solidFill>
            <a:prstDash val="solid"/>
            <a:headEnd type="none"/>
            <a:tailEnd type="none"/>
          </a:ln>
          <a:effectLst/>
        </p:spPr>
      </p:cxnSp>
      <p:cxnSp>
        <p:nvCxnSpPr>
          <p:cNvPr id="57" name="Straight Connector 56"/>
          <p:cNvCxnSpPr/>
          <p:nvPr/>
        </p:nvCxnSpPr>
        <p:spPr>
          <a:xfrm flipV="1">
            <a:off x="2488302" y="4721500"/>
            <a:ext cx="4292088" cy="11567"/>
          </a:xfrm>
          <a:prstGeom prst="line">
            <a:avLst/>
          </a:prstGeom>
          <a:noFill/>
          <a:ln w="203200" cap="rnd" cmpd="sng" algn="ctr">
            <a:solidFill>
              <a:srgbClr val="002050"/>
            </a:solidFill>
            <a:prstDash val="solid"/>
            <a:headEnd type="none"/>
            <a:tailEnd type="none"/>
          </a:ln>
          <a:effectLst/>
        </p:spPr>
      </p:cxnSp>
      <p:sp>
        <p:nvSpPr>
          <p:cNvPr id="58" name="TextBox 57"/>
          <p:cNvSpPr txBox="1"/>
          <p:nvPr/>
        </p:nvSpPr>
        <p:spPr>
          <a:xfrm>
            <a:off x="1519717" y="5402262"/>
            <a:ext cx="4546120" cy="555481"/>
          </a:xfrm>
          <a:prstGeom prst="rect">
            <a:avLst/>
          </a:prstGeom>
          <a:noFill/>
        </p:spPr>
        <p:txBody>
          <a:bodyPr wrap="square" lIns="186441" tIns="149153" rIns="186441" bIns="149153" rtlCol="0">
            <a:spAutoFit/>
          </a:bodyPr>
          <a:lstStyle/>
          <a:p>
            <a:pPr defTabSz="932502">
              <a:lnSpc>
                <a:spcPct val="90000"/>
              </a:lnSpc>
              <a:spcBef>
                <a:spcPts val="612"/>
              </a:spcBef>
            </a:pPr>
            <a:r>
              <a:rPr lang="en-US" sz="1836" dirty="0">
                <a:gradFill>
                  <a:gsLst>
                    <a:gs pos="2917">
                      <a:srgbClr val="000000"/>
                    </a:gs>
                    <a:gs pos="30000">
                      <a:srgbClr val="000000"/>
                    </a:gs>
                  </a:gsLst>
                  <a:lin ang="5400000" scaled="0"/>
                </a:gradFill>
                <a:latin typeface="Segoe UI Light" panose="020B0502040204020203" pitchFamily="34" charset="0"/>
              </a:rPr>
              <a:t>Windows Embedded Handheld 6.5</a:t>
            </a:r>
            <a:endParaRPr lang="en-US" sz="2040" dirty="0">
              <a:gradFill>
                <a:gsLst>
                  <a:gs pos="2917">
                    <a:srgbClr val="000000"/>
                  </a:gs>
                  <a:gs pos="30000">
                    <a:srgbClr val="000000"/>
                  </a:gs>
                </a:gsLst>
                <a:lin ang="5400000" scaled="0"/>
              </a:gradFill>
              <a:latin typeface="Segoe UI Light" panose="020B0502040204020203" pitchFamily="34" charset="0"/>
            </a:endParaRPr>
          </a:p>
        </p:txBody>
      </p:sp>
      <p:sp>
        <p:nvSpPr>
          <p:cNvPr id="59" name="TextBox 58"/>
          <p:cNvSpPr txBox="1"/>
          <p:nvPr/>
        </p:nvSpPr>
        <p:spPr>
          <a:xfrm>
            <a:off x="2601092" y="4737035"/>
            <a:ext cx="4382630" cy="555481"/>
          </a:xfrm>
          <a:prstGeom prst="rect">
            <a:avLst/>
          </a:prstGeom>
          <a:noFill/>
        </p:spPr>
        <p:txBody>
          <a:bodyPr wrap="square" lIns="186441" tIns="149153" rIns="186441" bIns="149153" rtlCol="0">
            <a:spAutoFit/>
          </a:bodyPr>
          <a:lstStyle/>
          <a:p>
            <a:pPr defTabSz="932502">
              <a:lnSpc>
                <a:spcPct val="90000"/>
              </a:lnSpc>
              <a:spcBef>
                <a:spcPts val="612"/>
              </a:spcBef>
              <a:defRPr/>
            </a:pPr>
            <a:r>
              <a:rPr lang="en-US" sz="1836" kern="0" dirty="0">
                <a:gradFill>
                  <a:gsLst>
                    <a:gs pos="2917">
                      <a:srgbClr val="000000"/>
                    </a:gs>
                    <a:gs pos="30000">
                      <a:srgbClr val="000000"/>
                    </a:gs>
                  </a:gsLst>
                  <a:lin ang="5400000" scaled="0"/>
                </a:gradFill>
                <a:latin typeface="Segoe UI Light" panose="020B0502040204020203" pitchFamily="34" charset="0"/>
              </a:rPr>
              <a:t>Windows Embedded 8 Handheld</a:t>
            </a:r>
            <a:endParaRPr lang="en-US" sz="2040" kern="0" dirty="0">
              <a:gradFill>
                <a:gsLst>
                  <a:gs pos="2917">
                    <a:srgbClr val="000000"/>
                  </a:gs>
                  <a:gs pos="30000">
                    <a:srgbClr val="000000"/>
                  </a:gs>
                </a:gsLst>
                <a:lin ang="5400000" scaled="0"/>
              </a:gradFill>
            </a:endParaRPr>
          </a:p>
        </p:txBody>
      </p:sp>
      <p:sp>
        <p:nvSpPr>
          <p:cNvPr id="60" name="TextBox 59"/>
          <p:cNvSpPr txBox="1"/>
          <p:nvPr/>
        </p:nvSpPr>
        <p:spPr>
          <a:xfrm>
            <a:off x="7383078" y="4353970"/>
            <a:ext cx="1790339" cy="1079113"/>
          </a:xfrm>
          <a:prstGeom prst="rect">
            <a:avLst/>
          </a:prstGeom>
          <a:noFill/>
        </p:spPr>
        <p:txBody>
          <a:bodyPr wrap="square" lIns="186441" tIns="149153" rIns="186441" bIns="149153" rtlCol="0">
            <a:spAutoFit/>
          </a:bodyPr>
          <a:lstStyle/>
          <a:p>
            <a:pPr defTabSz="932502">
              <a:lnSpc>
                <a:spcPct val="90000"/>
              </a:lnSpc>
              <a:spcBef>
                <a:spcPts val="612"/>
              </a:spcBef>
              <a:defRPr/>
            </a:pPr>
            <a:r>
              <a:rPr lang="en-US" sz="1836" kern="0" dirty="0">
                <a:gradFill>
                  <a:gsLst>
                    <a:gs pos="2917">
                      <a:srgbClr val="000000"/>
                    </a:gs>
                    <a:gs pos="30000">
                      <a:srgbClr val="000000"/>
                    </a:gs>
                  </a:gsLst>
                  <a:lin ang="5400000" scaled="0"/>
                </a:gradFill>
                <a:latin typeface="Segoe UI Light" panose="020B0502040204020203" pitchFamily="34" charset="0"/>
              </a:rPr>
              <a:t>Windows Embedded 8.1 Handheld</a:t>
            </a:r>
            <a:endParaRPr lang="en-US" sz="2040" kern="0" dirty="0">
              <a:gradFill>
                <a:gsLst>
                  <a:gs pos="2917">
                    <a:srgbClr val="000000"/>
                  </a:gs>
                  <a:gs pos="30000">
                    <a:srgbClr val="000000"/>
                  </a:gs>
                </a:gsLst>
                <a:lin ang="5400000" scaled="0"/>
              </a:gradFill>
            </a:endParaRPr>
          </a:p>
        </p:txBody>
      </p:sp>
      <p:sp>
        <p:nvSpPr>
          <p:cNvPr id="61" name="TextBox 60"/>
          <p:cNvSpPr txBox="1"/>
          <p:nvPr/>
        </p:nvSpPr>
        <p:spPr>
          <a:xfrm>
            <a:off x="2609398" y="3107987"/>
            <a:ext cx="2878139" cy="555481"/>
          </a:xfrm>
          <a:prstGeom prst="rect">
            <a:avLst/>
          </a:prstGeom>
          <a:noFill/>
        </p:spPr>
        <p:txBody>
          <a:bodyPr wrap="square" lIns="186441" tIns="149153" rIns="186441" bIns="149153" rtlCol="0">
            <a:spAutoFit/>
          </a:bodyPr>
          <a:lstStyle/>
          <a:p>
            <a:pPr defTabSz="932502">
              <a:lnSpc>
                <a:spcPct val="90000"/>
              </a:lnSpc>
              <a:spcBef>
                <a:spcPts val="612"/>
              </a:spcBef>
              <a:defRPr/>
            </a:pPr>
            <a:r>
              <a:rPr lang="en-US" sz="1836" kern="0" dirty="0">
                <a:gradFill>
                  <a:gsLst>
                    <a:gs pos="2917">
                      <a:srgbClr val="000000"/>
                    </a:gs>
                    <a:gs pos="30000">
                      <a:srgbClr val="000000"/>
                    </a:gs>
                  </a:gsLst>
                  <a:lin ang="5400000" scaled="0"/>
                </a:gradFill>
                <a:latin typeface="Segoe UI Light" panose="020B0502040204020203" pitchFamily="34" charset="0"/>
              </a:rPr>
              <a:t>Windows Embedded 8</a:t>
            </a:r>
            <a:endParaRPr lang="en-US" sz="2040" kern="0" dirty="0">
              <a:gradFill>
                <a:gsLst>
                  <a:gs pos="2917">
                    <a:srgbClr val="000000"/>
                  </a:gs>
                  <a:gs pos="30000">
                    <a:srgbClr val="000000"/>
                  </a:gs>
                </a:gsLst>
                <a:lin ang="5400000" scaled="0"/>
              </a:gradFill>
            </a:endParaRPr>
          </a:p>
        </p:txBody>
      </p:sp>
      <p:sp>
        <p:nvSpPr>
          <p:cNvPr id="63" name="TextBox 62"/>
          <p:cNvSpPr txBox="1"/>
          <p:nvPr/>
        </p:nvSpPr>
        <p:spPr>
          <a:xfrm>
            <a:off x="9296501" y="5514930"/>
            <a:ext cx="2716530" cy="583692"/>
          </a:xfrm>
          <a:prstGeom prst="rect">
            <a:avLst/>
          </a:prstGeom>
          <a:noFill/>
        </p:spPr>
        <p:txBody>
          <a:bodyPr wrap="square" lIns="186441" tIns="149153" rIns="186441" bIns="149153" rtlCol="0">
            <a:spAutoFit/>
          </a:bodyPr>
          <a:lstStyle/>
          <a:p>
            <a:pPr defTabSz="932502">
              <a:lnSpc>
                <a:spcPct val="90000"/>
              </a:lnSpc>
              <a:spcBef>
                <a:spcPts val="612"/>
              </a:spcBef>
              <a:defRPr/>
            </a:pPr>
            <a:r>
              <a:rPr lang="en-US" sz="2040" kern="0" dirty="0">
                <a:gradFill>
                  <a:gsLst>
                    <a:gs pos="2917">
                      <a:srgbClr val="000000"/>
                    </a:gs>
                    <a:gs pos="30000">
                      <a:srgbClr val="000000"/>
                    </a:gs>
                  </a:gsLst>
                  <a:lin ang="5400000" scaled="0"/>
                </a:gradFill>
                <a:latin typeface="Segoe UI Light" panose="020B0502040204020203" pitchFamily="34" charset="0"/>
              </a:rPr>
              <a:t>Windows </a:t>
            </a:r>
            <a:r>
              <a:rPr lang="en-US" sz="2040" kern="0" dirty="0" smtClean="0">
                <a:gradFill>
                  <a:gsLst>
                    <a:gs pos="2917">
                      <a:srgbClr val="000000"/>
                    </a:gs>
                    <a:gs pos="30000">
                      <a:srgbClr val="000000"/>
                    </a:gs>
                  </a:gsLst>
                  <a:lin ang="5400000" scaled="0"/>
                </a:gradFill>
                <a:latin typeface="Segoe UI Light" panose="020B0502040204020203" pitchFamily="34" charset="0"/>
              </a:rPr>
              <a:t>on </a:t>
            </a:r>
            <a:r>
              <a:rPr lang="en-US" sz="2040" kern="0" dirty="0">
                <a:gradFill>
                  <a:gsLst>
                    <a:gs pos="2917">
                      <a:srgbClr val="000000"/>
                    </a:gs>
                    <a:gs pos="30000">
                      <a:srgbClr val="000000"/>
                    </a:gs>
                  </a:gsLst>
                  <a:lin ang="5400000" scaled="0"/>
                </a:gradFill>
                <a:latin typeface="Segoe UI Light" panose="020B0502040204020203" pitchFamily="34" charset="0"/>
              </a:rPr>
              <a:t>Devices</a:t>
            </a:r>
            <a:endParaRPr lang="en-US" sz="2448" kern="0" dirty="0">
              <a:gradFill>
                <a:gsLst>
                  <a:gs pos="2917">
                    <a:srgbClr val="000000"/>
                  </a:gs>
                  <a:gs pos="30000">
                    <a:srgbClr val="000000"/>
                  </a:gs>
                </a:gsLst>
                <a:lin ang="5400000" scaled="0"/>
              </a:gradFill>
            </a:endParaRPr>
          </a:p>
        </p:txBody>
      </p:sp>
      <p:sp>
        <p:nvSpPr>
          <p:cNvPr id="64" name="TextBox 63"/>
          <p:cNvSpPr txBox="1"/>
          <p:nvPr/>
        </p:nvSpPr>
        <p:spPr>
          <a:xfrm>
            <a:off x="2601092" y="1915275"/>
            <a:ext cx="4932456" cy="555481"/>
          </a:xfrm>
          <a:prstGeom prst="rect">
            <a:avLst/>
          </a:prstGeom>
          <a:noFill/>
        </p:spPr>
        <p:txBody>
          <a:bodyPr wrap="square" lIns="186441" tIns="149153" rIns="186441" bIns="149153" rtlCol="0">
            <a:spAutoFit/>
          </a:bodyPr>
          <a:lstStyle/>
          <a:p>
            <a:pPr defTabSz="932502">
              <a:lnSpc>
                <a:spcPct val="90000"/>
              </a:lnSpc>
              <a:spcBef>
                <a:spcPts val="612"/>
              </a:spcBef>
            </a:pPr>
            <a:r>
              <a:rPr lang="en-US" sz="1836" dirty="0">
                <a:gradFill>
                  <a:gsLst>
                    <a:gs pos="2917">
                      <a:srgbClr val="000000"/>
                    </a:gs>
                    <a:gs pos="30000">
                      <a:srgbClr val="000000"/>
                    </a:gs>
                  </a:gsLst>
                  <a:lin ang="5400000" scaled="0"/>
                </a:gradFill>
                <a:latin typeface="Segoe UI Light" panose="020B0502040204020203" pitchFamily="34" charset="0"/>
              </a:rPr>
              <a:t>Windows Embedded Standard 8</a:t>
            </a:r>
            <a:endParaRPr lang="en-US" sz="2040" dirty="0">
              <a:gradFill>
                <a:gsLst>
                  <a:gs pos="2917">
                    <a:srgbClr val="000000"/>
                  </a:gs>
                  <a:gs pos="30000">
                    <a:srgbClr val="000000"/>
                  </a:gs>
                </a:gsLst>
                <a:lin ang="5400000" scaled="0"/>
              </a:gradFill>
              <a:latin typeface="Segoe UI Light" panose="020B0502040204020203" pitchFamily="34" charset="0"/>
            </a:endParaRPr>
          </a:p>
        </p:txBody>
      </p:sp>
      <p:sp>
        <p:nvSpPr>
          <p:cNvPr id="65" name="Oval 64"/>
          <p:cNvSpPr/>
          <p:nvPr/>
        </p:nvSpPr>
        <p:spPr>
          <a:xfrm>
            <a:off x="1114153" y="1691863"/>
            <a:ext cx="310812" cy="3108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67" name="Rectangle 66"/>
          <p:cNvSpPr/>
          <p:nvPr/>
        </p:nvSpPr>
        <p:spPr bwMode="auto">
          <a:xfrm>
            <a:off x="9533576" y="3402567"/>
            <a:ext cx="2900256" cy="193641"/>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9533576" y="3783039"/>
            <a:ext cx="2900256" cy="195763"/>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9799595" y="3979042"/>
            <a:ext cx="2634237" cy="195763"/>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p:cNvCxnSpPr>
            <a:endCxn id="68" idx="1"/>
          </p:cNvCxnSpPr>
          <p:nvPr/>
        </p:nvCxnSpPr>
        <p:spPr>
          <a:xfrm flipV="1">
            <a:off x="8662332" y="3880919"/>
            <a:ext cx="871244" cy="409006"/>
          </a:xfrm>
          <a:prstGeom prst="line">
            <a:avLst/>
          </a:prstGeom>
          <a:noFill/>
          <a:ln w="203200" cap="rnd" cmpd="sng" algn="ctr">
            <a:solidFill>
              <a:srgbClr val="002050"/>
            </a:solidFill>
            <a:prstDash val="solid"/>
            <a:headEnd type="none"/>
            <a:tailEnd type="none"/>
          </a:ln>
          <a:effectLst/>
        </p:spPr>
      </p:cxnSp>
      <p:cxnSp>
        <p:nvCxnSpPr>
          <p:cNvPr id="71" name="Straight Connector 70"/>
          <p:cNvCxnSpPr/>
          <p:nvPr/>
        </p:nvCxnSpPr>
        <p:spPr>
          <a:xfrm flipV="1">
            <a:off x="7371061" y="4289926"/>
            <a:ext cx="1291271" cy="3490"/>
          </a:xfrm>
          <a:prstGeom prst="line">
            <a:avLst/>
          </a:prstGeom>
          <a:noFill/>
          <a:ln w="203200" cap="rnd" cmpd="sng" algn="ctr">
            <a:solidFill>
              <a:srgbClr val="002050"/>
            </a:solidFill>
            <a:prstDash val="solid"/>
            <a:headEnd type="none"/>
            <a:tailEnd type="none"/>
          </a:ln>
          <a:effectLst/>
        </p:spPr>
      </p:cxnSp>
      <p:cxnSp>
        <p:nvCxnSpPr>
          <p:cNvPr id="72" name="Straight Connector 71"/>
          <p:cNvCxnSpPr/>
          <p:nvPr/>
        </p:nvCxnSpPr>
        <p:spPr>
          <a:xfrm flipV="1">
            <a:off x="1314793" y="4743468"/>
            <a:ext cx="1173508" cy="869411"/>
          </a:xfrm>
          <a:prstGeom prst="line">
            <a:avLst/>
          </a:prstGeom>
          <a:noFill/>
          <a:ln w="203200" cap="rnd" cmpd="sng" algn="ctr">
            <a:solidFill>
              <a:srgbClr val="002050"/>
            </a:solidFill>
            <a:prstDash val="solid"/>
            <a:headEnd type="none"/>
            <a:tailEnd type="none"/>
          </a:ln>
          <a:effectLst/>
        </p:spPr>
      </p:cxnSp>
      <p:sp>
        <p:nvSpPr>
          <p:cNvPr id="73" name="Oval 72"/>
          <p:cNvSpPr/>
          <p:nvPr/>
        </p:nvSpPr>
        <p:spPr>
          <a:xfrm>
            <a:off x="1114153" y="5474431"/>
            <a:ext cx="310812" cy="3108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74" name="Rounded Rectangle 73"/>
          <p:cNvSpPr/>
          <p:nvPr/>
        </p:nvSpPr>
        <p:spPr bwMode="auto">
          <a:xfrm>
            <a:off x="2399275" y="2394049"/>
            <a:ext cx="357691" cy="2547715"/>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a:xfrm>
            <a:off x="2444965" y="2460884"/>
            <a:ext cx="266309" cy="266309"/>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76" name="Oval 75"/>
          <p:cNvSpPr/>
          <p:nvPr/>
        </p:nvSpPr>
        <p:spPr>
          <a:xfrm>
            <a:off x="2444965" y="3559715"/>
            <a:ext cx="266309" cy="266309"/>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77" name="Oval 76"/>
          <p:cNvSpPr/>
          <p:nvPr/>
        </p:nvSpPr>
        <p:spPr>
          <a:xfrm>
            <a:off x="2444176" y="4594131"/>
            <a:ext cx="266309" cy="266309"/>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81" name="TextBox 80"/>
          <p:cNvSpPr txBox="1"/>
          <p:nvPr/>
        </p:nvSpPr>
        <p:spPr>
          <a:xfrm>
            <a:off x="7213661" y="2758289"/>
            <a:ext cx="1959756" cy="819815"/>
          </a:xfrm>
          <a:prstGeom prst="rect">
            <a:avLst/>
          </a:prstGeom>
          <a:noFill/>
        </p:spPr>
        <p:txBody>
          <a:bodyPr wrap="square" lIns="186441" tIns="149153" rIns="186441" bIns="149153" rtlCol="0">
            <a:spAutoFit/>
          </a:bodyPr>
          <a:lstStyle/>
          <a:p>
            <a:pPr defTabSz="932502">
              <a:lnSpc>
                <a:spcPct val="90000"/>
              </a:lnSpc>
              <a:spcBef>
                <a:spcPts val="612"/>
              </a:spcBef>
              <a:defRPr/>
            </a:pPr>
            <a:r>
              <a:rPr lang="en-US" sz="1836" kern="0" dirty="0">
                <a:gradFill>
                  <a:gsLst>
                    <a:gs pos="2917">
                      <a:srgbClr val="000000"/>
                    </a:gs>
                    <a:gs pos="30000">
                      <a:srgbClr val="000000"/>
                    </a:gs>
                  </a:gsLst>
                  <a:lin ang="5400000" scaled="0"/>
                </a:gradFill>
                <a:latin typeface="Segoe UI Light" panose="020B0502040204020203" pitchFamily="34" charset="0"/>
              </a:rPr>
              <a:t>Windows Embedded 8.1</a:t>
            </a:r>
            <a:endParaRPr lang="en-US" sz="2040" kern="0" dirty="0">
              <a:gradFill>
                <a:gsLst>
                  <a:gs pos="2917">
                    <a:srgbClr val="000000"/>
                  </a:gs>
                  <a:gs pos="30000">
                    <a:srgbClr val="000000"/>
                  </a:gs>
                </a:gsLst>
                <a:lin ang="5400000" scaled="0"/>
              </a:gradFill>
            </a:endParaRPr>
          </a:p>
        </p:txBody>
      </p:sp>
      <p:cxnSp>
        <p:nvCxnSpPr>
          <p:cNvPr id="82" name="Straight Connector 81"/>
          <p:cNvCxnSpPr/>
          <p:nvPr/>
        </p:nvCxnSpPr>
        <p:spPr>
          <a:xfrm flipH="1" flipV="1">
            <a:off x="10028237" y="4224920"/>
            <a:ext cx="17169" cy="1223179"/>
          </a:xfrm>
          <a:prstGeom prst="line">
            <a:avLst/>
          </a:prstGeom>
          <a:noFill/>
          <a:ln w="203200" cap="rnd" cmpd="sng" algn="ctr">
            <a:solidFill>
              <a:srgbClr val="FFC000"/>
            </a:solidFill>
            <a:prstDash val="solid"/>
            <a:headEnd type="none"/>
            <a:tailEnd type="none"/>
          </a:ln>
          <a:effectLst/>
        </p:spPr>
      </p:cxnSp>
      <p:sp>
        <p:nvSpPr>
          <p:cNvPr id="88" name="Oval 87"/>
          <p:cNvSpPr/>
          <p:nvPr/>
        </p:nvSpPr>
        <p:spPr>
          <a:xfrm>
            <a:off x="9887267" y="5243850"/>
            <a:ext cx="310812" cy="3108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89" name="Line Callout 1 (Accent Bar) 88"/>
          <p:cNvSpPr/>
          <p:nvPr/>
        </p:nvSpPr>
        <p:spPr bwMode="auto">
          <a:xfrm>
            <a:off x="492846" y="2594036"/>
            <a:ext cx="1432420" cy="570314"/>
          </a:xfrm>
          <a:prstGeom prst="accentCallout1">
            <a:avLst>
              <a:gd name="adj1" fmla="val 45693"/>
              <a:gd name="adj2" fmla="val 102517"/>
              <a:gd name="adj3" fmla="val 71188"/>
              <a:gd name="adj4" fmla="val 132589"/>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602" fontAlgn="base">
              <a:lnSpc>
                <a:spcPct val="90000"/>
              </a:lnSpc>
              <a:spcBef>
                <a:spcPct val="0"/>
              </a:spcBef>
              <a:spcAft>
                <a:spcPct val="0"/>
              </a:spcAft>
              <a:defRPr/>
            </a:pPr>
            <a:r>
              <a:rPr lang="en-US" sz="1428" kern="0" dirty="0">
                <a:solidFill>
                  <a:srgbClr val="FFFFFF">
                    <a:lumMod val="50000"/>
                  </a:srgbClr>
                </a:solidFill>
                <a:latin typeface="Segoe UI"/>
                <a:ea typeface="Segoe UI" pitchFamily="34" charset="0"/>
                <a:cs typeface="Segoe UI" pitchFamily="34" charset="0"/>
              </a:rPr>
              <a:t>Converged</a:t>
            </a:r>
          </a:p>
          <a:p>
            <a:pPr algn="r" defTabSz="950602" fontAlgn="base">
              <a:lnSpc>
                <a:spcPct val="90000"/>
              </a:lnSpc>
              <a:spcBef>
                <a:spcPct val="0"/>
              </a:spcBef>
              <a:spcAft>
                <a:spcPct val="0"/>
              </a:spcAft>
              <a:defRPr/>
            </a:pPr>
            <a:r>
              <a:rPr lang="en-US" sz="1428" kern="0" dirty="0">
                <a:solidFill>
                  <a:srgbClr val="FFFFFF">
                    <a:lumMod val="50000"/>
                  </a:srgbClr>
                </a:solidFill>
                <a:latin typeface="Segoe UI"/>
                <a:ea typeface="Segoe UI" pitchFamily="34" charset="0"/>
                <a:cs typeface="Segoe UI" pitchFamily="34" charset="0"/>
              </a:rPr>
              <a:t>OS kernel</a:t>
            </a:r>
          </a:p>
        </p:txBody>
      </p:sp>
      <p:sp>
        <p:nvSpPr>
          <p:cNvPr id="90" name="Line Callout 1 (Accent Bar) 89"/>
          <p:cNvSpPr/>
          <p:nvPr/>
        </p:nvSpPr>
        <p:spPr bwMode="auto">
          <a:xfrm>
            <a:off x="5267536" y="3886356"/>
            <a:ext cx="1432420" cy="43763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602" fontAlgn="base">
              <a:lnSpc>
                <a:spcPct val="90000"/>
              </a:lnSpc>
              <a:spcBef>
                <a:spcPct val="0"/>
              </a:spcBef>
              <a:spcAft>
                <a:spcPct val="0"/>
              </a:spcAft>
              <a:defRPr/>
            </a:pPr>
            <a:r>
              <a:rPr lang="en-US" sz="1428" kern="0" dirty="0">
                <a:solidFill>
                  <a:srgbClr val="FFFFFF">
                    <a:lumMod val="50000"/>
                  </a:srgbClr>
                </a:solidFill>
                <a:latin typeface="Segoe UI"/>
                <a:ea typeface="Segoe UI" pitchFamily="34" charset="0"/>
                <a:cs typeface="Segoe UI" pitchFamily="34" charset="0"/>
              </a:rPr>
              <a:t>Converged</a:t>
            </a:r>
          </a:p>
          <a:p>
            <a:pPr algn="r" defTabSz="950602" fontAlgn="base">
              <a:lnSpc>
                <a:spcPct val="90000"/>
              </a:lnSpc>
              <a:spcBef>
                <a:spcPct val="0"/>
              </a:spcBef>
              <a:spcAft>
                <a:spcPct val="0"/>
              </a:spcAft>
              <a:defRPr/>
            </a:pPr>
            <a:r>
              <a:rPr lang="en-US" sz="1428" kern="0" dirty="0">
                <a:solidFill>
                  <a:srgbClr val="FFFFFF">
                    <a:lumMod val="50000"/>
                  </a:srgbClr>
                </a:solidFill>
                <a:latin typeface="Segoe UI"/>
                <a:ea typeface="Segoe UI" pitchFamily="34" charset="0"/>
                <a:cs typeface="Segoe UI" pitchFamily="34" charset="0"/>
              </a:rPr>
              <a:t>app model</a:t>
            </a:r>
          </a:p>
        </p:txBody>
      </p:sp>
      <p:sp>
        <p:nvSpPr>
          <p:cNvPr id="91" name="TextBox 90"/>
          <p:cNvSpPr txBox="1"/>
          <p:nvPr/>
        </p:nvSpPr>
        <p:spPr>
          <a:xfrm>
            <a:off x="-66955" y="1229507"/>
            <a:ext cx="4932456" cy="555481"/>
          </a:xfrm>
          <a:prstGeom prst="rect">
            <a:avLst/>
          </a:prstGeom>
          <a:noFill/>
        </p:spPr>
        <p:txBody>
          <a:bodyPr wrap="square" lIns="186441" tIns="149153" rIns="186441" bIns="149153" rtlCol="0">
            <a:spAutoFit/>
          </a:bodyPr>
          <a:lstStyle/>
          <a:p>
            <a:pPr defTabSz="932502">
              <a:lnSpc>
                <a:spcPct val="90000"/>
              </a:lnSpc>
              <a:spcBef>
                <a:spcPts val="612"/>
              </a:spcBef>
            </a:pPr>
            <a:r>
              <a:rPr lang="en-US" sz="1836" dirty="0">
                <a:gradFill>
                  <a:gsLst>
                    <a:gs pos="2917">
                      <a:srgbClr val="000000"/>
                    </a:gs>
                    <a:gs pos="30000">
                      <a:srgbClr val="000000"/>
                    </a:gs>
                  </a:gsLst>
                  <a:lin ang="5400000" scaled="0"/>
                </a:gradFill>
                <a:latin typeface="Segoe UI Light" panose="020B0502040204020203" pitchFamily="34" charset="0"/>
              </a:rPr>
              <a:t>Windows Embedded Standard 7</a:t>
            </a:r>
            <a:endParaRPr lang="en-US" sz="2040" dirty="0">
              <a:gradFill>
                <a:gsLst>
                  <a:gs pos="2917">
                    <a:srgbClr val="000000"/>
                  </a:gs>
                  <a:gs pos="30000">
                    <a:srgbClr val="000000"/>
                  </a:gs>
                </a:gsLst>
                <a:lin ang="5400000" scaled="0"/>
              </a:gradFill>
              <a:latin typeface="Segoe UI Light" panose="020B0502040204020203" pitchFamily="34" charset="0"/>
            </a:endParaRPr>
          </a:p>
        </p:txBody>
      </p:sp>
      <p:cxnSp>
        <p:nvCxnSpPr>
          <p:cNvPr id="46" name="Straight Connector 45"/>
          <p:cNvCxnSpPr/>
          <p:nvPr/>
        </p:nvCxnSpPr>
        <p:spPr>
          <a:xfrm flipV="1">
            <a:off x="79529" y="6316662"/>
            <a:ext cx="12234708" cy="24927"/>
          </a:xfrm>
          <a:prstGeom prst="line">
            <a:avLst/>
          </a:prstGeom>
          <a:noFill/>
          <a:ln w="203200" cap="rnd" cmpd="sng" algn="ctr">
            <a:solidFill>
              <a:schemeClr val="bg1">
                <a:lumMod val="75000"/>
              </a:schemeClr>
            </a:solidFill>
            <a:prstDash val="solid"/>
            <a:headEnd type="none"/>
            <a:tailEnd type="none"/>
          </a:ln>
          <a:effectLst/>
        </p:spPr>
      </p:cxnSp>
      <p:sp>
        <p:nvSpPr>
          <p:cNvPr id="62" name="TextBox 61"/>
          <p:cNvSpPr txBox="1"/>
          <p:nvPr/>
        </p:nvSpPr>
        <p:spPr>
          <a:xfrm>
            <a:off x="2662717" y="6316662"/>
            <a:ext cx="3022120" cy="809692"/>
          </a:xfrm>
          <a:prstGeom prst="rect">
            <a:avLst/>
          </a:prstGeom>
          <a:noFill/>
        </p:spPr>
        <p:txBody>
          <a:bodyPr wrap="square" lIns="186441" tIns="149153" rIns="186441" bIns="149153" rtlCol="0">
            <a:spAutoFit/>
          </a:bodyPr>
          <a:lstStyle/>
          <a:p>
            <a:pPr defTabSz="932502">
              <a:lnSpc>
                <a:spcPct val="90000"/>
              </a:lnSpc>
              <a:spcBef>
                <a:spcPts val="612"/>
              </a:spcBef>
            </a:pPr>
            <a:r>
              <a:rPr lang="en-US" sz="1836" dirty="0">
                <a:gradFill>
                  <a:gsLst>
                    <a:gs pos="2917">
                      <a:srgbClr val="000000"/>
                    </a:gs>
                    <a:gs pos="30000">
                      <a:srgbClr val="000000"/>
                    </a:gs>
                  </a:gsLst>
                  <a:lin ang="5400000" scaled="0"/>
                </a:gradFill>
                <a:latin typeface="Segoe UI Light" panose="020B0502040204020203" pitchFamily="34" charset="0"/>
              </a:rPr>
              <a:t>Windows Embedded </a:t>
            </a:r>
            <a:r>
              <a:rPr lang="en-US" sz="1836" dirty="0" smtClean="0">
                <a:gradFill>
                  <a:gsLst>
                    <a:gs pos="2917">
                      <a:srgbClr val="000000"/>
                    </a:gs>
                    <a:gs pos="30000">
                      <a:srgbClr val="000000"/>
                    </a:gs>
                  </a:gsLst>
                  <a:lin ang="5400000" scaled="0"/>
                </a:gradFill>
                <a:latin typeface="Segoe UI Light" panose="020B0502040204020203" pitchFamily="34" charset="0"/>
              </a:rPr>
              <a:t/>
            </a:r>
            <a:br>
              <a:rPr lang="en-US" sz="1836" dirty="0" smtClean="0">
                <a:gradFill>
                  <a:gsLst>
                    <a:gs pos="2917">
                      <a:srgbClr val="000000"/>
                    </a:gs>
                    <a:gs pos="30000">
                      <a:srgbClr val="000000"/>
                    </a:gs>
                  </a:gsLst>
                  <a:lin ang="5400000" scaled="0"/>
                </a:gradFill>
                <a:latin typeface="Segoe UI Light" panose="020B0502040204020203" pitchFamily="34" charset="0"/>
              </a:rPr>
            </a:br>
            <a:r>
              <a:rPr lang="en-US" sz="1836" dirty="0" smtClean="0">
                <a:gradFill>
                  <a:gsLst>
                    <a:gs pos="2917">
                      <a:srgbClr val="000000"/>
                    </a:gs>
                    <a:gs pos="30000">
                      <a:srgbClr val="000000"/>
                    </a:gs>
                  </a:gsLst>
                  <a:lin ang="5400000" scaled="0"/>
                </a:gradFill>
                <a:latin typeface="Segoe UI Light" panose="020B0502040204020203" pitchFamily="34" charset="0"/>
              </a:rPr>
              <a:t>Compact </a:t>
            </a:r>
            <a:r>
              <a:rPr lang="en-US" sz="1836" dirty="0">
                <a:gradFill>
                  <a:gsLst>
                    <a:gs pos="2917">
                      <a:srgbClr val="000000"/>
                    </a:gs>
                    <a:gs pos="30000">
                      <a:srgbClr val="000000"/>
                    </a:gs>
                  </a:gsLst>
                  <a:lin ang="5400000" scaled="0"/>
                </a:gradFill>
                <a:latin typeface="Segoe UI Light" panose="020B0502040204020203" pitchFamily="34" charset="0"/>
              </a:rPr>
              <a:t>7</a:t>
            </a:r>
            <a:endParaRPr lang="en-US" sz="2040" dirty="0">
              <a:gradFill>
                <a:gsLst>
                  <a:gs pos="2917">
                    <a:srgbClr val="000000"/>
                  </a:gs>
                  <a:gs pos="30000">
                    <a:srgbClr val="000000"/>
                  </a:gs>
                </a:gsLst>
                <a:lin ang="5400000" scaled="0"/>
              </a:gradFill>
              <a:latin typeface="Segoe UI Light" panose="020B0502040204020203" pitchFamily="34" charset="0"/>
            </a:endParaRPr>
          </a:p>
        </p:txBody>
      </p:sp>
      <p:sp>
        <p:nvSpPr>
          <p:cNvPr id="92" name="Rounded Rectangle 91"/>
          <p:cNvSpPr/>
          <p:nvPr/>
        </p:nvSpPr>
        <p:spPr bwMode="auto">
          <a:xfrm rot="1013638">
            <a:off x="9067999" y="4169496"/>
            <a:ext cx="357691" cy="2341736"/>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ounded Rectangle 77"/>
          <p:cNvSpPr/>
          <p:nvPr/>
        </p:nvSpPr>
        <p:spPr bwMode="auto">
          <a:xfrm>
            <a:off x="7223878" y="3513313"/>
            <a:ext cx="357691" cy="976349"/>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602"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p:cNvSpPr/>
          <p:nvPr/>
        </p:nvSpPr>
        <p:spPr>
          <a:xfrm>
            <a:off x="7268782" y="4172761"/>
            <a:ext cx="266309" cy="266309"/>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79" name="Oval 78"/>
          <p:cNvSpPr/>
          <p:nvPr/>
        </p:nvSpPr>
        <p:spPr>
          <a:xfrm>
            <a:off x="7269569" y="3559715"/>
            <a:ext cx="266309" cy="266309"/>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93" name="Oval 92"/>
          <p:cNvSpPr/>
          <p:nvPr/>
        </p:nvSpPr>
        <p:spPr>
          <a:xfrm>
            <a:off x="8818413" y="6131186"/>
            <a:ext cx="295424" cy="295424"/>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grpSp>
        <p:nvGrpSpPr>
          <p:cNvPr id="83" name="Group 30"/>
          <p:cNvGrpSpPr/>
          <p:nvPr/>
        </p:nvGrpSpPr>
        <p:grpSpPr>
          <a:xfrm>
            <a:off x="8862414" y="2964747"/>
            <a:ext cx="2128766" cy="1843218"/>
            <a:chOff x="9983396" y="3917289"/>
            <a:chExt cx="2702585" cy="2340067"/>
          </a:xfrm>
        </p:grpSpPr>
        <p:grpSp>
          <p:nvGrpSpPr>
            <p:cNvPr id="84" name="Group 31"/>
            <p:cNvGrpSpPr/>
            <p:nvPr/>
          </p:nvGrpSpPr>
          <p:grpSpPr>
            <a:xfrm>
              <a:off x="9983396" y="3917289"/>
              <a:ext cx="2702585" cy="2340067"/>
              <a:chOff x="7084195" y="1381850"/>
              <a:chExt cx="2026939" cy="1755050"/>
            </a:xfrm>
          </p:grpSpPr>
          <p:sp>
            <p:nvSpPr>
              <p:cNvPr id="86" name="Oval 33"/>
              <p:cNvSpPr/>
              <p:nvPr/>
            </p:nvSpPr>
            <p:spPr>
              <a:xfrm>
                <a:off x="7206195" y="1381850"/>
                <a:ext cx="1755050" cy="1755050"/>
              </a:xfrm>
              <a:prstGeom prst="ellipse">
                <a:avLst/>
              </a:prstGeom>
              <a:solidFill>
                <a:srgbClr val="FFFFFF"/>
              </a:solidFill>
              <a:ln w="88900" cap="flat" cmpd="thickThin" algn="ctr">
                <a:solidFill>
                  <a:srgbClr val="D2D2D2">
                    <a:lumMod val="10000"/>
                  </a:srgbClr>
                </a:solidFill>
                <a:prstDash val="solid"/>
              </a:ln>
              <a:effectLst/>
            </p:spPr>
            <p:txBody>
              <a:bodyPr rtlCol="0" anchor="ctr"/>
              <a:lstStyle/>
              <a:p>
                <a:pPr algn="ctr" defTabSz="932502">
                  <a:defRPr/>
                </a:pPr>
                <a:endParaRPr lang="en-US" sz="2448" kern="0" dirty="0">
                  <a:solidFill>
                    <a:srgbClr val="FFFFFF"/>
                  </a:solidFill>
                  <a:latin typeface="Segoe UI"/>
                </a:endParaRPr>
              </a:p>
            </p:txBody>
          </p:sp>
          <p:sp>
            <p:nvSpPr>
              <p:cNvPr id="87" name="TextBox 35"/>
              <p:cNvSpPr txBox="1"/>
              <p:nvPr/>
            </p:nvSpPr>
            <p:spPr>
              <a:xfrm>
                <a:off x="7084195" y="2488391"/>
                <a:ext cx="2026939" cy="274354"/>
              </a:xfrm>
              <a:prstGeom prst="rect">
                <a:avLst/>
              </a:prstGeom>
              <a:noFill/>
            </p:spPr>
            <p:txBody>
              <a:bodyPr wrap="square" lIns="0" tIns="0" rIns="0" bIns="0" rtlCol="0">
                <a:spAutoFit/>
              </a:bodyPr>
              <a:lstStyle/>
              <a:p>
                <a:pPr algn="ctr" defTabSz="932502">
                  <a:lnSpc>
                    <a:spcPct val="90000"/>
                  </a:lnSpc>
                  <a:defRPr/>
                </a:pPr>
                <a:r>
                  <a:rPr lang="en-US" sz="2040" kern="0" dirty="0">
                    <a:solidFill>
                      <a:srgbClr val="505050"/>
                    </a:solidFill>
                    <a:latin typeface="Segoe UI Semibold" panose="020B0702040204020203" pitchFamily="34" charset="0"/>
                    <a:cs typeface="Segoe UI Semibold" panose="020B0702040204020203" pitchFamily="34" charset="0"/>
                  </a:rPr>
                  <a:t>Windows 10</a:t>
                </a:r>
              </a:p>
            </p:txBody>
          </p:sp>
        </p:grpSp>
        <p:pic>
          <p:nvPicPr>
            <p:cNvPr id="85"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p:cNvSpPr/>
          <p:nvPr/>
        </p:nvSpPr>
        <p:spPr>
          <a:xfrm>
            <a:off x="2416399" y="6180667"/>
            <a:ext cx="310812" cy="3108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95" name="Oval 94"/>
          <p:cNvSpPr/>
          <p:nvPr/>
        </p:nvSpPr>
        <p:spPr>
          <a:xfrm>
            <a:off x="5759660" y="6175692"/>
            <a:ext cx="310812" cy="3108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932502">
              <a:defRPr/>
            </a:pPr>
            <a:endParaRPr lang="en-US" sz="2448" kern="0" dirty="0">
              <a:solidFill>
                <a:srgbClr val="FFFFFF"/>
              </a:solidFill>
              <a:latin typeface="Segoe UI"/>
            </a:endParaRPr>
          </a:p>
        </p:txBody>
      </p:sp>
      <p:sp>
        <p:nvSpPr>
          <p:cNvPr id="96" name="TextBox 95"/>
          <p:cNvSpPr txBox="1"/>
          <p:nvPr/>
        </p:nvSpPr>
        <p:spPr>
          <a:xfrm>
            <a:off x="6065837" y="6336741"/>
            <a:ext cx="3022120" cy="809692"/>
          </a:xfrm>
          <a:prstGeom prst="rect">
            <a:avLst/>
          </a:prstGeom>
          <a:noFill/>
        </p:spPr>
        <p:txBody>
          <a:bodyPr wrap="square" lIns="186441" tIns="149153" rIns="186441" bIns="149153" rtlCol="0">
            <a:spAutoFit/>
          </a:bodyPr>
          <a:lstStyle/>
          <a:p>
            <a:pPr defTabSz="932502">
              <a:lnSpc>
                <a:spcPct val="90000"/>
              </a:lnSpc>
              <a:spcBef>
                <a:spcPts val="612"/>
              </a:spcBef>
            </a:pPr>
            <a:r>
              <a:rPr lang="en-US" sz="1836" dirty="0">
                <a:gradFill>
                  <a:gsLst>
                    <a:gs pos="2917">
                      <a:srgbClr val="000000"/>
                    </a:gs>
                    <a:gs pos="30000">
                      <a:srgbClr val="000000"/>
                    </a:gs>
                  </a:gsLst>
                  <a:lin ang="5400000" scaled="0"/>
                </a:gradFill>
                <a:latin typeface="Segoe UI Light" panose="020B0502040204020203" pitchFamily="34" charset="0"/>
              </a:rPr>
              <a:t>Windows Embedded </a:t>
            </a:r>
            <a:r>
              <a:rPr lang="en-US" sz="1836" dirty="0" smtClean="0">
                <a:gradFill>
                  <a:gsLst>
                    <a:gs pos="2917">
                      <a:srgbClr val="000000"/>
                    </a:gs>
                    <a:gs pos="30000">
                      <a:srgbClr val="000000"/>
                    </a:gs>
                  </a:gsLst>
                  <a:lin ang="5400000" scaled="0"/>
                </a:gradFill>
                <a:latin typeface="Segoe UI Light" panose="020B0502040204020203" pitchFamily="34" charset="0"/>
              </a:rPr>
              <a:t/>
            </a:r>
            <a:br>
              <a:rPr lang="en-US" sz="1836" dirty="0" smtClean="0">
                <a:gradFill>
                  <a:gsLst>
                    <a:gs pos="2917">
                      <a:srgbClr val="000000"/>
                    </a:gs>
                    <a:gs pos="30000">
                      <a:srgbClr val="000000"/>
                    </a:gs>
                  </a:gsLst>
                  <a:lin ang="5400000" scaled="0"/>
                </a:gradFill>
                <a:latin typeface="Segoe UI Light" panose="020B0502040204020203" pitchFamily="34" charset="0"/>
              </a:rPr>
            </a:br>
            <a:r>
              <a:rPr lang="en-US" sz="1836" dirty="0" smtClean="0">
                <a:gradFill>
                  <a:gsLst>
                    <a:gs pos="2917">
                      <a:srgbClr val="000000"/>
                    </a:gs>
                    <a:gs pos="30000">
                      <a:srgbClr val="000000"/>
                    </a:gs>
                  </a:gsLst>
                  <a:lin ang="5400000" scaled="0"/>
                </a:gradFill>
                <a:latin typeface="Segoe UI Light" panose="020B0502040204020203" pitchFamily="34" charset="0"/>
              </a:rPr>
              <a:t>Compact 2013</a:t>
            </a:r>
            <a:endParaRPr lang="en-US" sz="2040" dirty="0">
              <a:gradFill>
                <a:gsLst>
                  <a:gs pos="2917">
                    <a:srgbClr val="000000"/>
                  </a:gs>
                  <a:gs pos="30000">
                    <a:srgbClr val="000000"/>
                  </a:gs>
                </a:gsLst>
                <a:lin ang="5400000" scaled="0"/>
              </a:gradFill>
              <a:latin typeface="Segoe UI Light" panose="020B0502040204020203" pitchFamily="34" charset="0"/>
            </a:endParaRPr>
          </a:p>
        </p:txBody>
      </p:sp>
      <p:sp>
        <p:nvSpPr>
          <p:cNvPr id="97" name="Line Callout 1 (Accent Bar) 96"/>
          <p:cNvSpPr/>
          <p:nvPr/>
        </p:nvSpPr>
        <p:spPr bwMode="auto">
          <a:xfrm>
            <a:off x="6988492" y="5594803"/>
            <a:ext cx="1432420" cy="43763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602" fontAlgn="base">
              <a:lnSpc>
                <a:spcPct val="90000"/>
              </a:lnSpc>
              <a:spcBef>
                <a:spcPct val="0"/>
              </a:spcBef>
              <a:spcAft>
                <a:spcPct val="0"/>
              </a:spcAft>
              <a:defRPr/>
            </a:pPr>
            <a:r>
              <a:rPr lang="en-US" sz="1428" kern="0" dirty="0" smtClean="0">
                <a:solidFill>
                  <a:srgbClr val="FFFFFF">
                    <a:lumMod val="50000"/>
                  </a:srgbClr>
                </a:solidFill>
                <a:latin typeface="Segoe UI"/>
                <a:ea typeface="Segoe UI" pitchFamily="34" charset="0"/>
                <a:cs typeface="Segoe UI" pitchFamily="34" charset="0"/>
              </a:rPr>
              <a:t>Porting Tools</a:t>
            </a:r>
            <a:endParaRPr lang="en-US" sz="1428" kern="0" dirty="0">
              <a:solidFill>
                <a:srgbClr val="FFFFFF">
                  <a:lumMod val="50000"/>
                </a:srgb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459905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6"/>
                                        </p:tgtEl>
                                        <p:attrNameLst>
                                          <p:attrName>style.visibility</p:attrName>
                                        </p:attrNameLst>
                                      </p:cBhvr>
                                      <p:to>
                                        <p:strVal val="visible"/>
                                      </p:to>
                                    </p:set>
                                    <p:anim calcmode="lin" valueType="num">
                                      <p:cBhvr additive="base">
                                        <p:cTn id="118" dur="500" fill="hold"/>
                                        <p:tgtEl>
                                          <p:spTgt spid="46"/>
                                        </p:tgtEl>
                                        <p:attrNameLst>
                                          <p:attrName>ppt_x</p:attrName>
                                        </p:attrNameLst>
                                      </p:cBhvr>
                                      <p:tavLst>
                                        <p:tav tm="0">
                                          <p:val>
                                            <p:strVal val="#ppt_x"/>
                                          </p:val>
                                        </p:tav>
                                        <p:tav tm="100000">
                                          <p:val>
                                            <p:strVal val="#ppt_x"/>
                                          </p:val>
                                        </p:tav>
                                      </p:tavLst>
                                    </p:anim>
                                    <p:anim calcmode="lin" valueType="num">
                                      <p:cBhvr additive="base">
                                        <p:cTn id="119" dur="500" fill="hold"/>
                                        <p:tgtEl>
                                          <p:spTgt spid="46"/>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 calcmode="lin" valueType="num">
                                      <p:cBhvr additive="base">
                                        <p:cTn id="122" dur="500" fill="hold"/>
                                        <p:tgtEl>
                                          <p:spTgt spid="62"/>
                                        </p:tgtEl>
                                        <p:attrNameLst>
                                          <p:attrName>ppt_x</p:attrName>
                                        </p:attrNameLst>
                                      </p:cBhvr>
                                      <p:tavLst>
                                        <p:tav tm="0">
                                          <p:val>
                                            <p:strVal val="#ppt_x"/>
                                          </p:val>
                                        </p:tav>
                                        <p:tav tm="100000">
                                          <p:val>
                                            <p:strVal val="#ppt_x"/>
                                          </p:val>
                                        </p:tav>
                                      </p:tavLst>
                                    </p:anim>
                                    <p:anim calcmode="lin" valueType="num">
                                      <p:cBhvr additive="base">
                                        <p:cTn id="123" dur="500" fill="hold"/>
                                        <p:tgtEl>
                                          <p:spTgt spid="62"/>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 calcmode="lin" valueType="num">
                                      <p:cBhvr additive="base">
                                        <p:cTn id="126" dur="500" fill="hold"/>
                                        <p:tgtEl>
                                          <p:spTgt spid="92"/>
                                        </p:tgtEl>
                                        <p:attrNameLst>
                                          <p:attrName>ppt_x</p:attrName>
                                        </p:attrNameLst>
                                      </p:cBhvr>
                                      <p:tavLst>
                                        <p:tav tm="0">
                                          <p:val>
                                            <p:strVal val="#ppt_x"/>
                                          </p:val>
                                        </p:tav>
                                        <p:tav tm="100000">
                                          <p:val>
                                            <p:strVal val="#ppt_x"/>
                                          </p:val>
                                        </p:tav>
                                      </p:tavLst>
                                    </p:anim>
                                    <p:anim calcmode="lin" valueType="num">
                                      <p:cBhvr additive="base">
                                        <p:cTn id="127" dur="500" fill="hold"/>
                                        <p:tgtEl>
                                          <p:spTgt spid="92"/>
                                        </p:tgtEl>
                                        <p:attrNameLst>
                                          <p:attrName>ppt_y</p:attrName>
                                        </p:attrNameLst>
                                      </p:cBhvr>
                                      <p:tavLst>
                                        <p:tav tm="0">
                                          <p:val>
                                            <p:strVal val="1+#ppt_h/2"/>
                                          </p:val>
                                        </p:tav>
                                        <p:tav tm="100000">
                                          <p:val>
                                            <p:strVal val="#ppt_y"/>
                                          </p:val>
                                        </p:tav>
                                      </p:tavLst>
                                    </p:anim>
                                  </p:childTnLst>
                                </p:cTn>
                              </p:par>
                              <p:par>
                                <p:cTn id="128" presetID="10" presetClass="entr" presetSubtype="0" fill="hold" grpId="0" nodeType="withEffect">
                                  <p:stCondLst>
                                    <p:cond delay="0"/>
                                  </p:stCondLst>
                                  <p:childTnLst>
                                    <p:set>
                                      <p:cBhvr>
                                        <p:cTn id="129" dur="1" fill="hold">
                                          <p:stCondLst>
                                            <p:cond delay="0"/>
                                          </p:stCondLst>
                                        </p:cTn>
                                        <p:tgtEl>
                                          <p:spTgt spid="93"/>
                                        </p:tgtEl>
                                        <p:attrNameLst>
                                          <p:attrName>style.visibility</p:attrName>
                                        </p:attrNameLst>
                                      </p:cBhvr>
                                      <p:to>
                                        <p:strVal val="visible"/>
                                      </p:to>
                                    </p:set>
                                    <p:animEffect transition="in" filter="fade">
                                      <p:cBhvr>
                                        <p:cTn id="130" dur="500"/>
                                        <p:tgtEl>
                                          <p:spTgt spid="93"/>
                                        </p:tgtEl>
                                      </p:cBhvr>
                                    </p:animEffect>
                                  </p:childTnLst>
                                </p:cTn>
                              </p:par>
                              <p:par>
                                <p:cTn id="131" presetID="2" presetClass="entr" presetSubtype="4" fill="hold" grpId="0" nodeType="with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additive="base">
                                        <p:cTn id="133" dur="500" fill="hold"/>
                                        <p:tgtEl>
                                          <p:spTgt spid="94"/>
                                        </p:tgtEl>
                                        <p:attrNameLst>
                                          <p:attrName>ppt_x</p:attrName>
                                        </p:attrNameLst>
                                      </p:cBhvr>
                                      <p:tavLst>
                                        <p:tav tm="0">
                                          <p:val>
                                            <p:strVal val="#ppt_x"/>
                                          </p:val>
                                        </p:tav>
                                        <p:tav tm="100000">
                                          <p:val>
                                            <p:strVal val="#ppt_x"/>
                                          </p:val>
                                        </p:tav>
                                      </p:tavLst>
                                    </p:anim>
                                    <p:anim calcmode="lin" valueType="num">
                                      <p:cBhvr additive="base">
                                        <p:cTn id="134" dur="500" fill="hold"/>
                                        <p:tgtEl>
                                          <p:spTgt spid="94"/>
                                        </p:tgtEl>
                                        <p:attrNameLst>
                                          <p:attrName>ppt_y</p:attrName>
                                        </p:attrNameLst>
                                      </p:cBhvr>
                                      <p:tavLst>
                                        <p:tav tm="0">
                                          <p:val>
                                            <p:strVal val="1+#ppt_h/2"/>
                                          </p:val>
                                        </p:tav>
                                        <p:tav tm="100000">
                                          <p:val>
                                            <p:strVal val="#ppt_y"/>
                                          </p:val>
                                        </p:tav>
                                      </p:tavLst>
                                    </p:anim>
                                  </p:childTnLst>
                                </p:cTn>
                              </p:par>
                              <p:par>
                                <p:cTn id="135" presetID="10"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fade">
                                      <p:cBhvr>
                                        <p:cTn id="137" dur="500"/>
                                        <p:tgtEl>
                                          <p:spTgt spid="95"/>
                                        </p:tgtEl>
                                      </p:cBhvr>
                                    </p:animEffect>
                                  </p:childTnLst>
                                </p:cTn>
                              </p:par>
                              <p:par>
                                <p:cTn id="138" presetID="2" presetClass="entr" presetSubtype="4"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 calcmode="lin" valueType="num">
                                      <p:cBhvr additive="base">
                                        <p:cTn id="140" dur="500" fill="hold"/>
                                        <p:tgtEl>
                                          <p:spTgt spid="96"/>
                                        </p:tgtEl>
                                        <p:attrNameLst>
                                          <p:attrName>ppt_x</p:attrName>
                                        </p:attrNameLst>
                                      </p:cBhvr>
                                      <p:tavLst>
                                        <p:tav tm="0">
                                          <p:val>
                                            <p:strVal val="#ppt_x"/>
                                          </p:val>
                                        </p:tav>
                                        <p:tav tm="100000">
                                          <p:val>
                                            <p:strVal val="#ppt_x"/>
                                          </p:val>
                                        </p:tav>
                                      </p:tavLst>
                                    </p:anim>
                                    <p:anim calcmode="lin" valueType="num">
                                      <p:cBhvr additive="base">
                                        <p:cTn id="141" dur="500" fill="hold"/>
                                        <p:tgtEl>
                                          <p:spTgt spid="96"/>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97"/>
                                        </p:tgtEl>
                                        <p:attrNameLst>
                                          <p:attrName>style.visibility</p:attrName>
                                        </p:attrNameLst>
                                      </p:cBhvr>
                                      <p:to>
                                        <p:strVal val="visible"/>
                                      </p:to>
                                    </p:set>
                                    <p:anim calcmode="lin" valueType="num">
                                      <p:cBhvr additive="base">
                                        <p:cTn id="144" dur="500" fill="hold"/>
                                        <p:tgtEl>
                                          <p:spTgt spid="97"/>
                                        </p:tgtEl>
                                        <p:attrNameLst>
                                          <p:attrName>ppt_x</p:attrName>
                                        </p:attrNameLst>
                                      </p:cBhvr>
                                      <p:tavLst>
                                        <p:tav tm="0">
                                          <p:val>
                                            <p:strVal val="#ppt_x"/>
                                          </p:val>
                                        </p:tav>
                                        <p:tav tm="100000">
                                          <p:val>
                                            <p:strVal val="#ppt_x"/>
                                          </p:val>
                                        </p:tav>
                                      </p:tavLst>
                                    </p:anim>
                                    <p:anim calcmode="lin" valueType="num">
                                      <p:cBhvr additive="base">
                                        <p:cTn id="14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3"/>
                                        </p:tgtEl>
                                        <p:attrNameLst>
                                          <p:attrName>style.visibility</p:attrName>
                                        </p:attrNameLst>
                                      </p:cBhvr>
                                      <p:to>
                                        <p:strVal val="visible"/>
                                      </p:to>
                                    </p:set>
                                    <p:anim calcmode="lin" valueType="num">
                                      <p:cBhvr additive="base">
                                        <p:cTn id="150" dur="500" fill="hold"/>
                                        <p:tgtEl>
                                          <p:spTgt spid="63"/>
                                        </p:tgtEl>
                                        <p:attrNameLst>
                                          <p:attrName>ppt_x</p:attrName>
                                        </p:attrNameLst>
                                      </p:cBhvr>
                                      <p:tavLst>
                                        <p:tav tm="0">
                                          <p:val>
                                            <p:strVal val="#ppt_x"/>
                                          </p:val>
                                        </p:tav>
                                        <p:tav tm="100000">
                                          <p:val>
                                            <p:strVal val="#ppt_x"/>
                                          </p:val>
                                        </p:tav>
                                      </p:tavLst>
                                    </p:anim>
                                    <p:anim calcmode="lin" valueType="num">
                                      <p:cBhvr additive="base">
                                        <p:cTn id="151" dur="500" fill="hold"/>
                                        <p:tgtEl>
                                          <p:spTgt spid="63"/>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anim calcmode="lin" valueType="num">
                                      <p:cBhvr additive="base">
                                        <p:cTn id="154" dur="500" fill="hold"/>
                                        <p:tgtEl>
                                          <p:spTgt spid="88"/>
                                        </p:tgtEl>
                                        <p:attrNameLst>
                                          <p:attrName>ppt_x</p:attrName>
                                        </p:attrNameLst>
                                      </p:cBhvr>
                                      <p:tavLst>
                                        <p:tav tm="0">
                                          <p:val>
                                            <p:strVal val="#ppt_x"/>
                                          </p:val>
                                        </p:tav>
                                        <p:tav tm="100000">
                                          <p:val>
                                            <p:strVal val="#ppt_x"/>
                                          </p:val>
                                        </p:tav>
                                      </p:tavLst>
                                    </p:anim>
                                    <p:anim calcmode="lin" valueType="num">
                                      <p:cBhvr additive="base">
                                        <p:cTn id="155" dur="500" fill="hold"/>
                                        <p:tgtEl>
                                          <p:spTgt spid="88"/>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82"/>
                                        </p:tgtEl>
                                        <p:attrNameLst>
                                          <p:attrName>style.visibility</p:attrName>
                                        </p:attrNameLst>
                                      </p:cBhvr>
                                      <p:to>
                                        <p:strVal val="visible"/>
                                      </p:to>
                                    </p:set>
                                    <p:anim calcmode="lin" valueType="num">
                                      <p:cBhvr additive="base">
                                        <p:cTn id="158" dur="500" fill="hold"/>
                                        <p:tgtEl>
                                          <p:spTgt spid="82"/>
                                        </p:tgtEl>
                                        <p:attrNameLst>
                                          <p:attrName>ppt_x</p:attrName>
                                        </p:attrNameLst>
                                      </p:cBhvr>
                                      <p:tavLst>
                                        <p:tav tm="0">
                                          <p:val>
                                            <p:strVal val="#ppt_x"/>
                                          </p:val>
                                        </p:tav>
                                        <p:tav tm="100000">
                                          <p:val>
                                            <p:strVal val="#ppt_x"/>
                                          </p:val>
                                        </p:tav>
                                      </p:tavLst>
                                    </p:anim>
                                    <p:anim calcmode="lin" valueType="num">
                                      <p:cBhvr additive="base">
                                        <p:cTn id="159" dur="500" fill="hold"/>
                                        <p:tgtEl>
                                          <p:spTgt spid="82"/>
                                        </p:tgtEl>
                                        <p:attrNameLst>
                                          <p:attrName>ppt_y</p:attrName>
                                        </p:attrNameLst>
                                      </p:cBhvr>
                                      <p:tavLst>
                                        <p:tav tm="0">
                                          <p:val>
                                            <p:strVal val="1+#ppt_h/2"/>
                                          </p:val>
                                        </p:tav>
                                        <p:tav tm="100000">
                                          <p:val>
                                            <p:strVal val="#ppt_y"/>
                                          </p:val>
                                        </p:tav>
                                      </p:tavLst>
                                    </p:anim>
                                  </p:childTnLst>
                                </p:cTn>
                              </p:par>
                              <p:par>
                                <p:cTn id="160" presetID="10" presetClass="entr" presetSubtype="0" fill="hold" grpId="0" nodeType="with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fade">
                                      <p:cBhvr>
                                        <p:cTn id="1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8" grpId="0"/>
      <p:bldP spid="59" grpId="0"/>
      <p:bldP spid="60" grpId="0"/>
      <p:bldP spid="61" grpId="0"/>
      <p:bldP spid="63" grpId="0"/>
      <p:bldP spid="64" grpId="0"/>
      <p:bldP spid="65" grpId="0" animBg="1"/>
      <p:bldP spid="67" grpId="0" animBg="1"/>
      <p:bldP spid="68" grpId="0" animBg="1"/>
      <p:bldP spid="69" grpId="0" animBg="1"/>
      <p:bldP spid="73" grpId="0" animBg="1"/>
      <p:bldP spid="74" grpId="0" animBg="1"/>
      <p:bldP spid="75" grpId="0" animBg="1"/>
      <p:bldP spid="76" grpId="0" animBg="1"/>
      <p:bldP spid="77" grpId="0" animBg="1"/>
      <p:bldP spid="81" grpId="0"/>
      <p:bldP spid="88" grpId="0" animBg="1"/>
      <p:bldP spid="89" grpId="0" animBg="1"/>
      <p:bldP spid="90" grpId="0" animBg="1"/>
      <p:bldP spid="91" grpId="0"/>
      <p:bldP spid="62" grpId="0"/>
      <p:bldP spid="92" grpId="0" animBg="1"/>
      <p:bldP spid="78" grpId="0" animBg="1"/>
      <p:bldP spid="80" grpId="0" animBg="1"/>
      <p:bldP spid="79" grpId="0" animBg="1"/>
      <p:bldP spid="93" grpId="0" animBg="1"/>
      <p:bldP spid="94" grpId="0" animBg="1"/>
      <p:bldP spid="95" grpId="0" animBg="1"/>
      <p:bldP spid="96" grpId="0"/>
      <p:bldP spid="9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16" y="56215"/>
            <a:ext cx="11889564" cy="917575"/>
          </a:xfrm>
        </p:spPr>
        <p:txBody>
          <a:bodyPr/>
          <a:lstStyle/>
          <a:p>
            <a:r>
              <a:rPr lang="zh-TW" altLang="en-US" dirty="0">
                <a:latin typeface="微软雅黑" panose="020B0503020204020204" pitchFamily="34" charset="-122"/>
                <a:ea typeface="微软雅黑" panose="020B0503020204020204" pitchFamily="34" charset="-122"/>
              </a:rPr>
              <a:t>适用于 </a:t>
            </a:r>
            <a:r>
              <a:rPr lang="en-US" dirty="0">
                <a:latin typeface="微软雅黑" panose="020B0503020204020204" pitchFamily="34" charset="-122"/>
                <a:ea typeface="微软雅黑" panose="020B0503020204020204" pitchFamily="34" charset="-122"/>
              </a:rPr>
              <a:t>IoT </a:t>
            </a:r>
            <a:r>
              <a:rPr lang="zh-TW" altLang="en-US" dirty="0">
                <a:latin typeface="微软雅黑" panose="020B0503020204020204" pitchFamily="34" charset="-122"/>
                <a:ea typeface="微软雅黑" panose="020B0503020204020204" pitchFamily="34" charset="-122"/>
              </a:rPr>
              <a:t>设备的 </a:t>
            </a:r>
            <a:r>
              <a:rPr lang="en-US" dirty="0">
                <a:latin typeface="微软雅黑" panose="020B0503020204020204" pitchFamily="34" charset="-122"/>
                <a:ea typeface="微软雅黑" panose="020B0503020204020204" pitchFamily="34" charset="-122"/>
              </a:rPr>
              <a:t>Windows 10</a:t>
            </a:r>
            <a:br>
              <a:rPr lang="en-US" dirty="0">
                <a:latin typeface="微软雅黑" panose="020B0503020204020204" pitchFamily="34" charset="-122"/>
                <a:ea typeface="微软雅黑" panose="020B0503020204020204" pitchFamily="34" charset="-122"/>
              </a:rPr>
            </a:br>
            <a:r>
              <a:rPr lang="en-US" sz="2200" dirty="0" smtClean="0">
                <a:latin typeface="微软雅黑" panose="020B0503020204020204" pitchFamily="34" charset="-122"/>
                <a:ea typeface="微软雅黑" panose="020B0503020204020204" pitchFamily="34" charset="-122"/>
              </a:rPr>
              <a:t>Windows </a:t>
            </a:r>
            <a:r>
              <a:rPr lang="zh-TW" altLang="en-US" sz="2200" dirty="0" smtClean="0">
                <a:latin typeface="微软雅黑" panose="020B0503020204020204" pitchFamily="34" charset="-122"/>
                <a:ea typeface="微软雅黑" panose="020B0503020204020204" pitchFamily="34" charset="-122"/>
              </a:rPr>
              <a:t>在</a:t>
            </a:r>
            <a:r>
              <a:rPr lang="zh-TW" altLang="en-US" sz="2200" dirty="0">
                <a:latin typeface="微软雅黑" panose="020B0503020204020204" pitchFamily="34" charset="-122"/>
                <a:ea typeface="微软雅黑" panose="020B0503020204020204" pitchFamily="34" charset="-122"/>
              </a:rPr>
              <a:t>嵌入式设备上</a:t>
            </a:r>
            <a:r>
              <a:rPr lang="zh-TW" altLang="en-US" sz="2200" dirty="0" smtClean="0">
                <a:latin typeface="微软雅黑" panose="020B0503020204020204" pitchFamily="34" charset="-122"/>
                <a:ea typeface="微软雅黑" panose="020B0503020204020204" pitchFamily="34" charset="-122"/>
              </a:rPr>
              <a:t>的强</a:t>
            </a:r>
            <a:r>
              <a:rPr lang="zh-TW" altLang="en-US" sz="2200" dirty="0">
                <a:latin typeface="微软雅黑" panose="020B0503020204020204" pitchFamily="34" charset="-122"/>
                <a:ea typeface="微软雅黑" panose="020B0503020204020204" pitchFamily="34" charset="-122"/>
              </a:rPr>
              <a:t>大功能</a:t>
            </a:r>
            <a:r>
              <a:rPr lang="zh-TW" altLang="en-US" sz="2200" dirty="0" smtClean="0">
                <a:latin typeface="微软雅黑" panose="020B0503020204020204" pitchFamily="34" charset="-122"/>
                <a:ea typeface="微软雅黑" panose="020B0503020204020204" pitchFamily="34" charset="-122"/>
              </a:rPr>
              <a:t>和生</a:t>
            </a:r>
            <a:r>
              <a:rPr lang="zh-TW" altLang="en-US" sz="2200" dirty="0">
                <a:latin typeface="微软雅黑" panose="020B0503020204020204" pitchFamily="34" charset="-122"/>
                <a:ea typeface="微软雅黑" panose="020B0503020204020204" pitchFamily="34" charset="-122"/>
              </a:rPr>
              <a:t>态系统能让我更快地获取价值</a:t>
            </a:r>
            <a:endParaRPr lang="en-US" sz="2200" dirty="0">
              <a:latin typeface="微软雅黑" panose="020B0503020204020204" pitchFamily="34" charset="-122"/>
              <a:ea typeface="微软雅黑" panose="020B0503020204020204" pitchFamily="34" charset="-122"/>
            </a:endParaRPr>
          </a:p>
        </p:txBody>
      </p:sp>
      <p:sp>
        <p:nvSpPr>
          <p:cNvPr id="9" name="Rectangle 8"/>
          <p:cNvSpPr/>
          <p:nvPr/>
        </p:nvSpPr>
        <p:spPr bwMode="auto">
          <a:xfrm>
            <a:off x="2448966" y="1671353"/>
            <a:ext cx="9244301" cy="496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r>
              <a:rPr lang="en-US" sz="2448"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533328" y="3851064"/>
            <a:ext cx="4969024" cy="609601"/>
          </a:xfrm>
          <a:prstGeom prst="flowChartProcess">
            <a:avLst/>
          </a:prstGeom>
          <a:solidFill>
            <a:schemeClr val="accent1">
              <a:alpha val="3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一个 </a:t>
            </a:r>
            <a:r>
              <a:rPr lang="en-US" sz="2448" b="1" dirty="0">
                <a:solidFill>
                  <a:schemeClr val="bg1"/>
                </a:solidFill>
                <a:ea typeface="Segoe UI" pitchFamily="34" charset="0"/>
                <a:cs typeface="Segoe UI" pitchFamily="34" charset="0"/>
              </a:rPr>
              <a:t>Windows </a:t>
            </a:r>
            <a:r>
              <a:rPr lang="zh-TW" altLang="en-US" sz="2448" b="1" dirty="0">
                <a:solidFill>
                  <a:schemeClr val="bg1"/>
                </a:solidFill>
                <a:ea typeface="Segoe UI" pitchFamily="34" charset="0"/>
                <a:cs typeface="Segoe UI" pitchFamily="34" charset="0"/>
              </a:rPr>
              <a:t>平台</a:t>
            </a:r>
          </a:p>
        </p:txBody>
      </p:sp>
      <p:sp>
        <p:nvSpPr>
          <p:cNvPr id="28" name="Flowchart: Process 27"/>
          <p:cNvSpPr/>
          <p:nvPr/>
        </p:nvSpPr>
        <p:spPr bwMode="auto">
          <a:xfrm rot="16200000">
            <a:off x="3772094" y="3842191"/>
            <a:ext cx="4977630" cy="635951"/>
          </a:xfrm>
          <a:prstGeom prst="flowChartProcess">
            <a:avLst/>
          </a:prstGeom>
          <a:solidFill>
            <a:schemeClr val="accent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安全</a:t>
            </a:r>
            <a:endParaRPr lang="en-US" sz="2448" b="1" dirty="0">
              <a:solidFill>
                <a:schemeClr val="bg1"/>
              </a:solidFill>
              <a:ea typeface="Segoe UI" pitchFamily="34" charset="0"/>
              <a:cs typeface="Segoe UI" pitchFamily="34" charset="0"/>
            </a:endParaRPr>
          </a:p>
        </p:txBody>
      </p:sp>
      <p:sp>
        <p:nvSpPr>
          <p:cNvPr id="29" name="Flowchart: Process 28"/>
          <p:cNvSpPr/>
          <p:nvPr/>
        </p:nvSpPr>
        <p:spPr bwMode="auto">
          <a:xfrm rot="16200000">
            <a:off x="7092103" y="3856643"/>
            <a:ext cx="4969026" cy="598442"/>
          </a:xfrm>
          <a:prstGeom prst="flowChartProcess">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保持连接</a:t>
            </a:r>
            <a:endParaRPr lang="en-US" sz="2448" b="1" dirty="0">
              <a:solidFill>
                <a:schemeClr val="bg1"/>
              </a:solidFill>
              <a:ea typeface="Segoe UI" pitchFamily="34" charset="0"/>
              <a:cs typeface="Segoe UI" pitchFamily="34" charset="0"/>
            </a:endParaRPr>
          </a:p>
        </p:txBody>
      </p:sp>
      <p:sp>
        <p:nvSpPr>
          <p:cNvPr id="30" name="TextBox 29"/>
          <p:cNvSpPr txBox="1"/>
          <p:nvPr/>
        </p:nvSpPr>
        <p:spPr>
          <a:xfrm>
            <a:off x="3463339" y="2278062"/>
            <a:ext cx="2448084" cy="3390352"/>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tx1">
                    <a:lumMod val="20000"/>
                    <a:lumOff val="80000"/>
                  </a:schemeClr>
                </a:solidFill>
              </a:defRPr>
            </a:lvl1pPr>
          </a:lstStyle>
          <a:p>
            <a:r>
              <a:rPr lang="zh-CN" altLang="en-US" dirty="0"/>
              <a:t>一个 </a:t>
            </a:r>
            <a:r>
              <a:rPr lang="en-US" altLang="zh-CN" dirty="0"/>
              <a:t>Windows </a:t>
            </a:r>
            <a:r>
              <a:rPr lang="zh-CN" altLang="en-US" dirty="0"/>
              <a:t>核心可在所有设备上扩展</a:t>
            </a:r>
          </a:p>
          <a:p>
            <a:endParaRPr lang="zh-CN" altLang="en-US" dirty="0"/>
          </a:p>
          <a:p>
            <a:r>
              <a:rPr lang="zh-CN" altLang="en-US" dirty="0"/>
              <a:t>一个通用应用和驱动程序平台</a:t>
            </a:r>
          </a:p>
          <a:p>
            <a:endParaRPr lang="zh-CN" altLang="en-US" dirty="0"/>
          </a:p>
          <a:p>
            <a:r>
              <a:rPr lang="zh-CN" altLang="en-US" dirty="0"/>
              <a:t>一种管理和部署方法</a:t>
            </a:r>
          </a:p>
        </p:txBody>
      </p:sp>
      <p:sp>
        <p:nvSpPr>
          <p:cNvPr id="31" name="TextBox 30"/>
          <p:cNvSpPr txBox="1"/>
          <p:nvPr/>
        </p:nvSpPr>
        <p:spPr>
          <a:xfrm>
            <a:off x="6720938" y="2320873"/>
            <a:ext cx="2385421" cy="3390352"/>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tx1">
                    <a:lumMod val="20000"/>
                    <a:lumOff val="80000"/>
                  </a:schemeClr>
                </a:solidFill>
              </a:defRPr>
            </a:lvl1pPr>
          </a:lstStyle>
          <a:p>
            <a:r>
              <a:rPr lang="zh-CN" altLang="en-US" dirty="0"/>
              <a:t>企业级安全</a:t>
            </a:r>
          </a:p>
          <a:p>
            <a:endParaRPr lang="en-US" altLang="zh-CN" dirty="0"/>
          </a:p>
          <a:p>
            <a:endParaRPr lang="zh-CN" altLang="en-US" dirty="0"/>
          </a:p>
          <a:p>
            <a:r>
              <a:rPr lang="zh-CN" altLang="en-US" dirty="0"/>
              <a:t>高级自定义和锁定功能</a:t>
            </a:r>
          </a:p>
          <a:p>
            <a:endParaRPr lang="en-US" altLang="zh-CN" dirty="0"/>
          </a:p>
          <a:p>
            <a:endParaRPr lang="zh-CN" altLang="en-US" dirty="0"/>
          </a:p>
          <a:p>
            <a:r>
              <a:rPr lang="zh-CN" altLang="en-US" dirty="0"/>
              <a:t>源源不断的创新和支持</a:t>
            </a:r>
          </a:p>
        </p:txBody>
      </p:sp>
      <p:sp>
        <p:nvSpPr>
          <p:cNvPr id="26" name="TextBox 25"/>
          <p:cNvSpPr txBox="1"/>
          <p:nvPr/>
        </p:nvSpPr>
        <p:spPr>
          <a:xfrm>
            <a:off x="10023151" y="2322460"/>
            <a:ext cx="1730610" cy="2636940"/>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本地连接</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云连接</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设备服务</a:t>
            </a:r>
          </a:p>
        </p:txBody>
      </p:sp>
      <p:sp>
        <p:nvSpPr>
          <p:cNvPr id="13" name="Rectangle 12"/>
          <p:cNvSpPr/>
          <p:nvPr/>
        </p:nvSpPr>
        <p:spPr bwMode="auto">
          <a:xfrm>
            <a:off x="297816" y="1671353"/>
            <a:ext cx="2244187" cy="497762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Industry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Mobile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Small Devices</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411882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
          <p:cNvGraphicFramePr/>
          <p:nvPr>
            <p:extLst/>
          </p:nvPr>
        </p:nvGraphicFramePr>
        <p:xfrm>
          <a:off x="122237" y="1363662"/>
          <a:ext cx="11887200"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46037" y="373062"/>
            <a:ext cx="12496800" cy="917575"/>
          </a:xfrm>
        </p:spPr>
        <p:txBody>
          <a:bodyPr/>
          <a:lstStyle/>
          <a:p>
            <a:r>
              <a:rPr lang="zh-TW" altLang="en-US" sz="4400" dirty="0" smtClean="0">
                <a:latin typeface="Microsoft YaHei" panose="020B0503020204020204" pitchFamily="34" charset="-122"/>
                <a:ea typeface="Microsoft YaHei" panose="020B0503020204020204" pitchFamily="34" charset="-122"/>
                <a:sym typeface="Microsoft YaHei" panose="020B0503020204020204" pitchFamily="34" charset="-122"/>
              </a:rPr>
              <a:t>使用 </a:t>
            </a:r>
            <a:r>
              <a:rPr lang="en-US" altLang="zh-TW" sz="4400" dirty="0" smtClean="0"/>
              <a:t>Windows </a:t>
            </a:r>
            <a:r>
              <a:rPr lang="en-US" altLang="zh-TW" sz="4400" dirty="0"/>
              <a:t>10 IoT for Small </a:t>
            </a:r>
            <a:r>
              <a:rPr lang="en-US" altLang="zh-TW" sz="4400" dirty="0" smtClean="0"/>
              <a:t>Devices</a:t>
            </a:r>
            <a:r>
              <a:rPr sz="44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构建连接设备</a:t>
            </a:r>
            <a:endParaRPr lang="zh-CN" sz="4400" b="1" u="sng"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Rectangle 4"/>
          <p:cNvSpPr/>
          <p:nvPr/>
        </p:nvSpPr>
        <p:spPr bwMode="auto">
          <a:xfrm>
            <a:off x="10718419" y="0"/>
            <a:ext cx="1718056" cy="29527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保持连接</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5910957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35" y="58228"/>
            <a:ext cx="11889564" cy="917575"/>
          </a:xfrm>
        </p:spPr>
        <p:txBody>
          <a:bodyPr/>
          <a:lstStyle/>
          <a:p>
            <a:r>
              <a:rPr lang="zh-TW" altLang="en-US"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所有 </a:t>
            </a:r>
            <a:r>
              <a:rPr lang="en-US" altLang="zh-TW"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10 </a:t>
            </a:r>
            <a:r>
              <a:rPr lang="zh-TW" altLang="en-US"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版本中的 </a:t>
            </a:r>
            <a:r>
              <a:rPr lang="en-US" altLang="zh-TW" sz="4400" dirty="0" err="1">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AllJoyn</a:t>
            </a:r>
            <a:r>
              <a:rPr lang="en-US" altLang="zh-TW"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a:t>
            </a:r>
            <a:r>
              <a:rPr lang="zh-TW" altLang="en-US" sz="4400"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支持</a:t>
            </a:r>
            <a:r>
              <a:rPr lang="en-US" sz="4400" dirty="0"/>
              <a:t/>
            </a:r>
            <a:br>
              <a:rPr lang="en-US" sz="4400" dirty="0"/>
            </a:br>
            <a:r>
              <a:rPr lang="en-US" sz="2800" dirty="0">
                <a:solidFill>
                  <a:srgbClr val="0078D7"/>
                </a:solidFill>
              </a:rPr>
              <a:t/>
            </a:r>
            <a:br>
              <a:rPr lang="en-US" sz="2800" dirty="0">
                <a:solidFill>
                  <a:srgbClr val="0078D7"/>
                </a:solidFill>
              </a:rPr>
            </a:br>
            <a:r>
              <a:rPr lang="en-US" sz="4400" dirty="0"/>
              <a:t> </a:t>
            </a:r>
          </a:p>
        </p:txBody>
      </p:sp>
      <p:cxnSp>
        <p:nvCxnSpPr>
          <p:cNvPr id="140" name="Straight Connector 139"/>
          <p:cNvCxnSpPr/>
          <p:nvPr/>
        </p:nvCxnSpPr>
        <p:spPr>
          <a:xfrm flipH="1" flipV="1">
            <a:off x="4655287" y="5938882"/>
            <a:ext cx="708742" cy="118838"/>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3642060" y="5396357"/>
            <a:ext cx="432442" cy="30398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flipV="1">
            <a:off x="3241024" y="4319546"/>
            <a:ext cx="225079" cy="48816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380714" y="3166723"/>
            <a:ext cx="187530" cy="38566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4503270" y="2325610"/>
            <a:ext cx="657810" cy="26859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692796" y="2325608"/>
            <a:ext cx="727210" cy="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867111" y="2231637"/>
            <a:ext cx="866643" cy="20042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598575" y="2628559"/>
            <a:ext cx="742452" cy="383914"/>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12533" y="3331719"/>
            <a:ext cx="321490" cy="62005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9841082" y="4621121"/>
            <a:ext cx="235177" cy="650226"/>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8328173" y="5626283"/>
            <a:ext cx="1320465" cy="476554"/>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7428500" y="6102837"/>
            <a:ext cx="708252" cy="59519"/>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flipV="1">
            <a:off x="5756428" y="6104014"/>
            <a:ext cx="709650" cy="5834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75672" y="3166724"/>
            <a:ext cx="5765409" cy="210462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4444083" y="2795205"/>
            <a:ext cx="3751317" cy="2808228"/>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3522148" y="3137862"/>
            <a:ext cx="5425913" cy="80378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5722560" y="2813480"/>
            <a:ext cx="3250584" cy="30766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5555304" y="3137864"/>
            <a:ext cx="3392756" cy="246711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203059" y="3331719"/>
            <a:ext cx="435498" cy="62005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3658683" y="4274716"/>
            <a:ext cx="5953850" cy="840292"/>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3522148" y="3941643"/>
            <a:ext cx="4533781" cy="1923018"/>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178917" y="2802034"/>
            <a:ext cx="54254" cy="288683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5974578" y="2908121"/>
            <a:ext cx="1150173" cy="2709218"/>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5420358" y="2793510"/>
            <a:ext cx="134946" cy="281146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3522148" y="3941144"/>
            <a:ext cx="2033157" cy="168514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3522148" y="3941641"/>
            <a:ext cx="914862" cy="1661792"/>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3658685" y="2793512"/>
            <a:ext cx="1761675" cy="230883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4503272" y="2628559"/>
            <a:ext cx="3279355" cy="47896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4437009" y="3166722"/>
            <a:ext cx="5179620" cy="1117884"/>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flipV="1">
            <a:off x="6705479" y="2881442"/>
            <a:ext cx="1527693" cy="2807422"/>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7032590" y="2802033"/>
            <a:ext cx="1146327" cy="305431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3522150" y="3941641"/>
            <a:ext cx="3550816" cy="193684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8233173" y="4284607"/>
            <a:ext cx="1383458" cy="1495700"/>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flipV="1">
            <a:off x="4075672" y="3166725"/>
            <a:ext cx="1479633" cy="2470157"/>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6705479" y="2971274"/>
            <a:ext cx="2907053" cy="1303443"/>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3522147" y="3941643"/>
            <a:ext cx="6318934" cy="132970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flipV="1">
            <a:off x="8195400" y="2795206"/>
            <a:ext cx="1654736" cy="2476142"/>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692796" y="5604973"/>
            <a:ext cx="2363132" cy="259687"/>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4437011" y="2793510"/>
            <a:ext cx="983350" cy="2811465"/>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5555304" y="2802033"/>
            <a:ext cx="2623613" cy="280294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5555305" y="5177150"/>
            <a:ext cx="3328498" cy="427824"/>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5555307" y="4284605"/>
            <a:ext cx="4061324" cy="141748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4483152" y="4285152"/>
            <a:ext cx="5129381" cy="1319821"/>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5692795" y="2421557"/>
            <a:ext cx="2040957" cy="10506"/>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endCxn id="197" idx="3"/>
          </p:cNvCxnSpPr>
          <p:nvPr/>
        </p:nvCxnSpPr>
        <p:spPr>
          <a:xfrm flipH="1" flipV="1">
            <a:off x="3591510" y="3977231"/>
            <a:ext cx="6021023" cy="307922"/>
          </a:xfrm>
          <a:prstGeom prst="line">
            <a:avLst/>
          </a:prstGeom>
          <a:ln w="127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5" name="Freeform 11"/>
          <p:cNvSpPr>
            <a:spLocks/>
          </p:cNvSpPr>
          <p:nvPr/>
        </p:nvSpPr>
        <p:spPr bwMode="auto">
          <a:xfrm flipH="1">
            <a:off x="9477500" y="5989048"/>
            <a:ext cx="1628353" cy="661727"/>
          </a:xfrm>
          <a:prstGeom prst="wedgeRoundRectCallout">
            <a:avLst>
              <a:gd name="adj1" fmla="val 34621"/>
              <a:gd name="adj2" fmla="val -108475"/>
              <a:gd name="adj3" fmla="val 16667"/>
            </a:avLst>
          </a:prstGeom>
          <a:solidFill>
            <a:schemeClr val="accent2"/>
          </a:solidFill>
          <a:ln w="19050" cap="rnd">
            <a:solidFill>
              <a:schemeClr val="bg1"/>
            </a:solid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lnSpc>
                <a:spcPct val="85000"/>
              </a:lnSpc>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我可以发送通知</a:t>
            </a:r>
            <a:endParaRPr lang="zh-CN" altLang="zh-TW" sz="1224"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6" name="Freeform 11"/>
          <p:cNvSpPr>
            <a:spLocks/>
          </p:cNvSpPr>
          <p:nvPr/>
        </p:nvSpPr>
        <p:spPr bwMode="auto">
          <a:xfrm flipH="1">
            <a:off x="7640100" y="6510461"/>
            <a:ext cx="1628353" cy="433806"/>
          </a:xfrm>
          <a:prstGeom prst="wedgeRoundRectCallout">
            <a:avLst>
              <a:gd name="adj1" fmla="val 13663"/>
              <a:gd name="adj2" fmla="val -97743"/>
              <a:gd name="adj3" fmla="val 16667"/>
            </a:avLst>
          </a:prstGeom>
          <a:solidFill>
            <a:schemeClr val="accent5"/>
          </a:solidFill>
          <a:ln w="19050" cap="rnd">
            <a:solidFill>
              <a:schemeClr val="bg1"/>
            </a:solid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lnSpc>
                <a:spcPct val="85000"/>
              </a:lnSpc>
              <a:spcBef>
                <a:spcPts val="306"/>
              </a:spcBef>
            </a:pPr>
            <a:r>
              <a:rPr lang="en-US" altLang="zh-TW" sz="1224" dirty="0" err="1" smtClean="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我有照明接口</a:t>
            </a:r>
            <a:endPar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187" name="Freeform 11"/>
          <p:cNvSpPr>
            <a:spLocks/>
          </p:cNvSpPr>
          <p:nvPr/>
        </p:nvSpPr>
        <p:spPr bwMode="auto">
          <a:xfrm flipH="1">
            <a:off x="2408237" y="1507373"/>
            <a:ext cx="1786618" cy="661727"/>
          </a:xfrm>
          <a:prstGeom prst="wedgeRoundRectCallout">
            <a:avLst>
              <a:gd name="adj1" fmla="val -37883"/>
              <a:gd name="adj2" fmla="val 119360"/>
              <a:gd name="adj3" fmla="val 16667"/>
            </a:avLst>
          </a:prstGeom>
          <a:solidFill>
            <a:schemeClr val="accent2"/>
          </a:solidFill>
          <a:ln w="19050" cap="rnd">
            <a:solidFill>
              <a:schemeClr val="bg1"/>
            </a:solid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我可以发送通知</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我有时钟接口</a:t>
            </a:r>
            <a:endPar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188" name="Freeform 11"/>
          <p:cNvSpPr>
            <a:spLocks/>
          </p:cNvSpPr>
          <p:nvPr/>
        </p:nvSpPr>
        <p:spPr bwMode="auto">
          <a:xfrm flipH="1">
            <a:off x="4088007" y="4901964"/>
            <a:ext cx="2069387" cy="461477"/>
          </a:xfrm>
          <a:prstGeom prst="wedgeRoundRectCallout">
            <a:avLst>
              <a:gd name="adj1" fmla="val -20479"/>
              <a:gd name="adj2" fmla="val 90782"/>
              <a:gd name="adj3" fmla="val 16667"/>
            </a:avLst>
          </a:prstGeom>
          <a:solidFill>
            <a:srgbClr val="4668C5"/>
          </a:solidFill>
          <a:ln w="19050" cap="rnd">
            <a:no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我显示通知</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我有时钟接口</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p:txBody>
      </p:sp>
      <p:sp>
        <p:nvSpPr>
          <p:cNvPr id="189" name="Freeform 11"/>
          <p:cNvSpPr>
            <a:spLocks/>
          </p:cNvSpPr>
          <p:nvPr/>
        </p:nvSpPr>
        <p:spPr bwMode="auto">
          <a:xfrm flipH="1">
            <a:off x="8518895" y="1568926"/>
            <a:ext cx="1602511" cy="661727"/>
          </a:xfrm>
          <a:prstGeom prst="wedgeRoundRectCallout">
            <a:avLst>
              <a:gd name="adj1" fmla="val 49705"/>
              <a:gd name="adj2" fmla="val 83909"/>
              <a:gd name="adj3" fmla="val 16667"/>
            </a:avLst>
          </a:prstGeom>
          <a:solidFill>
            <a:srgbClr val="4668C5"/>
          </a:solidFill>
          <a:ln w="19050" cap="rnd">
            <a:solidFill>
              <a:schemeClr val="bg1"/>
            </a:solid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我显示通知</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我有时钟接口</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p:txBody>
      </p:sp>
      <p:sp>
        <p:nvSpPr>
          <p:cNvPr id="190" name="Freeform 11"/>
          <p:cNvSpPr>
            <a:spLocks/>
          </p:cNvSpPr>
          <p:nvPr/>
        </p:nvSpPr>
        <p:spPr bwMode="auto">
          <a:xfrm flipH="1">
            <a:off x="3130197" y="6268524"/>
            <a:ext cx="1602511" cy="661727"/>
          </a:xfrm>
          <a:prstGeom prst="wedgeRoundRectCallout">
            <a:avLst>
              <a:gd name="adj1" fmla="val -17978"/>
              <a:gd name="adj2" fmla="val -83084"/>
              <a:gd name="adj3" fmla="val 16667"/>
            </a:avLst>
          </a:prstGeom>
          <a:solidFill>
            <a:srgbClr val="4668C5"/>
          </a:solidFill>
          <a:ln w="19050" cap="rnd">
            <a:no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我显示通知</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a:p>
            <a:pPr>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我有时钟接口</a:t>
            </a:r>
            <a:r>
              <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p>
        </p:txBody>
      </p:sp>
      <p:sp>
        <p:nvSpPr>
          <p:cNvPr id="191" name="Freeform 11"/>
          <p:cNvSpPr>
            <a:spLocks/>
          </p:cNvSpPr>
          <p:nvPr/>
        </p:nvSpPr>
        <p:spPr bwMode="auto">
          <a:xfrm flipH="1">
            <a:off x="6786316" y="4924001"/>
            <a:ext cx="1628353" cy="417403"/>
          </a:xfrm>
          <a:prstGeom prst="wedgeRoundRectCallout">
            <a:avLst>
              <a:gd name="adj1" fmla="val 36130"/>
              <a:gd name="adj2" fmla="val 163994"/>
              <a:gd name="adj3" fmla="val 16667"/>
            </a:avLst>
          </a:prstGeom>
          <a:solidFill>
            <a:schemeClr val="accent5"/>
          </a:solidFill>
          <a:ln w="19050" cap="rnd">
            <a:no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lnSpc>
                <a:spcPct val="85000"/>
              </a:lnSpc>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我可以发送和显示通知</a:t>
            </a:r>
            <a:endParaRPr lang="en-US" altLang="zh-TW" sz="1224" dirty="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endParaRPr>
          </a:p>
        </p:txBody>
      </p:sp>
      <p:sp>
        <p:nvSpPr>
          <p:cNvPr id="192" name="Freeform 11"/>
          <p:cNvSpPr>
            <a:spLocks/>
          </p:cNvSpPr>
          <p:nvPr/>
        </p:nvSpPr>
        <p:spPr bwMode="auto">
          <a:xfrm flipH="1">
            <a:off x="6705477" y="1472315"/>
            <a:ext cx="1628353" cy="417403"/>
          </a:xfrm>
          <a:prstGeom prst="wedgeRoundRectCallout">
            <a:avLst>
              <a:gd name="adj1" fmla="val 40456"/>
              <a:gd name="adj2" fmla="val 119977"/>
              <a:gd name="adj3" fmla="val 16667"/>
            </a:avLst>
          </a:prstGeom>
          <a:solidFill>
            <a:schemeClr val="accent2"/>
          </a:solidFill>
          <a:ln w="19050" cap="rnd">
            <a:solidFill>
              <a:schemeClr val="bg1"/>
            </a:solidFill>
            <a:prstDash val="solid"/>
            <a:round/>
            <a:headEnd/>
            <a:tailEnd/>
          </a:ln>
          <a:effectLst>
            <a:outerShdw blurRad="127000" dist="25400" dir="13500000" algn="br" rotWithShape="0">
              <a:prstClr val="black">
                <a:alpha val="40000"/>
              </a:prstClr>
            </a:outerShdw>
          </a:effectLst>
          <a:extLst/>
        </p:spPr>
        <p:txBody>
          <a:bodyPr vert="horz" wrap="square" lIns="0" tIns="0" rIns="0" bIns="0" numCol="1" anchor="ctr" anchorCtr="1" compatLnSpc="1">
            <a:prstTxWarp prst="textNoShape">
              <a:avLst/>
            </a:prstTxWarp>
          </a:bodyPr>
          <a:lstStyle/>
          <a:p>
            <a:pPr>
              <a:lnSpc>
                <a:spcPct val="85000"/>
              </a:lnSpc>
              <a:spcBef>
                <a:spcPts val="306"/>
              </a:spcBef>
            </a:pPr>
            <a:r>
              <a:rPr lang="en-US" altLang="zh-TW" sz="1224" dirty="0" err="1">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我可以发送通知</a:t>
            </a:r>
            <a:endParaRPr lang="en-US" sz="1224" dirty="0">
              <a:solidFill>
                <a:srgbClr val="FFFFFF"/>
              </a:solidFill>
              <a:latin typeface="+mj-lt"/>
            </a:endParaRPr>
          </a:p>
        </p:txBody>
      </p:sp>
      <p:pic>
        <p:nvPicPr>
          <p:cNvPr id="194" name="Picture 193" descr="Allseen-WearableDevic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2" y="5560115"/>
            <a:ext cx="534618" cy="786384"/>
          </a:xfrm>
          <a:prstGeom prst="rect">
            <a:avLst/>
          </a:prstGeom>
          <a:ln>
            <a:noFill/>
          </a:ln>
        </p:spPr>
      </p:pic>
      <p:pic>
        <p:nvPicPr>
          <p:cNvPr id="195" name="Picture 194" descr="Allseen-Lighting-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862" y="5664526"/>
            <a:ext cx="534618" cy="786384"/>
          </a:xfrm>
          <a:prstGeom prst="rect">
            <a:avLst/>
          </a:prstGeom>
          <a:ln>
            <a:noFill/>
          </a:ln>
        </p:spPr>
      </p:pic>
      <p:pic>
        <p:nvPicPr>
          <p:cNvPr id="196" name="Picture 195" descr="Allseen-Appliances-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803" y="2533309"/>
            <a:ext cx="1020491" cy="695630"/>
          </a:xfrm>
          <a:prstGeom prst="rect">
            <a:avLst/>
          </a:prstGeom>
          <a:ln>
            <a:noFill/>
          </a:ln>
        </p:spPr>
      </p:pic>
      <p:pic>
        <p:nvPicPr>
          <p:cNvPr id="197" name="Picture 196" descr="Allseen-SmartPhone-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650" y="3510994"/>
            <a:ext cx="512860" cy="932470"/>
          </a:xfrm>
          <a:prstGeom prst="rect">
            <a:avLst/>
          </a:prstGeom>
          <a:ln>
            <a:noFill/>
          </a:ln>
        </p:spPr>
      </p:pic>
      <p:pic>
        <p:nvPicPr>
          <p:cNvPr id="198" name="Picture 197" descr="Allseen-DisplayTelevisio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301" y="2071964"/>
            <a:ext cx="994043" cy="768446"/>
          </a:xfrm>
          <a:prstGeom prst="rect">
            <a:avLst/>
          </a:prstGeom>
        </p:spPr>
      </p:pic>
      <p:pic>
        <p:nvPicPr>
          <p:cNvPr id="199" name="Picture 1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6594" y="2692380"/>
            <a:ext cx="1080501" cy="1080501"/>
          </a:xfrm>
          <a:prstGeom prst="rect">
            <a:avLst/>
          </a:prstGeom>
          <a:noFill/>
          <a:ln>
            <a:noFill/>
          </a:ln>
        </p:spPr>
      </p:pic>
      <p:pic>
        <p:nvPicPr>
          <p:cNvPr id="200" name="Picture 199" descr="Allseen-Tablet-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2235" y="1937433"/>
            <a:ext cx="696246" cy="968250"/>
          </a:xfrm>
          <a:prstGeom prst="rect">
            <a:avLst/>
          </a:prstGeom>
        </p:spPr>
      </p:pic>
      <p:grpSp>
        <p:nvGrpSpPr>
          <p:cNvPr id="201" name="Group 200"/>
          <p:cNvGrpSpPr/>
          <p:nvPr/>
        </p:nvGrpSpPr>
        <p:grpSpPr>
          <a:xfrm>
            <a:off x="3339979" y="4809431"/>
            <a:ext cx="282612" cy="591340"/>
            <a:chOff x="4071434" y="1259595"/>
            <a:chExt cx="505181" cy="1202777"/>
          </a:xfrm>
        </p:grpSpPr>
        <p:grpSp>
          <p:nvGrpSpPr>
            <p:cNvPr id="202" name="Group 201"/>
            <p:cNvGrpSpPr/>
            <p:nvPr/>
          </p:nvGrpSpPr>
          <p:grpSpPr>
            <a:xfrm>
              <a:off x="4138780" y="1393528"/>
              <a:ext cx="355432" cy="968672"/>
              <a:chOff x="5920241" y="1017499"/>
              <a:chExt cx="355432" cy="968672"/>
            </a:xfrm>
          </p:grpSpPr>
          <p:sp>
            <p:nvSpPr>
              <p:cNvPr id="208" name="Rectangle 207"/>
              <p:cNvSpPr/>
              <p:nvPr/>
            </p:nvSpPr>
            <p:spPr>
              <a:xfrm>
                <a:off x="5920241" y="1017499"/>
                <a:ext cx="355432" cy="9686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09" name="Rectangle 208"/>
              <p:cNvSpPr/>
              <p:nvPr/>
            </p:nvSpPr>
            <p:spPr>
              <a:xfrm>
                <a:off x="6020511" y="1163128"/>
                <a:ext cx="174171" cy="34595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10" name="Rectangle 209"/>
              <p:cNvSpPr/>
              <p:nvPr/>
            </p:nvSpPr>
            <p:spPr>
              <a:xfrm>
                <a:off x="6016773" y="1509082"/>
                <a:ext cx="174171" cy="34595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grpSp>
          <p:nvGrpSpPr>
            <p:cNvPr id="203" name="Group 202"/>
            <p:cNvGrpSpPr/>
            <p:nvPr/>
          </p:nvGrpSpPr>
          <p:grpSpPr>
            <a:xfrm>
              <a:off x="4071434" y="1259595"/>
              <a:ext cx="505181" cy="1202777"/>
              <a:chOff x="4071434" y="1259595"/>
              <a:chExt cx="505181" cy="1026405"/>
            </a:xfrm>
          </p:grpSpPr>
          <p:cxnSp>
            <p:nvCxnSpPr>
              <p:cNvPr id="204" name="Straight Connector 203"/>
              <p:cNvCxnSpPr/>
              <p:nvPr/>
            </p:nvCxnSpPr>
            <p:spPr>
              <a:xfrm flipV="1">
                <a:off x="4071434" y="2276431"/>
                <a:ext cx="505181" cy="95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4576615" y="1259595"/>
                <a:ext cx="0" cy="10168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071434" y="1259595"/>
                <a:ext cx="50518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4071434" y="1259595"/>
                <a:ext cx="0" cy="10168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11" name="Group 210"/>
          <p:cNvGrpSpPr/>
          <p:nvPr/>
        </p:nvGrpSpPr>
        <p:grpSpPr>
          <a:xfrm>
            <a:off x="6416677" y="1922790"/>
            <a:ext cx="469564" cy="995325"/>
            <a:chOff x="8197472" y="815445"/>
            <a:chExt cx="914400" cy="1546755"/>
          </a:xfrm>
        </p:grpSpPr>
        <p:grpSp>
          <p:nvGrpSpPr>
            <p:cNvPr id="212" name="Group 211"/>
            <p:cNvGrpSpPr/>
            <p:nvPr/>
          </p:nvGrpSpPr>
          <p:grpSpPr>
            <a:xfrm>
              <a:off x="8197472" y="815445"/>
              <a:ext cx="914400" cy="1546755"/>
              <a:chOff x="8197472" y="815445"/>
              <a:chExt cx="914400" cy="1546755"/>
            </a:xfrm>
          </p:grpSpPr>
          <p:sp>
            <p:nvSpPr>
              <p:cNvPr id="215" name="Rectangle 214"/>
              <p:cNvSpPr/>
              <p:nvPr/>
            </p:nvSpPr>
            <p:spPr>
              <a:xfrm>
                <a:off x="8197472" y="815445"/>
                <a:ext cx="914400" cy="4572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16" name="Rectangle 215"/>
              <p:cNvSpPr/>
              <p:nvPr/>
            </p:nvSpPr>
            <p:spPr>
              <a:xfrm>
                <a:off x="8197472" y="1295400"/>
                <a:ext cx="914400" cy="1066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sp>
          <p:nvSpPr>
            <p:cNvPr id="213" name="Rectangle 212"/>
            <p:cNvSpPr/>
            <p:nvPr/>
          </p:nvSpPr>
          <p:spPr>
            <a:xfrm flipH="1">
              <a:off x="8258493" y="838200"/>
              <a:ext cx="45719" cy="410518"/>
            </a:xfrm>
            <a:prstGeom prst="rect">
              <a:avLst/>
            </a:prstGeom>
            <a:solidFill>
              <a:schemeClr val="accent1">
                <a:alpha val="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14" name="Rectangle 213"/>
            <p:cNvSpPr/>
            <p:nvPr/>
          </p:nvSpPr>
          <p:spPr>
            <a:xfrm>
              <a:off x="8258493" y="1371600"/>
              <a:ext cx="45719" cy="898936"/>
            </a:xfrm>
            <a:prstGeom prst="rect">
              <a:avLst/>
            </a:prstGeom>
            <a:solidFill>
              <a:schemeClr val="accent1">
                <a:alpha val="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grpSp>
        <p:nvGrpSpPr>
          <p:cNvPr id="217" name="Group 216"/>
          <p:cNvGrpSpPr/>
          <p:nvPr/>
        </p:nvGrpSpPr>
        <p:grpSpPr>
          <a:xfrm>
            <a:off x="9580471" y="3928292"/>
            <a:ext cx="724831" cy="668604"/>
            <a:chOff x="5637212" y="3171260"/>
            <a:chExt cx="2286000" cy="1550095"/>
          </a:xfrm>
        </p:grpSpPr>
        <p:grpSp>
          <p:nvGrpSpPr>
            <p:cNvPr id="218" name="Group 217"/>
            <p:cNvGrpSpPr/>
            <p:nvPr/>
          </p:nvGrpSpPr>
          <p:grpSpPr>
            <a:xfrm>
              <a:off x="5637212" y="3171260"/>
              <a:ext cx="2286000" cy="1550095"/>
              <a:chOff x="6780212" y="685800"/>
              <a:chExt cx="1905000" cy="1558996"/>
            </a:xfrm>
          </p:grpSpPr>
          <p:grpSp>
            <p:nvGrpSpPr>
              <p:cNvPr id="220" name="Group 219"/>
              <p:cNvGrpSpPr/>
              <p:nvPr/>
            </p:nvGrpSpPr>
            <p:grpSpPr>
              <a:xfrm>
                <a:off x="6780212" y="685800"/>
                <a:ext cx="1905000" cy="1558996"/>
                <a:chOff x="6780212" y="685800"/>
                <a:chExt cx="1905000" cy="1558996"/>
              </a:xfrm>
            </p:grpSpPr>
            <p:sp>
              <p:nvSpPr>
                <p:cNvPr id="222" name="Frame 221"/>
                <p:cNvSpPr/>
                <p:nvPr/>
              </p:nvSpPr>
              <p:spPr>
                <a:xfrm>
                  <a:off x="6932612" y="685800"/>
                  <a:ext cx="1600200" cy="990600"/>
                </a:xfrm>
                <a:prstGeom prst="fram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23" name="Trapezoid 222"/>
                <p:cNvSpPr/>
                <p:nvPr/>
              </p:nvSpPr>
              <p:spPr>
                <a:xfrm>
                  <a:off x="6780212" y="1711396"/>
                  <a:ext cx="1905000" cy="533400"/>
                </a:xfrm>
                <a:prstGeom prst="trapezoid">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sp>
            <p:nvSpPr>
              <p:cNvPr id="221" name="Trapezoid 220"/>
              <p:cNvSpPr/>
              <p:nvPr/>
            </p:nvSpPr>
            <p:spPr>
              <a:xfrm>
                <a:off x="7542212" y="2094584"/>
                <a:ext cx="381000" cy="134953"/>
              </a:xfrm>
              <a:prstGeom prst="trapezoid">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sp>
          <p:nvSpPr>
            <p:cNvPr id="219" name="Trapezoid 218"/>
            <p:cNvSpPr/>
            <p:nvPr/>
          </p:nvSpPr>
          <p:spPr>
            <a:xfrm>
              <a:off x="5820092" y="4257387"/>
              <a:ext cx="1920239" cy="287829"/>
            </a:xfrm>
            <a:prstGeom prst="trapezoid">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grpSp>
        <p:nvGrpSpPr>
          <p:cNvPr id="224" name="Group 223"/>
          <p:cNvGrpSpPr>
            <a:grpSpLocks noChangeAspect="1"/>
          </p:cNvGrpSpPr>
          <p:nvPr/>
        </p:nvGrpSpPr>
        <p:grpSpPr>
          <a:xfrm>
            <a:off x="4011588" y="5625067"/>
            <a:ext cx="776593" cy="401283"/>
            <a:chOff x="10895012" y="1905000"/>
            <a:chExt cx="1066800" cy="551239"/>
          </a:xfrm>
        </p:grpSpPr>
        <p:sp>
          <p:nvSpPr>
            <p:cNvPr id="225" name="Rounded Rectangle 224"/>
            <p:cNvSpPr/>
            <p:nvPr/>
          </p:nvSpPr>
          <p:spPr>
            <a:xfrm>
              <a:off x="10895012" y="1905000"/>
              <a:ext cx="1066800" cy="551239"/>
            </a:xfrm>
            <a:prstGeom prst="round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26" name="Isosceles Triangle 225"/>
            <p:cNvSpPr/>
            <p:nvPr/>
          </p:nvSpPr>
          <p:spPr>
            <a:xfrm flipH="1">
              <a:off x="11657008" y="1981199"/>
              <a:ext cx="228601" cy="152399"/>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27" name="Isosceles Triangle 226"/>
            <p:cNvSpPr/>
            <p:nvPr/>
          </p:nvSpPr>
          <p:spPr>
            <a:xfrm flipH="1" flipV="1">
              <a:off x="11657010" y="2209800"/>
              <a:ext cx="228602" cy="170241"/>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28" name="Rounded Rectangle 227"/>
            <p:cNvSpPr/>
            <p:nvPr/>
          </p:nvSpPr>
          <p:spPr>
            <a:xfrm>
              <a:off x="10971212" y="1981200"/>
              <a:ext cx="609600" cy="381000"/>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rmAutofit fontScale="62500" lnSpcReduction="20000"/>
            </a:bodyPr>
            <a:lstStyle/>
            <a:p>
              <a:pPr algn="ctr"/>
              <a:r>
                <a:rPr lang="en-US" sz="2040" b="1" dirty="0">
                  <a:solidFill>
                    <a:schemeClr val="tx1"/>
                  </a:solidFill>
                </a:rPr>
                <a:t>72°</a:t>
              </a:r>
              <a:endParaRPr lang="en-US" sz="1020" dirty="0"/>
            </a:p>
          </p:txBody>
        </p:sp>
      </p:grpSp>
      <p:grpSp>
        <p:nvGrpSpPr>
          <p:cNvPr id="229" name="Group 228"/>
          <p:cNvGrpSpPr/>
          <p:nvPr/>
        </p:nvGrpSpPr>
        <p:grpSpPr>
          <a:xfrm>
            <a:off x="8906594" y="5016174"/>
            <a:ext cx="413717" cy="608383"/>
            <a:chOff x="10285412" y="4879245"/>
            <a:chExt cx="683728" cy="1140555"/>
          </a:xfrm>
        </p:grpSpPr>
        <p:sp>
          <p:nvSpPr>
            <p:cNvPr id="230" name="Rounded Rectangle 229"/>
            <p:cNvSpPr/>
            <p:nvPr/>
          </p:nvSpPr>
          <p:spPr>
            <a:xfrm>
              <a:off x="10285412" y="4879245"/>
              <a:ext cx="683728" cy="1140555"/>
            </a:xfrm>
            <a:prstGeom prst="round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231" name="Group 230"/>
            <p:cNvGrpSpPr/>
            <p:nvPr/>
          </p:nvGrpSpPr>
          <p:grpSpPr>
            <a:xfrm>
              <a:off x="10361612" y="5439338"/>
              <a:ext cx="489951" cy="504262"/>
              <a:chOff x="11014660" y="4879245"/>
              <a:chExt cx="815699" cy="880767"/>
            </a:xfrm>
          </p:grpSpPr>
          <p:sp>
            <p:nvSpPr>
              <p:cNvPr id="235" name="Donut 234"/>
              <p:cNvSpPr/>
              <p:nvPr/>
            </p:nvSpPr>
            <p:spPr>
              <a:xfrm>
                <a:off x="11014660" y="4879245"/>
                <a:ext cx="815699" cy="880767"/>
              </a:xfrm>
              <a:prstGeom prst="donu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56">
                  <a:solidFill>
                    <a:schemeClr val="tx1"/>
                  </a:solidFill>
                </a:endParaRPr>
              </a:p>
            </p:txBody>
          </p:sp>
          <p:sp>
            <p:nvSpPr>
              <p:cNvPr id="236" name="Oval 235"/>
              <p:cNvSpPr/>
              <p:nvPr/>
            </p:nvSpPr>
            <p:spPr>
              <a:xfrm>
                <a:off x="11352212" y="5257800"/>
                <a:ext cx="152400" cy="15240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grpSp>
          <p:nvGrpSpPr>
            <p:cNvPr id="232" name="Group 231"/>
            <p:cNvGrpSpPr/>
            <p:nvPr/>
          </p:nvGrpSpPr>
          <p:grpSpPr>
            <a:xfrm>
              <a:off x="10437812" y="4953000"/>
              <a:ext cx="337552" cy="349812"/>
              <a:chOff x="11014660" y="4879245"/>
              <a:chExt cx="815699" cy="880767"/>
            </a:xfrm>
          </p:grpSpPr>
          <p:sp>
            <p:nvSpPr>
              <p:cNvPr id="233" name="Donut 232"/>
              <p:cNvSpPr/>
              <p:nvPr/>
            </p:nvSpPr>
            <p:spPr>
              <a:xfrm>
                <a:off x="11014660" y="4879245"/>
                <a:ext cx="815699" cy="880767"/>
              </a:xfrm>
              <a:prstGeom prst="don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56">
                  <a:solidFill>
                    <a:schemeClr val="tx1"/>
                  </a:solidFill>
                </a:endParaRPr>
              </a:p>
            </p:txBody>
          </p:sp>
          <p:sp>
            <p:nvSpPr>
              <p:cNvPr id="234" name="Oval 233"/>
              <p:cNvSpPr/>
              <p:nvPr/>
            </p:nvSpPr>
            <p:spPr>
              <a:xfrm>
                <a:off x="11352212" y="5257800"/>
                <a:ext cx="152400" cy="15240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grpSp>
      <p:grpSp>
        <p:nvGrpSpPr>
          <p:cNvPr id="242" name="Group 241"/>
          <p:cNvGrpSpPr/>
          <p:nvPr/>
        </p:nvGrpSpPr>
        <p:grpSpPr>
          <a:xfrm>
            <a:off x="4906281" y="1825047"/>
            <a:ext cx="331911" cy="238303"/>
            <a:chOff x="5197623" y="5404504"/>
            <a:chExt cx="325477" cy="233685"/>
          </a:xfrm>
        </p:grpSpPr>
        <p:sp>
          <p:nvSpPr>
            <p:cNvPr id="243" name="Freeform 268"/>
            <p:cNvSpPr>
              <a:spLocks/>
            </p:cNvSpPr>
            <p:nvPr/>
          </p:nvSpPr>
          <p:spPr bwMode="auto">
            <a:xfrm rot="20916795">
              <a:off x="5343022" y="5512763"/>
              <a:ext cx="180078" cy="125426"/>
            </a:xfrm>
            <a:custGeom>
              <a:avLst/>
              <a:gdLst>
                <a:gd name="T0" fmla="*/ 178 w 194"/>
                <a:gd name="T1" fmla="*/ 33 h 135"/>
                <a:gd name="T2" fmla="*/ 194 w 194"/>
                <a:gd name="T3" fmla="*/ 20 h 135"/>
                <a:gd name="T4" fmla="*/ 192 w 194"/>
                <a:gd name="T5" fmla="*/ 11 h 135"/>
                <a:gd name="T6" fmla="*/ 181 w 194"/>
                <a:gd name="T7" fmla="*/ 4 h 135"/>
                <a:gd name="T8" fmla="*/ 73 w 194"/>
                <a:gd name="T9" fmla="*/ 28 h 135"/>
                <a:gd name="T10" fmla="*/ 3 w 194"/>
                <a:gd name="T11" fmla="*/ 114 h 135"/>
                <a:gd name="T12" fmla="*/ 12 w 194"/>
                <a:gd name="T13" fmla="*/ 132 h 135"/>
                <a:gd name="T14" fmla="*/ 30 w 194"/>
                <a:gd name="T15" fmla="*/ 124 h 135"/>
                <a:gd name="T16" fmla="*/ 88 w 194"/>
                <a:gd name="T17" fmla="*/ 53 h 135"/>
                <a:gd name="T18" fmla="*/ 178 w 194"/>
                <a:gd name="T19" fmla="*/ 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35">
                  <a:moveTo>
                    <a:pt x="178" y="33"/>
                  </a:moveTo>
                  <a:cubicBezTo>
                    <a:pt x="186" y="34"/>
                    <a:pt x="193" y="28"/>
                    <a:pt x="194" y="20"/>
                  </a:cubicBezTo>
                  <a:cubicBezTo>
                    <a:pt x="194" y="17"/>
                    <a:pt x="193" y="14"/>
                    <a:pt x="192" y="11"/>
                  </a:cubicBezTo>
                  <a:cubicBezTo>
                    <a:pt x="189" y="8"/>
                    <a:pt x="186" y="5"/>
                    <a:pt x="181" y="4"/>
                  </a:cubicBezTo>
                  <a:cubicBezTo>
                    <a:pt x="143" y="0"/>
                    <a:pt x="106" y="8"/>
                    <a:pt x="73" y="28"/>
                  </a:cubicBezTo>
                  <a:cubicBezTo>
                    <a:pt x="40" y="49"/>
                    <a:pt x="16" y="78"/>
                    <a:pt x="3" y="114"/>
                  </a:cubicBezTo>
                  <a:cubicBezTo>
                    <a:pt x="0" y="121"/>
                    <a:pt x="4" y="130"/>
                    <a:pt x="12" y="132"/>
                  </a:cubicBezTo>
                  <a:cubicBezTo>
                    <a:pt x="19" y="135"/>
                    <a:pt x="27" y="131"/>
                    <a:pt x="30" y="124"/>
                  </a:cubicBezTo>
                  <a:cubicBezTo>
                    <a:pt x="41" y="94"/>
                    <a:pt x="61" y="69"/>
                    <a:pt x="88" y="53"/>
                  </a:cubicBezTo>
                  <a:cubicBezTo>
                    <a:pt x="115" y="36"/>
                    <a:pt x="146" y="29"/>
                    <a:pt x="178" y="33"/>
                  </a:cubicBezTo>
                  <a:close/>
                </a:path>
              </a:pathLst>
            </a:custGeom>
            <a:solidFill>
              <a:srgbClr val="000000"/>
            </a:solidFill>
            <a:ln>
              <a:no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44" name="Freeform 269"/>
            <p:cNvSpPr>
              <a:spLocks/>
            </p:cNvSpPr>
            <p:nvPr/>
          </p:nvSpPr>
          <p:spPr bwMode="auto">
            <a:xfrm rot="20916795">
              <a:off x="5270324" y="5458653"/>
              <a:ext cx="242201" cy="167103"/>
            </a:xfrm>
            <a:custGeom>
              <a:avLst/>
              <a:gdLst>
                <a:gd name="T0" fmla="*/ 113 w 261"/>
                <a:gd name="T1" fmla="*/ 63 h 180"/>
                <a:gd name="T2" fmla="*/ 245 w 261"/>
                <a:gd name="T3" fmla="*/ 36 h 180"/>
                <a:gd name="T4" fmla="*/ 261 w 261"/>
                <a:gd name="T5" fmla="*/ 24 h 180"/>
                <a:gd name="T6" fmla="*/ 259 w 261"/>
                <a:gd name="T7" fmla="*/ 14 h 180"/>
                <a:gd name="T8" fmla="*/ 249 w 261"/>
                <a:gd name="T9" fmla="*/ 8 h 180"/>
                <a:gd name="T10" fmla="*/ 98 w 261"/>
                <a:gd name="T11" fmla="*/ 39 h 180"/>
                <a:gd name="T12" fmla="*/ 2 w 261"/>
                <a:gd name="T13" fmla="*/ 159 h 180"/>
                <a:gd name="T14" fmla="*/ 12 w 261"/>
                <a:gd name="T15" fmla="*/ 177 h 180"/>
                <a:gd name="T16" fmla="*/ 30 w 261"/>
                <a:gd name="T17" fmla="*/ 168 h 180"/>
                <a:gd name="T18" fmla="*/ 113 w 261"/>
                <a:gd name="T19" fmla="*/ 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80">
                  <a:moveTo>
                    <a:pt x="113" y="63"/>
                  </a:moveTo>
                  <a:cubicBezTo>
                    <a:pt x="152" y="39"/>
                    <a:pt x="199" y="29"/>
                    <a:pt x="245" y="36"/>
                  </a:cubicBezTo>
                  <a:cubicBezTo>
                    <a:pt x="252" y="37"/>
                    <a:pt x="260" y="32"/>
                    <a:pt x="261" y="24"/>
                  </a:cubicBezTo>
                  <a:cubicBezTo>
                    <a:pt x="261" y="20"/>
                    <a:pt x="261" y="17"/>
                    <a:pt x="259" y="14"/>
                  </a:cubicBezTo>
                  <a:cubicBezTo>
                    <a:pt x="257" y="11"/>
                    <a:pt x="253" y="8"/>
                    <a:pt x="249" y="8"/>
                  </a:cubicBezTo>
                  <a:cubicBezTo>
                    <a:pt x="196" y="0"/>
                    <a:pt x="143" y="11"/>
                    <a:pt x="98" y="39"/>
                  </a:cubicBezTo>
                  <a:cubicBezTo>
                    <a:pt x="53" y="66"/>
                    <a:pt x="19" y="109"/>
                    <a:pt x="2" y="159"/>
                  </a:cubicBezTo>
                  <a:cubicBezTo>
                    <a:pt x="0" y="167"/>
                    <a:pt x="4" y="175"/>
                    <a:pt x="12" y="177"/>
                  </a:cubicBezTo>
                  <a:cubicBezTo>
                    <a:pt x="19" y="180"/>
                    <a:pt x="27" y="176"/>
                    <a:pt x="30" y="168"/>
                  </a:cubicBezTo>
                  <a:cubicBezTo>
                    <a:pt x="44" y="124"/>
                    <a:pt x="74" y="87"/>
                    <a:pt x="113" y="63"/>
                  </a:cubicBezTo>
                  <a:close/>
                </a:path>
              </a:pathLst>
            </a:custGeom>
            <a:solidFill>
              <a:srgbClr val="000000"/>
            </a:solidFill>
            <a:ln>
              <a:no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45" name="Freeform 270"/>
            <p:cNvSpPr>
              <a:spLocks/>
            </p:cNvSpPr>
            <p:nvPr/>
          </p:nvSpPr>
          <p:spPr bwMode="auto">
            <a:xfrm rot="20916795">
              <a:off x="5197623" y="5404504"/>
              <a:ext cx="304717" cy="208780"/>
            </a:xfrm>
            <a:custGeom>
              <a:avLst/>
              <a:gdLst>
                <a:gd name="T0" fmla="*/ 138 w 328"/>
                <a:gd name="T1" fmla="*/ 73 h 225"/>
                <a:gd name="T2" fmla="*/ 311 w 328"/>
                <a:gd name="T3" fmla="*/ 39 h 225"/>
                <a:gd name="T4" fmla="*/ 328 w 328"/>
                <a:gd name="T5" fmla="*/ 27 h 225"/>
                <a:gd name="T6" fmla="*/ 326 w 328"/>
                <a:gd name="T7" fmla="*/ 17 h 225"/>
                <a:gd name="T8" fmla="*/ 316 w 328"/>
                <a:gd name="T9" fmla="*/ 11 h 225"/>
                <a:gd name="T10" fmla="*/ 123 w 328"/>
                <a:gd name="T11" fmla="*/ 49 h 225"/>
                <a:gd name="T12" fmla="*/ 2 w 328"/>
                <a:gd name="T13" fmla="*/ 204 h 225"/>
                <a:gd name="T14" fmla="*/ 11 w 328"/>
                <a:gd name="T15" fmla="*/ 222 h 225"/>
                <a:gd name="T16" fmla="*/ 29 w 328"/>
                <a:gd name="T17" fmla="*/ 213 h 225"/>
                <a:gd name="T18" fmla="*/ 138 w 328"/>
                <a:gd name="T19" fmla="*/ 7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225">
                  <a:moveTo>
                    <a:pt x="138" y="73"/>
                  </a:moveTo>
                  <a:cubicBezTo>
                    <a:pt x="190" y="41"/>
                    <a:pt x="251" y="29"/>
                    <a:pt x="311" y="39"/>
                  </a:cubicBezTo>
                  <a:cubicBezTo>
                    <a:pt x="319" y="40"/>
                    <a:pt x="326" y="35"/>
                    <a:pt x="328" y="27"/>
                  </a:cubicBezTo>
                  <a:cubicBezTo>
                    <a:pt x="328" y="24"/>
                    <a:pt x="327" y="20"/>
                    <a:pt x="326" y="17"/>
                  </a:cubicBezTo>
                  <a:cubicBezTo>
                    <a:pt x="324" y="14"/>
                    <a:pt x="320" y="11"/>
                    <a:pt x="316" y="11"/>
                  </a:cubicBezTo>
                  <a:cubicBezTo>
                    <a:pt x="249" y="0"/>
                    <a:pt x="180" y="13"/>
                    <a:pt x="123" y="49"/>
                  </a:cubicBezTo>
                  <a:cubicBezTo>
                    <a:pt x="65" y="84"/>
                    <a:pt x="22" y="139"/>
                    <a:pt x="2" y="204"/>
                  </a:cubicBezTo>
                  <a:cubicBezTo>
                    <a:pt x="0" y="212"/>
                    <a:pt x="4" y="220"/>
                    <a:pt x="11" y="222"/>
                  </a:cubicBezTo>
                  <a:cubicBezTo>
                    <a:pt x="19" y="225"/>
                    <a:pt x="27" y="220"/>
                    <a:pt x="29" y="213"/>
                  </a:cubicBezTo>
                  <a:cubicBezTo>
                    <a:pt x="47" y="155"/>
                    <a:pt x="86" y="105"/>
                    <a:pt x="138" y="73"/>
                  </a:cubicBezTo>
                  <a:close/>
                </a:path>
              </a:pathLst>
            </a:custGeom>
            <a:solidFill>
              <a:srgbClr val="000000"/>
            </a:solidFill>
            <a:ln>
              <a:no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grpSp>
      <p:grpSp>
        <p:nvGrpSpPr>
          <p:cNvPr id="250" name="Group 249"/>
          <p:cNvGrpSpPr/>
          <p:nvPr/>
        </p:nvGrpSpPr>
        <p:grpSpPr>
          <a:xfrm>
            <a:off x="5021297" y="5632012"/>
            <a:ext cx="331911" cy="238303"/>
            <a:chOff x="5197623" y="5404504"/>
            <a:chExt cx="325477" cy="233685"/>
          </a:xfrm>
        </p:grpSpPr>
        <p:sp>
          <p:nvSpPr>
            <p:cNvPr id="251" name="Freeform 268"/>
            <p:cNvSpPr>
              <a:spLocks/>
            </p:cNvSpPr>
            <p:nvPr/>
          </p:nvSpPr>
          <p:spPr bwMode="auto">
            <a:xfrm rot="20916795">
              <a:off x="5343022" y="5512763"/>
              <a:ext cx="180078" cy="125426"/>
            </a:xfrm>
            <a:custGeom>
              <a:avLst/>
              <a:gdLst>
                <a:gd name="T0" fmla="*/ 178 w 194"/>
                <a:gd name="T1" fmla="*/ 33 h 135"/>
                <a:gd name="T2" fmla="*/ 194 w 194"/>
                <a:gd name="T3" fmla="*/ 20 h 135"/>
                <a:gd name="T4" fmla="*/ 192 w 194"/>
                <a:gd name="T5" fmla="*/ 11 h 135"/>
                <a:gd name="T6" fmla="*/ 181 w 194"/>
                <a:gd name="T7" fmla="*/ 4 h 135"/>
                <a:gd name="T8" fmla="*/ 73 w 194"/>
                <a:gd name="T9" fmla="*/ 28 h 135"/>
                <a:gd name="T10" fmla="*/ 3 w 194"/>
                <a:gd name="T11" fmla="*/ 114 h 135"/>
                <a:gd name="T12" fmla="*/ 12 w 194"/>
                <a:gd name="T13" fmla="*/ 132 h 135"/>
                <a:gd name="T14" fmla="*/ 30 w 194"/>
                <a:gd name="T15" fmla="*/ 124 h 135"/>
                <a:gd name="T16" fmla="*/ 88 w 194"/>
                <a:gd name="T17" fmla="*/ 53 h 135"/>
                <a:gd name="T18" fmla="*/ 178 w 194"/>
                <a:gd name="T19" fmla="*/ 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35">
                  <a:moveTo>
                    <a:pt x="178" y="33"/>
                  </a:moveTo>
                  <a:cubicBezTo>
                    <a:pt x="186" y="34"/>
                    <a:pt x="193" y="28"/>
                    <a:pt x="194" y="20"/>
                  </a:cubicBezTo>
                  <a:cubicBezTo>
                    <a:pt x="194" y="17"/>
                    <a:pt x="193" y="14"/>
                    <a:pt x="192" y="11"/>
                  </a:cubicBezTo>
                  <a:cubicBezTo>
                    <a:pt x="189" y="8"/>
                    <a:pt x="186" y="5"/>
                    <a:pt x="181" y="4"/>
                  </a:cubicBezTo>
                  <a:cubicBezTo>
                    <a:pt x="143" y="0"/>
                    <a:pt x="106" y="8"/>
                    <a:pt x="73" y="28"/>
                  </a:cubicBezTo>
                  <a:cubicBezTo>
                    <a:pt x="40" y="49"/>
                    <a:pt x="16" y="78"/>
                    <a:pt x="3" y="114"/>
                  </a:cubicBezTo>
                  <a:cubicBezTo>
                    <a:pt x="0" y="121"/>
                    <a:pt x="4" y="130"/>
                    <a:pt x="12" y="132"/>
                  </a:cubicBezTo>
                  <a:cubicBezTo>
                    <a:pt x="19" y="135"/>
                    <a:pt x="27" y="131"/>
                    <a:pt x="30" y="124"/>
                  </a:cubicBezTo>
                  <a:cubicBezTo>
                    <a:pt x="41" y="94"/>
                    <a:pt x="61" y="69"/>
                    <a:pt x="88" y="53"/>
                  </a:cubicBezTo>
                  <a:cubicBezTo>
                    <a:pt x="115" y="36"/>
                    <a:pt x="146" y="29"/>
                    <a:pt x="178" y="3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52" name="Freeform 269"/>
            <p:cNvSpPr>
              <a:spLocks/>
            </p:cNvSpPr>
            <p:nvPr/>
          </p:nvSpPr>
          <p:spPr bwMode="auto">
            <a:xfrm rot="20916795">
              <a:off x="5270324" y="5458653"/>
              <a:ext cx="242201" cy="167103"/>
            </a:xfrm>
            <a:custGeom>
              <a:avLst/>
              <a:gdLst>
                <a:gd name="T0" fmla="*/ 113 w 261"/>
                <a:gd name="T1" fmla="*/ 63 h 180"/>
                <a:gd name="T2" fmla="*/ 245 w 261"/>
                <a:gd name="T3" fmla="*/ 36 h 180"/>
                <a:gd name="T4" fmla="*/ 261 w 261"/>
                <a:gd name="T5" fmla="*/ 24 h 180"/>
                <a:gd name="T6" fmla="*/ 259 w 261"/>
                <a:gd name="T7" fmla="*/ 14 h 180"/>
                <a:gd name="T8" fmla="*/ 249 w 261"/>
                <a:gd name="T9" fmla="*/ 8 h 180"/>
                <a:gd name="T10" fmla="*/ 98 w 261"/>
                <a:gd name="T11" fmla="*/ 39 h 180"/>
                <a:gd name="T12" fmla="*/ 2 w 261"/>
                <a:gd name="T13" fmla="*/ 159 h 180"/>
                <a:gd name="T14" fmla="*/ 12 w 261"/>
                <a:gd name="T15" fmla="*/ 177 h 180"/>
                <a:gd name="T16" fmla="*/ 30 w 261"/>
                <a:gd name="T17" fmla="*/ 168 h 180"/>
                <a:gd name="T18" fmla="*/ 113 w 261"/>
                <a:gd name="T19" fmla="*/ 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80">
                  <a:moveTo>
                    <a:pt x="113" y="63"/>
                  </a:moveTo>
                  <a:cubicBezTo>
                    <a:pt x="152" y="39"/>
                    <a:pt x="199" y="29"/>
                    <a:pt x="245" y="36"/>
                  </a:cubicBezTo>
                  <a:cubicBezTo>
                    <a:pt x="252" y="37"/>
                    <a:pt x="260" y="32"/>
                    <a:pt x="261" y="24"/>
                  </a:cubicBezTo>
                  <a:cubicBezTo>
                    <a:pt x="261" y="20"/>
                    <a:pt x="261" y="17"/>
                    <a:pt x="259" y="14"/>
                  </a:cubicBezTo>
                  <a:cubicBezTo>
                    <a:pt x="257" y="11"/>
                    <a:pt x="253" y="8"/>
                    <a:pt x="249" y="8"/>
                  </a:cubicBezTo>
                  <a:cubicBezTo>
                    <a:pt x="196" y="0"/>
                    <a:pt x="143" y="11"/>
                    <a:pt x="98" y="39"/>
                  </a:cubicBezTo>
                  <a:cubicBezTo>
                    <a:pt x="53" y="66"/>
                    <a:pt x="19" y="109"/>
                    <a:pt x="2" y="159"/>
                  </a:cubicBezTo>
                  <a:cubicBezTo>
                    <a:pt x="0" y="167"/>
                    <a:pt x="4" y="175"/>
                    <a:pt x="12" y="177"/>
                  </a:cubicBezTo>
                  <a:cubicBezTo>
                    <a:pt x="19" y="180"/>
                    <a:pt x="27" y="176"/>
                    <a:pt x="30" y="168"/>
                  </a:cubicBezTo>
                  <a:cubicBezTo>
                    <a:pt x="44" y="124"/>
                    <a:pt x="74" y="87"/>
                    <a:pt x="113" y="6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53" name="Freeform 270"/>
            <p:cNvSpPr>
              <a:spLocks/>
            </p:cNvSpPr>
            <p:nvPr/>
          </p:nvSpPr>
          <p:spPr bwMode="auto">
            <a:xfrm rot="20916795">
              <a:off x="5197623" y="5404504"/>
              <a:ext cx="304717" cy="208780"/>
            </a:xfrm>
            <a:custGeom>
              <a:avLst/>
              <a:gdLst>
                <a:gd name="T0" fmla="*/ 138 w 328"/>
                <a:gd name="T1" fmla="*/ 73 h 225"/>
                <a:gd name="T2" fmla="*/ 311 w 328"/>
                <a:gd name="T3" fmla="*/ 39 h 225"/>
                <a:gd name="T4" fmla="*/ 328 w 328"/>
                <a:gd name="T5" fmla="*/ 27 h 225"/>
                <a:gd name="T6" fmla="*/ 326 w 328"/>
                <a:gd name="T7" fmla="*/ 17 h 225"/>
                <a:gd name="T8" fmla="*/ 316 w 328"/>
                <a:gd name="T9" fmla="*/ 11 h 225"/>
                <a:gd name="T10" fmla="*/ 123 w 328"/>
                <a:gd name="T11" fmla="*/ 49 h 225"/>
                <a:gd name="T12" fmla="*/ 2 w 328"/>
                <a:gd name="T13" fmla="*/ 204 h 225"/>
                <a:gd name="T14" fmla="*/ 11 w 328"/>
                <a:gd name="T15" fmla="*/ 222 h 225"/>
                <a:gd name="T16" fmla="*/ 29 w 328"/>
                <a:gd name="T17" fmla="*/ 213 h 225"/>
                <a:gd name="T18" fmla="*/ 138 w 328"/>
                <a:gd name="T19" fmla="*/ 7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225">
                  <a:moveTo>
                    <a:pt x="138" y="73"/>
                  </a:moveTo>
                  <a:cubicBezTo>
                    <a:pt x="190" y="41"/>
                    <a:pt x="251" y="29"/>
                    <a:pt x="311" y="39"/>
                  </a:cubicBezTo>
                  <a:cubicBezTo>
                    <a:pt x="319" y="40"/>
                    <a:pt x="326" y="35"/>
                    <a:pt x="328" y="27"/>
                  </a:cubicBezTo>
                  <a:cubicBezTo>
                    <a:pt x="328" y="24"/>
                    <a:pt x="327" y="20"/>
                    <a:pt x="326" y="17"/>
                  </a:cubicBezTo>
                  <a:cubicBezTo>
                    <a:pt x="324" y="14"/>
                    <a:pt x="320" y="11"/>
                    <a:pt x="316" y="11"/>
                  </a:cubicBezTo>
                  <a:cubicBezTo>
                    <a:pt x="249" y="0"/>
                    <a:pt x="180" y="13"/>
                    <a:pt x="123" y="49"/>
                  </a:cubicBezTo>
                  <a:cubicBezTo>
                    <a:pt x="65" y="84"/>
                    <a:pt x="22" y="139"/>
                    <a:pt x="2" y="204"/>
                  </a:cubicBezTo>
                  <a:cubicBezTo>
                    <a:pt x="0" y="212"/>
                    <a:pt x="4" y="220"/>
                    <a:pt x="11" y="222"/>
                  </a:cubicBezTo>
                  <a:cubicBezTo>
                    <a:pt x="19" y="225"/>
                    <a:pt x="27" y="220"/>
                    <a:pt x="29" y="213"/>
                  </a:cubicBezTo>
                  <a:cubicBezTo>
                    <a:pt x="47" y="155"/>
                    <a:pt x="86" y="105"/>
                    <a:pt x="138" y="7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grpSp>
      <p:grpSp>
        <p:nvGrpSpPr>
          <p:cNvPr id="254" name="Group 253"/>
          <p:cNvGrpSpPr/>
          <p:nvPr/>
        </p:nvGrpSpPr>
        <p:grpSpPr>
          <a:xfrm>
            <a:off x="6165802" y="5632012"/>
            <a:ext cx="331911" cy="238303"/>
            <a:chOff x="5197623" y="5404504"/>
            <a:chExt cx="325477" cy="233685"/>
          </a:xfrm>
        </p:grpSpPr>
        <p:sp>
          <p:nvSpPr>
            <p:cNvPr id="255" name="Freeform 268"/>
            <p:cNvSpPr>
              <a:spLocks/>
            </p:cNvSpPr>
            <p:nvPr/>
          </p:nvSpPr>
          <p:spPr bwMode="auto">
            <a:xfrm rot="20916795">
              <a:off x="5343022" y="5512763"/>
              <a:ext cx="180078" cy="125426"/>
            </a:xfrm>
            <a:custGeom>
              <a:avLst/>
              <a:gdLst>
                <a:gd name="T0" fmla="*/ 178 w 194"/>
                <a:gd name="T1" fmla="*/ 33 h 135"/>
                <a:gd name="T2" fmla="*/ 194 w 194"/>
                <a:gd name="T3" fmla="*/ 20 h 135"/>
                <a:gd name="T4" fmla="*/ 192 w 194"/>
                <a:gd name="T5" fmla="*/ 11 h 135"/>
                <a:gd name="T6" fmla="*/ 181 w 194"/>
                <a:gd name="T7" fmla="*/ 4 h 135"/>
                <a:gd name="T8" fmla="*/ 73 w 194"/>
                <a:gd name="T9" fmla="*/ 28 h 135"/>
                <a:gd name="T10" fmla="*/ 3 w 194"/>
                <a:gd name="T11" fmla="*/ 114 h 135"/>
                <a:gd name="T12" fmla="*/ 12 w 194"/>
                <a:gd name="T13" fmla="*/ 132 h 135"/>
                <a:gd name="T14" fmla="*/ 30 w 194"/>
                <a:gd name="T15" fmla="*/ 124 h 135"/>
                <a:gd name="T16" fmla="*/ 88 w 194"/>
                <a:gd name="T17" fmla="*/ 53 h 135"/>
                <a:gd name="T18" fmla="*/ 178 w 194"/>
                <a:gd name="T19" fmla="*/ 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35">
                  <a:moveTo>
                    <a:pt x="178" y="33"/>
                  </a:moveTo>
                  <a:cubicBezTo>
                    <a:pt x="186" y="34"/>
                    <a:pt x="193" y="28"/>
                    <a:pt x="194" y="20"/>
                  </a:cubicBezTo>
                  <a:cubicBezTo>
                    <a:pt x="194" y="17"/>
                    <a:pt x="193" y="14"/>
                    <a:pt x="192" y="11"/>
                  </a:cubicBezTo>
                  <a:cubicBezTo>
                    <a:pt x="189" y="8"/>
                    <a:pt x="186" y="5"/>
                    <a:pt x="181" y="4"/>
                  </a:cubicBezTo>
                  <a:cubicBezTo>
                    <a:pt x="143" y="0"/>
                    <a:pt x="106" y="8"/>
                    <a:pt x="73" y="28"/>
                  </a:cubicBezTo>
                  <a:cubicBezTo>
                    <a:pt x="40" y="49"/>
                    <a:pt x="16" y="78"/>
                    <a:pt x="3" y="114"/>
                  </a:cubicBezTo>
                  <a:cubicBezTo>
                    <a:pt x="0" y="121"/>
                    <a:pt x="4" y="130"/>
                    <a:pt x="12" y="132"/>
                  </a:cubicBezTo>
                  <a:cubicBezTo>
                    <a:pt x="19" y="135"/>
                    <a:pt x="27" y="131"/>
                    <a:pt x="30" y="124"/>
                  </a:cubicBezTo>
                  <a:cubicBezTo>
                    <a:pt x="41" y="94"/>
                    <a:pt x="61" y="69"/>
                    <a:pt x="88" y="53"/>
                  </a:cubicBezTo>
                  <a:cubicBezTo>
                    <a:pt x="115" y="36"/>
                    <a:pt x="146" y="29"/>
                    <a:pt x="178" y="3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56" name="Freeform 269"/>
            <p:cNvSpPr>
              <a:spLocks/>
            </p:cNvSpPr>
            <p:nvPr/>
          </p:nvSpPr>
          <p:spPr bwMode="auto">
            <a:xfrm rot="20916795">
              <a:off x="5270324" y="5458653"/>
              <a:ext cx="242201" cy="167103"/>
            </a:xfrm>
            <a:custGeom>
              <a:avLst/>
              <a:gdLst>
                <a:gd name="T0" fmla="*/ 113 w 261"/>
                <a:gd name="T1" fmla="*/ 63 h 180"/>
                <a:gd name="T2" fmla="*/ 245 w 261"/>
                <a:gd name="T3" fmla="*/ 36 h 180"/>
                <a:gd name="T4" fmla="*/ 261 w 261"/>
                <a:gd name="T5" fmla="*/ 24 h 180"/>
                <a:gd name="T6" fmla="*/ 259 w 261"/>
                <a:gd name="T7" fmla="*/ 14 h 180"/>
                <a:gd name="T8" fmla="*/ 249 w 261"/>
                <a:gd name="T9" fmla="*/ 8 h 180"/>
                <a:gd name="T10" fmla="*/ 98 w 261"/>
                <a:gd name="T11" fmla="*/ 39 h 180"/>
                <a:gd name="T12" fmla="*/ 2 w 261"/>
                <a:gd name="T13" fmla="*/ 159 h 180"/>
                <a:gd name="T14" fmla="*/ 12 w 261"/>
                <a:gd name="T15" fmla="*/ 177 h 180"/>
                <a:gd name="T16" fmla="*/ 30 w 261"/>
                <a:gd name="T17" fmla="*/ 168 h 180"/>
                <a:gd name="T18" fmla="*/ 113 w 261"/>
                <a:gd name="T19" fmla="*/ 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80">
                  <a:moveTo>
                    <a:pt x="113" y="63"/>
                  </a:moveTo>
                  <a:cubicBezTo>
                    <a:pt x="152" y="39"/>
                    <a:pt x="199" y="29"/>
                    <a:pt x="245" y="36"/>
                  </a:cubicBezTo>
                  <a:cubicBezTo>
                    <a:pt x="252" y="37"/>
                    <a:pt x="260" y="32"/>
                    <a:pt x="261" y="24"/>
                  </a:cubicBezTo>
                  <a:cubicBezTo>
                    <a:pt x="261" y="20"/>
                    <a:pt x="261" y="17"/>
                    <a:pt x="259" y="14"/>
                  </a:cubicBezTo>
                  <a:cubicBezTo>
                    <a:pt x="257" y="11"/>
                    <a:pt x="253" y="8"/>
                    <a:pt x="249" y="8"/>
                  </a:cubicBezTo>
                  <a:cubicBezTo>
                    <a:pt x="196" y="0"/>
                    <a:pt x="143" y="11"/>
                    <a:pt x="98" y="39"/>
                  </a:cubicBezTo>
                  <a:cubicBezTo>
                    <a:pt x="53" y="66"/>
                    <a:pt x="19" y="109"/>
                    <a:pt x="2" y="159"/>
                  </a:cubicBezTo>
                  <a:cubicBezTo>
                    <a:pt x="0" y="167"/>
                    <a:pt x="4" y="175"/>
                    <a:pt x="12" y="177"/>
                  </a:cubicBezTo>
                  <a:cubicBezTo>
                    <a:pt x="19" y="180"/>
                    <a:pt x="27" y="176"/>
                    <a:pt x="30" y="168"/>
                  </a:cubicBezTo>
                  <a:cubicBezTo>
                    <a:pt x="44" y="124"/>
                    <a:pt x="74" y="87"/>
                    <a:pt x="113" y="6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57" name="Freeform 270"/>
            <p:cNvSpPr>
              <a:spLocks/>
            </p:cNvSpPr>
            <p:nvPr/>
          </p:nvSpPr>
          <p:spPr bwMode="auto">
            <a:xfrm rot="20916795">
              <a:off x="5197623" y="5404504"/>
              <a:ext cx="304717" cy="208780"/>
            </a:xfrm>
            <a:custGeom>
              <a:avLst/>
              <a:gdLst>
                <a:gd name="T0" fmla="*/ 138 w 328"/>
                <a:gd name="T1" fmla="*/ 73 h 225"/>
                <a:gd name="T2" fmla="*/ 311 w 328"/>
                <a:gd name="T3" fmla="*/ 39 h 225"/>
                <a:gd name="T4" fmla="*/ 328 w 328"/>
                <a:gd name="T5" fmla="*/ 27 h 225"/>
                <a:gd name="T6" fmla="*/ 326 w 328"/>
                <a:gd name="T7" fmla="*/ 17 h 225"/>
                <a:gd name="T8" fmla="*/ 316 w 328"/>
                <a:gd name="T9" fmla="*/ 11 h 225"/>
                <a:gd name="T10" fmla="*/ 123 w 328"/>
                <a:gd name="T11" fmla="*/ 49 h 225"/>
                <a:gd name="T12" fmla="*/ 2 w 328"/>
                <a:gd name="T13" fmla="*/ 204 h 225"/>
                <a:gd name="T14" fmla="*/ 11 w 328"/>
                <a:gd name="T15" fmla="*/ 222 h 225"/>
                <a:gd name="T16" fmla="*/ 29 w 328"/>
                <a:gd name="T17" fmla="*/ 213 h 225"/>
                <a:gd name="T18" fmla="*/ 138 w 328"/>
                <a:gd name="T19" fmla="*/ 7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225">
                  <a:moveTo>
                    <a:pt x="138" y="73"/>
                  </a:moveTo>
                  <a:cubicBezTo>
                    <a:pt x="190" y="41"/>
                    <a:pt x="251" y="29"/>
                    <a:pt x="311" y="39"/>
                  </a:cubicBezTo>
                  <a:cubicBezTo>
                    <a:pt x="319" y="40"/>
                    <a:pt x="326" y="35"/>
                    <a:pt x="328" y="27"/>
                  </a:cubicBezTo>
                  <a:cubicBezTo>
                    <a:pt x="328" y="24"/>
                    <a:pt x="327" y="20"/>
                    <a:pt x="326" y="17"/>
                  </a:cubicBezTo>
                  <a:cubicBezTo>
                    <a:pt x="324" y="14"/>
                    <a:pt x="320" y="11"/>
                    <a:pt x="316" y="11"/>
                  </a:cubicBezTo>
                  <a:cubicBezTo>
                    <a:pt x="249" y="0"/>
                    <a:pt x="180" y="13"/>
                    <a:pt x="123" y="49"/>
                  </a:cubicBezTo>
                  <a:cubicBezTo>
                    <a:pt x="65" y="84"/>
                    <a:pt x="22" y="139"/>
                    <a:pt x="2" y="204"/>
                  </a:cubicBezTo>
                  <a:cubicBezTo>
                    <a:pt x="0" y="212"/>
                    <a:pt x="4" y="220"/>
                    <a:pt x="11" y="222"/>
                  </a:cubicBezTo>
                  <a:cubicBezTo>
                    <a:pt x="19" y="225"/>
                    <a:pt x="27" y="220"/>
                    <a:pt x="29" y="213"/>
                  </a:cubicBezTo>
                  <a:cubicBezTo>
                    <a:pt x="47" y="155"/>
                    <a:pt x="86" y="105"/>
                    <a:pt x="138" y="7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grpSp>
      <p:grpSp>
        <p:nvGrpSpPr>
          <p:cNvPr id="258" name="Group 257"/>
          <p:cNvGrpSpPr/>
          <p:nvPr/>
        </p:nvGrpSpPr>
        <p:grpSpPr>
          <a:xfrm rot="2691011">
            <a:off x="8073197" y="5472568"/>
            <a:ext cx="331911" cy="238303"/>
            <a:chOff x="5197623" y="5404504"/>
            <a:chExt cx="325477" cy="233685"/>
          </a:xfrm>
        </p:grpSpPr>
        <p:sp>
          <p:nvSpPr>
            <p:cNvPr id="259" name="Freeform 268"/>
            <p:cNvSpPr>
              <a:spLocks/>
            </p:cNvSpPr>
            <p:nvPr/>
          </p:nvSpPr>
          <p:spPr bwMode="auto">
            <a:xfrm rot="20916795">
              <a:off x="5343022" y="5512763"/>
              <a:ext cx="180078" cy="125426"/>
            </a:xfrm>
            <a:custGeom>
              <a:avLst/>
              <a:gdLst>
                <a:gd name="T0" fmla="*/ 178 w 194"/>
                <a:gd name="T1" fmla="*/ 33 h 135"/>
                <a:gd name="T2" fmla="*/ 194 w 194"/>
                <a:gd name="T3" fmla="*/ 20 h 135"/>
                <a:gd name="T4" fmla="*/ 192 w 194"/>
                <a:gd name="T5" fmla="*/ 11 h 135"/>
                <a:gd name="T6" fmla="*/ 181 w 194"/>
                <a:gd name="T7" fmla="*/ 4 h 135"/>
                <a:gd name="T8" fmla="*/ 73 w 194"/>
                <a:gd name="T9" fmla="*/ 28 h 135"/>
                <a:gd name="T10" fmla="*/ 3 w 194"/>
                <a:gd name="T11" fmla="*/ 114 h 135"/>
                <a:gd name="T12" fmla="*/ 12 w 194"/>
                <a:gd name="T13" fmla="*/ 132 h 135"/>
                <a:gd name="T14" fmla="*/ 30 w 194"/>
                <a:gd name="T15" fmla="*/ 124 h 135"/>
                <a:gd name="T16" fmla="*/ 88 w 194"/>
                <a:gd name="T17" fmla="*/ 53 h 135"/>
                <a:gd name="T18" fmla="*/ 178 w 194"/>
                <a:gd name="T19" fmla="*/ 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35">
                  <a:moveTo>
                    <a:pt x="178" y="33"/>
                  </a:moveTo>
                  <a:cubicBezTo>
                    <a:pt x="186" y="34"/>
                    <a:pt x="193" y="28"/>
                    <a:pt x="194" y="20"/>
                  </a:cubicBezTo>
                  <a:cubicBezTo>
                    <a:pt x="194" y="17"/>
                    <a:pt x="193" y="14"/>
                    <a:pt x="192" y="11"/>
                  </a:cubicBezTo>
                  <a:cubicBezTo>
                    <a:pt x="189" y="8"/>
                    <a:pt x="186" y="5"/>
                    <a:pt x="181" y="4"/>
                  </a:cubicBezTo>
                  <a:cubicBezTo>
                    <a:pt x="143" y="0"/>
                    <a:pt x="106" y="8"/>
                    <a:pt x="73" y="28"/>
                  </a:cubicBezTo>
                  <a:cubicBezTo>
                    <a:pt x="40" y="49"/>
                    <a:pt x="16" y="78"/>
                    <a:pt x="3" y="114"/>
                  </a:cubicBezTo>
                  <a:cubicBezTo>
                    <a:pt x="0" y="121"/>
                    <a:pt x="4" y="130"/>
                    <a:pt x="12" y="132"/>
                  </a:cubicBezTo>
                  <a:cubicBezTo>
                    <a:pt x="19" y="135"/>
                    <a:pt x="27" y="131"/>
                    <a:pt x="30" y="124"/>
                  </a:cubicBezTo>
                  <a:cubicBezTo>
                    <a:pt x="41" y="94"/>
                    <a:pt x="61" y="69"/>
                    <a:pt x="88" y="53"/>
                  </a:cubicBezTo>
                  <a:cubicBezTo>
                    <a:pt x="115" y="36"/>
                    <a:pt x="146" y="29"/>
                    <a:pt x="178" y="3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60" name="Freeform 269"/>
            <p:cNvSpPr>
              <a:spLocks/>
            </p:cNvSpPr>
            <p:nvPr/>
          </p:nvSpPr>
          <p:spPr bwMode="auto">
            <a:xfrm rot="20916795">
              <a:off x="5270324" y="5458653"/>
              <a:ext cx="242201" cy="167103"/>
            </a:xfrm>
            <a:custGeom>
              <a:avLst/>
              <a:gdLst>
                <a:gd name="T0" fmla="*/ 113 w 261"/>
                <a:gd name="T1" fmla="*/ 63 h 180"/>
                <a:gd name="T2" fmla="*/ 245 w 261"/>
                <a:gd name="T3" fmla="*/ 36 h 180"/>
                <a:gd name="T4" fmla="*/ 261 w 261"/>
                <a:gd name="T5" fmla="*/ 24 h 180"/>
                <a:gd name="T6" fmla="*/ 259 w 261"/>
                <a:gd name="T7" fmla="*/ 14 h 180"/>
                <a:gd name="T8" fmla="*/ 249 w 261"/>
                <a:gd name="T9" fmla="*/ 8 h 180"/>
                <a:gd name="T10" fmla="*/ 98 w 261"/>
                <a:gd name="T11" fmla="*/ 39 h 180"/>
                <a:gd name="T12" fmla="*/ 2 w 261"/>
                <a:gd name="T13" fmla="*/ 159 h 180"/>
                <a:gd name="T14" fmla="*/ 12 w 261"/>
                <a:gd name="T15" fmla="*/ 177 h 180"/>
                <a:gd name="T16" fmla="*/ 30 w 261"/>
                <a:gd name="T17" fmla="*/ 168 h 180"/>
                <a:gd name="T18" fmla="*/ 113 w 261"/>
                <a:gd name="T19" fmla="*/ 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80">
                  <a:moveTo>
                    <a:pt x="113" y="63"/>
                  </a:moveTo>
                  <a:cubicBezTo>
                    <a:pt x="152" y="39"/>
                    <a:pt x="199" y="29"/>
                    <a:pt x="245" y="36"/>
                  </a:cubicBezTo>
                  <a:cubicBezTo>
                    <a:pt x="252" y="37"/>
                    <a:pt x="260" y="32"/>
                    <a:pt x="261" y="24"/>
                  </a:cubicBezTo>
                  <a:cubicBezTo>
                    <a:pt x="261" y="20"/>
                    <a:pt x="261" y="17"/>
                    <a:pt x="259" y="14"/>
                  </a:cubicBezTo>
                  <a:cubicBezTo>
                    <a:pt x="257" y="11"/>
                    <a:pt x="253" y="8"/>
                    <a:pt x="249" y="8"/>
                  </a:cubicBezTo>
                  <a:cubicBezTo>
                    <a:pt x="196" y="0"/>
                    <a:pt x="143" y="11"/>
                    <a:pt x="98" y="39"/>
                  </a:cubicBezTo>
                  <a:cubicBezTo>
                    <a:pt x="53" y="66"/>
                    <a:pt x="19" y="109"/>
                    <a:pt x="2" y="159"/>
                  </a:cubicBezTo>
                  <a:cubicBezTo>
                    <a:pt x="0" y="167"/>
                    <a:pt x="4" y="175"/>
                    <a:pt x="12" y="177"/>
                  </a:cubicBezTo>
                  <a:cubicBezTo>
                    <a:pt x="19" y="180"/>
                    <a:pt x="27" y="176"/>
                    <a:pt x="30" y="168"/>
                  </a:cubicBezTo>
                  <a:cubicBezTo>
                    <a:pt x="44" y="124"/>
                    <a:pt x="74" y="87"/>
                    <a:pt x="113" y="6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61" name="Freeform 270"/>
            <p:cNvSpPr>
              <a:spLocks/>
            </p:cNvSpPr>
            <p:nvPr/>
          </p:nvSpPr>
          <p:spPr bwMode="auto">
            <a:xfrm rot="20916795">
              <a:off x="5197623" y="5404504"/>
              <a:ext cx="304717" cy="208780"/>
            </a:xfrm>
            <a:custGeom>
              <a:avLst/>
              <a:gdLst>
                <a:gd name="T0" fmla="*/ 138 w 328"/>
                <a:gd name="T1" fmla="*/ 73 h 225"/>
                <a:gd name="T2" fmla="*/ 311 w 328"/>
                <a:gd name="T3" fmla="*/ 39 h 225"/>
                <a:gd name="T4" fmla="*/ 328 w 328"/>
                <a:gd name="T5" fmla="*/ 27 h 225"/>
                <a:gd name="T6" fmla="*/ 326 w 328"/>
                <a:gd name="T7" fmla="*/ 17 h 225"/>
                <a:gd name="T8" fmla="*/ 316 w 328"/>
                <a:gd name="T9" fmla="*/ 11 h 225"/>
                <a:gd name="T10" fmla="*/ 123 w 328"/>
                <a:gd name="T11" fmla="*/ 49 h 225"/>
                <a:gd name="T12" fmla="*/ 2 w 328"/>
                <a:gd name="T13" fmla="*/ 204 h 225"/>
                <a:gd name="T14" fmla="*/ 11 w 328"/>
                <a:gd name="T15" fmla="*/ 222 h 225"/>
                <a:gd name="T16" fmla="*/ 29 w 328"/>
                <a:gd name="T17" fmla="*/ 213 h 225"/>
                <a:gd name="T18" fmla="*/ 138 w 328"/>
                <a:gd name="T19" fmla="*/ 7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225">
                  <a:moveTo>
                    <a:pt x="138" y="73"/>
                  </a:moveTo>
                  <a:cubicBezTo>
                    <a:pt x="190" y="41"/>
                    <a:pt x="251" y="29"/>
                    <a:pt x="311" y="39"/>
                  </a:cubicBezTo>
                  <a:cubicBezTo>
                    <a:pt x="319" y="40"/>
                    <a:pt x="326" y="35"/>
                    <a:pt x="328" y="27"/>
                  </a:cubicBezTo>
                  <a:cubicBezTo>
                    <a:pt x="328" y="24"/>
                    <a:pt x="327" y="20"/>
                    <a:pt x="326" y="17"/>
                  </a:cubicBezTo>
                  <a:cubicBezTo>
                    <a:pt x="324" y="14"/>
                    <a:pt x="320" y="11"/>
                    <a:pt x="316" y="11"/>
                  </a:cubicBezTo>
                  <a:cubicBezTo>
                    <a:pt x="249" y="0"/>
                    <a:pt x="180" y="13"/>
                    <a:pt x="123" y="49"/>
                  </a:cubicBezTo>
                  <a:cubicBezTo>
                    <a:pt x="65" y="84"/>
                    <a:pt x="22" y="139"/>
                    <a:pt x="2" y="204"/>
                  </a:cubicBezTo>
                  <a:cubicBezTo>
                    <a:pt x="0" y="212"/>
                    <a:pt x="4" y="220"/>
                    <a:pt x="11" y="222"/>
                  </a:cubicBezTo>
                  <a:cubicBezTo>
                    <a:pt x="19" y="225"/>
                    <a:pt x="27" y="220"/>
                    <a:pt x="29" y="213"/>
                  </a:cubicBezTo>
                  <a:cubicBezTo>
                    <a:pt x="47" y="155"/>
                    <a:pt x="86" y="105"/>
                    <a:pt x="138" y="7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grpSp>
      <p:grpSp>
        <p:nvGrpSpPr>
          <p:cNvPr id="262" name="Group 261"/>
          <p:cNvGrpSpPr/>
          <p:nvPr/>
        </p:nvGrpSpPr>
        <p:grpSpPr>
          <a:xfrm rot="4926581">
            <a:off x="9503094" y="2824291"/>
            <a:ext cx="331911" cy="238303"/>
            <a:chOff x="5197623" y="5404504"/>
            <a:chExt cx="325477" cy="233685"/>
          </a:xfrm>
        </p:grpSpPr>
        <p:sp>
          <p:nvSpPr>
            <p:cNvPr id="263" name="Freeform 268"/>
            <p:cNvSpPr>
              <a:spLocks/>
            </p:cNvSpPr>
            <p:nvPr/>
          </p:nvSpPr>
          <p:spPr bwMode="auto">
            <a:xfrm rot="20916795">
              <a:off x="5343022" y="5512763"/>
              <a:ext cx="180078" cy="125426"/>
            </a:xfrm>
            <a:custGeom>
              <a:avLst/>
              <a:gdLst>
                <a:gd name="T0" fmla="*/ 178 w 194"/>
                <a:gd name="T1" fmla="*/ 33 h 135"/>
                <a:gd name="T2" fmla="*/ 194 w 194"/>
                <a:gd name="T3" fmla="*/ 20 h 135"/>
                <a:gd name="T4" fmla="*/ 192 w 194"/>
                <a:gd name="T5" fmla="*/ 11 h 135"/>
                <a:gd name="T6" fmla="*/ 181 w 194"/>
                <a:gd name="T7" fmla="*/ 4 h 135"/>
                <a:gd name="T8" fmla="*/ 73 w 194"/>
                <a:gd name="T9" fmla="*/ 28 h 135"/>
                <a:gd name="T10" fmla="*/ 3 w 194"/>
                <a:gd name="T11" fmla="*/ 114 h 135"/>
                <a:gd name="T12" fmla="*/ 12 w 194"/>
                <a:gd name="T13" fmla="*/ 132 h 135"/>
                <a:gd name="T14" fmla="*/ 30 w 194"/>
                <a:gd name="T15" fmla="*/ 124 h 135"/>
                <a:gd name="T16" fmla="*/ 88 w 194"/>
                <a:gd name="T17" fmla="*/ 53 h 135"/>
                <a:gd name="T18" fmla="*/ 178 w 194"/>
                <a:gd name="T19" fmla="*/ 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35">
                  <a:moveTo>
                    <a:pt x="178" y="33"/>
                  </a:moveTo>
                  <a:cubicBezTo>
                    <a:pt x="186" y="34"/>
                    <a:pt x="193" y="28"/>
                    <a:pt x="194" y="20"/>
                  </a:cubicBezTo>
                  <a:cubicBezTo>
                    <a:pt x="194" y="17"/>
                    <a:pt x="193" y="14"/>
                    <a:pt x="192" y="11"/>
                  </a:cubicBezTo>
                  <a:cubicBezTo>
                    <a:pt x="189" y="8"/>
                    <a:pt x="186" y="5"/>
                    <a:pt x="181" y="4"/>
                  </a:cubicBezTo>
                  <a:cubicBezTo>
                    <a:pt x="143" y="0"/>
                    <a:pt x="106" y="8"/>
                    <a:pt x="73" y="28"/>
                  </a:cubicBezTo>
                  <a:cubicBezTo>
                    <a:pt x="40" y="49"/>
                    <a:pt x="16" y="78"/>
                    <a:pt x="3" y="114"/>
                  </a:cubicBezTo>
                  <a:cubicBezTo>
                    <a:pt x="0" y="121"/>
                    <a:pt x="4" y="130"/>
                    <a:pt x="12" y="132"/>
                  </a:cubicBezTo>
                  <a:cubicBezTo>
                    <a:pt x="19" y="135"/>
                    <a:pt x="27" y="131"/>
                    <a:pt x="30" y="124"/>
                  </a:cubicBezTo>
                  <a:cubicBezTo>
                    <a:pt x="41" y="94"/>
                    <a:pt x="61" y="69"/>
                    <a:pt x="88" y="53"/>
                  </a:cubicBezTo>
                  <a:cubicBezTo>
                    <a:pt x="115" y="36"/>
                    <a:pt x="146" y="29"/>
                    <a:pt x="178" y="3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64" name="Freeform 269"/>
            <p:cNvSpPr>
              <a:spLocks/>
            </p:cNvSpPr>
            <p:nvPr/>
          </p:nvSpPr>
          <p:spPr bwMode="auto">
            <a:xfrm rot="20916795">
              <a:off x="5270324" y="5458653"/>
              <a:ext cx="242201" cy="167103"/>
            </a:xfrm>
            <a:custGeom>
              <a:avLst/>
              <a:gdLst>
                <a:gd name="T0" fmla="*/ 113 w 261"/>
                <a:gd name="T1" fmla="*/ 63 h 180"/>
                <a:gd name="T2" fmla="*/ 245 w 261"/>
                <a:gd name="T3" fmla="*/ 36 h 180"/>
                <a:gd name="T4" fmla="*/ 261 w 261"/>
                <a:gd name="T5" fmla="*/ 24 h 180"/>
                <a:gd name="T6" fmla="*/ 259 w 261"/>
                <a:gd name="T7" fmla="*/ 14 h 180"/>
                <a:gd name="T8" fmla="*/ 249 w 261"/>
                <a:gd name="T9" fmla="*/ 8 h 180"/>
                <a:gd name="T10" fmla="*/ 98 w 261"/>
                <a:gd name="T11" fmla="*/ 39 h 180"/>
                <a:gd name="T12" fmla="*/ 2 w 261"/>
                <a:gd name="T13" fmla="*/ 159 h 180"/>
                <a:gd name="T14" fmla="*/ 12 w 261"/>
                <a:gd name="T15" fmla="*/ 177 h 180"/>
                <a:gd name="T16" fmla="*/ 30 w 261"/>
                <a:gd name="T17" fmla="*/ 168 h 180"/>
                <a:gd name="T18" fmla="*/ 113 w 261"/>
                <a:gd name="T19" fmla="*/ 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80">
                  <a:moveTo>
                    <a:pt x="113" y="63"/>
                  </a:moveTo>
                  <a:cubicBezTo>
                    <a:pt x="152" y="39"/>
                    <a:pt x="199" y="29"/>
                    <a:pt x="245" y="36"/>
                  </a:cubicBezTo>
                  <a:cubicBezTo>
                    <a:pt x="252" y="37"/>
                    <a:pt x="260" y="32"/>
                    <a:pt x="261" y="24"/>
                  </a:cubicBezTo>
                  <a:cubicBezTo>
                    <a:pt x="261" y="20"/>
                    <a:pt x="261" y="17"/>
                    <a:pt x="259" y="14"/>
                  </a:cubicBezTo>
                  <a:cubicBezTo>
                    <a:pt x="257" y="11"/>
                    <a:pt x="253" y="8"/>
                    <a:pt x="249" y="8"/>
                  </a:cubicBezTo>
                  <a:cubicBezTo>
                    <a:pt x="196" y="0"/>
                    <a:pt x="143" y="11"/>
                    <a:pt x="98" y="39"/>
                  </a:cubicBezTo>
                  <a:cubicBezTo>
                    <a:pt x="53" y="66"/>
                    <a:pt x="19" y="109"/>
                    <a:pt x="2" y="159"/>
                  </a:cubicBezTo>
                  <a:cubicBezTo>
                    <a:pt x="0" y="167"/>
                    <a:pt x="4" y="175"/>
                    <a:pt x="12" y="177"/>
                  </a:cubicBezTo>
                  <a:cubicBezTo>
                    <a:pt x="19" y="180"/>
                    <a:pt x="27" y="176"/>
                    <a:pt x="30" y="168"/>
                  </a:cubicBezTo>
                  <a:cubicBezTo>
                    <a:pt x="44" y="124"/>
                    <a:pt x="74" y="87"/>
                    <a:pt x="113" y="6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sp>
          <p:nvSpPr>
            <p:cNvPr id="265" name="Freeform 270"/>
            <p:cNvSpPr>
              <a:spLocks/>
            </p:cNvSpPr>
            <p:nvPr/>
          </p:nvSpPr>
          <p:spPr bwMode="auto">
            <a:xfrm rot="20916795">
              <a:off x="5197623" y="5404504"/>
              <a:ext cx="304717" cy="208780"/>
            </a:xfrm>
            <a:custGeom>
              <a:avLst/>
              <a:gdLst>
                <a:gd name="T0" fmla="*/ 138 w 328"/>
                <a:gd name="T1" fmla="*/ 73 h 225"/>
                <a:gd name="T2" fmla="*/ 311 w 328"/>
                <a:gd name="T3" fmla="*/ 39 h 225"/>
                <a:gd name="T4" fmla="*/ 328 w 328"/>
                <a:gd name="T5" fmla="*/ 27 h 225"/>
                <a:gd name="T6" fmla="*/ 326 w 328"/>
                <a:gd name="T7" fmla="*/ 17 h 225"/>
                <a:gd name="T8" fmla="*/ 316 w 328"/>
                <a:gd name="T9" fmla="*/ 11 h 225"/>
                <a:gd name="T10" fmla="*/ 123 w 328"/>
                <a:gd name="T11" fmla="*/ 49 h 225"/>
                <a:gd name="T12" fmla="*/ 2 w 328"/>
                <a:gd name="T13" fmla="*/ 204 h 225"/>
                <a:gd name="T14" fmla="*/ 11 w 328"/>
                <a:gd name="T15" fmla="*/ 222 h 225"/>
                <a:gd name="T16" fmla="*/ 29 w 328"/>
                <a:gd name="T17" fmla="*/ 213 h 225"/>
                <a:gd name="T18" fmla="*/ 138 w 328"/>
                <a:gd name="T19" fmla="*/ 7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225">
                  <a:moveTo>
                    <a:pt x="138" y="73"/>
                  </a:moveTo>
                  <a:cubicBezTo>
                    <a:pt x="190" y="41"/>
                    <a:pt x="251" y="29"/>
                    <a:pt x="311" y="39"/>
                  </a:cubicBezTo>
                  <a:cubicBezTo>
                    <a:pt x="319" y="40"/>
                    <a:pt x="326" y="35"/>
                    <a:pt x="328" y="27"/>
                  </a:cubicBezTo>
                  <a:cubicBezTo>
                    <a:pt x="328" y="24"/>
                    <a:pt x="327" y="20"/>
                    <a:pt x="326" y="17"/>
                  </a:cubicBezTo>
                  <a:cubicBezTo>
                    <a:pt x="324" y="14"/>
                    <a:pt x="320" y="11"/>
                    <a:pt x="316" y="11"/>
                  </a:cubicBezTo>
                  <a:cubicBezTo>
                    <a:pt x="249" y="0"/>
                    <a:pt x="180" y="13"/>
                    <a:pt x="123" y="49"/>
                  </a:cubicBezTo>
                  <a:cubicBezTo>
                    <a:pt x="65" y="84"/>
                    <a:pt x="22" y="139"/>
                    <a:pt x="2" y="204"/>
                  </a:cubicBezTo>
                  <a:cubicBezTo>
                    <a:pt x="0" y="212"/>
                    <a:pt x="4" y="220"/>
                    <a:pt x="11" y="222"/>
                  </a:cubicBezTo>
                  <a:cubicBezTo>
                    <a:pt x="19" y="225"/>
                    <a:pt x="27" y="220"/>
                    <a:pt x="29" y="213"/>
                  </a:cubicBezTo>
                  <a:cubicBezTo>
                    <a:pt x="47" y="155"/>
                    <a:pt x="86" y="105"/>
                    <a:pt x="138" y="73"/>
                  </a:cubicBezTo>
                  <a:close/>
                </a:path>
              </a:pathLst>
            </a:custGeom>
            <a:solidFill>
              <a:srgbClr val="000000"/>
            </a:solidFill>
            <a:ln>
              <a:solidFill>
                <a:schemeClr val="tx1"/>
              </a:solidFill>
            </a:ln>
            <a:extLst/>
          </p:spPr>
          <p:txBody>
            <a:bodyPr vert="horz" wrap="square" lIns="93247" tIns="46623" rIns="93247" bIns="46623" numCol="1" anchor="t" anchorCtr="0" compatLnSpc="1">
              <a:prstTxWarp prst="textNoShape">
                <a:avLst/>
              </a:prstTxWarp>
            </a:bodyPr>
            <a:lstStyle/>
            <a:p>
              <a:endParaRPr lang="en-US" sz="1836" dirty="0">
                <a:latin typeface="Qualcomm Office Regular" pitchFamily="34" charset="0"/>
              </a:endParaRPr>
            </a:p>
          </p:txBody>
        </p:sp>
      </p:grpSp>
      <p:pic>
        <p:nvPicPr>
          <p:cNvPr id="266" name="Picture 265" descr="Allseen-WiredConnectivity-K.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6355" y="2141055"/>
            <a:ext cx="466236" cy="710002"/>
          </a:xfrm>
          <a:prstGeom prst="rect">
            <a:avLst/>
          </a:prstGeom>
          <a:ln>
            <a:noFill/>
          </a:ln>
        </p:spPr>
      </p:pic>
      <p:pic>
        <p:nvPicPr>
          <p:cNvPr id="267" name="Picture 266" descr="Allseen-WiredConnectivity-K.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3768" y="1691034"/>
            <a:ext cx="466236" cy="710002"/>
          </a:xfrm>
          <a:prstGeom prst="rect">
            <a:avLst/>
          </a:prstGeom>
        </p:spPr>
      </p:pic>
      <p:grpSp>
        <p:nvGrpSpPr>
          <p:cNvPr id="269" name="Group 268"/>
          <p:cNvGrpSpPr/>
          <p:nvPr/>
        </p:nvGrpSpPr>
        <p:grpSpPr>
          <a:xfrm>
            <a:off x="6469033" y="5864658"/>
            <a:ext cx="1038856" cy="723098"/>
            <a:chOff x="5837689" y="5632640"/>
            <a:chExt cx="1018723" cy="709085"/>
          </a:xfrm>
        </p:grpSpPr>
        <p:grpSp>
          <p:nvGrpSpPr>
            <p:cNvPr id="270" name="Group 269"/>
            <p:cNvGrpSpPr/>
            <p:nvPr/>
          </p:nvGrpSpPr>
          <p:grpSpPr>
            <a:xfrm>
              <a:off x="5837689" y="5632640"/>
              <a:ext cx="1018723" cy="709085"/>
              <a:chOff x="5942012" y="5681119"/>
              <a:chExt cx="1092646" cy="567282"/>
            </a:xfrm>
          </p:grpSpPr>
          <p:sp>
            <p:nvSpPr>
              <p:cNvPr id="272" name="TextBox 271"/>
              <p:cNvSpPr txBox="1"/>
              <p:nvPr/>
            </p:nvSpPr>
            <p:spPr>
              <a:xfrm>
                <a:off x="6399212" y="5757320"/>
                <a:ext cx="635446" cy="491081"/>
              </a:xfrm>
              <a:prstGeom prst="rect">
                <a:avLst/>
              </a:prstGeom>
              <a:noFill/>
              <a:ln>
                <a:noFill/>
              </a:ln>
            </p:spPr>
            <p:txBody>
              <a:bodyPr wrap="none" rtlCol="0">
                <a:normAutofit/>
              </a:bodyPr>
              <a:lstStyle/>
              <a:p>
                <a:pPr algn="ctr"/>
                <a:r>
                  <a:rPr lang="en-US" sz="1428" b="1" dirty="0"/>
                  <a:t>120</a:t>
                </a:r>
              </a:p>
              <a:p>
                <a:pPr algn="ctr"/>
                <a:r>
                  <a:rPr lang="en-US" sz="1428" b="1" dirty="0"/>
                  <a:t>80</a:t>
                </a:r>
              </a:p>
            </p:txBody>
          </p:sp>
          <p:pic>
            <p:nvPicPr>
              <p:cNvPr id="273" name="Picture 272"/>
              <p:cNvPicPr>
                <a:picLocks noChangeAspect="1"/>
              </p:cNvPicPr>
              <p:nvPr/>
            </p:nvPicPr>
            <p:blipFill rotWithShape="1">
              <a:blip r:embed="rId11">
                <a:extLst>
                  <a:ext uri="{BEBA8EAE-BF5A-486C-A8C5-ECC9F3942E4B}">
                    <a14:imgProps xmlns:a14="http://schemas.microsoft.com/office/drawing/2010/main">
                      <a14:imgLayer r:embed="rId12">
                        <a14:imgEffect>
                          <a14:backgroundRemoval t="19444" b="81944" l="18056" r="79861">
                            <a14:foregroundMark x1="51389" y1="61111" x2="51389" y2="61111"/>
                          </a14:backgroundRemoval>
                        </a14:imgEffect>
                      </a14:imgLayer>
                    </a14:imgProps>
                  </a:ext>
                </a:extLst>
              </a:blip>
              <a:srcRect l="10851" t="13496" r="11892" b="21295"/>
              <a:stretch/>
            </p:blipFill>
            <p:spPr>
              <a:xfrm>
                <a:off x="6069553" y="5757319"/>
                <a:ext cx="533400" cy="450213"/>
              </a:xfrm>
              <a:prstGeom prst="rect">
                <a:avLst/>
              </a:prstGeom>
              <a:ln>
                <a:noFill/>
              </a:ln>
            </p:spPr>
          </p:pic>
          <p:sp>
            <p:nvSpPr>
              <p:cNvPr id="274" name="Frame 273"/>
              <p:cNvSpPr/>
              <p:nvPr/>
            </p:nvSpPr>
            <p:spPr>
              <a:xfrm>
                <a:off x="5942012" y="5681119"/>
                <a:ext cx="1091659" cy="567281"/>
              </a:xfrm>
              <a:prstGeom prst="fram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rtlCol="0" anchor="ctr">
                <a:normAutofit/>
              </a:bodyPr>
              <a:lstStyle/>
              <a:p>
                <a:pPr algn="ctr"/>
                <a:endParaRPr lang="en-US" sz="1836">
                  <a:solidFill>
                    <a:schemeClr val="tx1"/>
                  </a:solidFill>
                </a:endParaRPr>
              </a:p>
            </p:txBody>
          </p:sp>
        </p:grpSp>
        <p:cxnSp>
          <p:nvCxnSpPr>
            <p:cNvPr id="271" name="Straight Connector 270"/>
            <p:cNvCxnSpPr/>
            <p:nvPr/>
          </p:nvCxnSpPr>
          <p:spPr>
            <a:xfrm>
              <a:off x="6453914" y="5987182"/>
              <a:ext cx="247157" cy="0"/>
            </a:xfrm>
            <a:prstGeom prst="line">
              <a:avLst/>
            </a:prstGeom>
            <a:ln>
              <a:noFill/>
            </a:ln>
          </p:spPr>
          <p:style>
            <a:lnRef idx="2">
              <a:schemeClr val="accent1"/>
            </a:lnRef>
            <a:fillRef idx="0">
              <a:schemeClr val="accent1"/>
            </a:fillRef>
            <a:effectRef idx="1">
              <a:schemeClr val="accent1"/>
            </a:effectRef>
            <a:fontRef idx="minor">
              <a:schemeClr val="tx1"/>
            </a:fontRef>
          </p:style>
        </p:cxnSp>
      </p:grpSp>
      <p:grpSp>
        <p:nvGrpSpPr>
          <p:cNvPr id="275" name="Group 274"/>
          <p:cNvGrpSpPr/>
          <p:nvPr/>
        </p:nvGrpSpPr>
        <p:grpSpPr>
          <a:xfrm>
            <a:off x="9492395" y="5249292"/>
            <a:ext cx="1037612" cy="379229"/>
            <a:chOff x="10135084" y="4081828"/>
            <a:chExt cx="1598128" cy="440208"/>
          </a:xfrm>
        </p:grpSpPr>
        <p:sp>
          <p:nvSpPr>
            <p:cNvPr id="276" name="Rounded Rectangle 275"/>
            <p:cNvSpPr/>
            <p:nvPr/>
          </p:nvSpPr>
          <p:spPr>
            <a:xfrm>
              <a:off x="10135084" y="4081828"/>
              <a:ext cx="1598128" cy="440208"/>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cxnSp>
          <p:nvCxnSpPr>
            <p:cNvPr id="277" name="Straight Connector 276"/>
            <p:cNvCxnSpPr/>
            <p:nvPr/>
          </p:nvCxnSpPr>
          <p:spPr>
            <a:xfrm>
              <a:off x="10330626" y="4196327"/>
              <a:ext cx="840000" cy="0"/>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10345057" y="4267200"/>
              <a:ext cx="626155" cy="258"/>
            </a:xfrm>
            <a:prstGeom prst="line">
              <a:avLst/>
            </a:prstGeom>
            <a:ln>
              <a:solidFill>
                <a:srgbClr val="FFFFFF"/>
              </a:solidFill>
              <a:prstDash val="dash"/>
            </a:ln>
          </p:spPr>
          <p:style>
            <a:lnRef idx="2">
              <a:schemeClr val="accent1"/>
            </a:lnRef>
            <a:fillRef idx="0">
              <a:schemeClr val="accent1"/>
            </a:fillRef>
            <a:effectRef idx="1">
              <a:schemeClr val="accent1"/>
            </a:effectRef>
            <a:fontRef idx="minor">
              <a:schemeClr val="tx1"/>
            </a:fontRef>
          </p:style>
        </p:cxnSp>
        <p:sp>
          <p:nvSpPr>
            <p:cNvPr id="279" name="Donut 278"/>
            <p:cNvSpPr/>
            <p:nvPr/>
          </p:nvSpPr>
          <p:spPr>
            <a:xfrm>
              <a:off x="11504612" y="4267200"/>
              <a:ext cx="152400" cy="139687"/>
            </a:xfrm>
            <a:prstGeom prst="donut">
              <a:avLst>
                <a:gd name="adj" fmla="val 9277"/>
              </a:avLst>
            </a:prstGeom>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sp>
        <p:nvSpPr>
          <p:cNvPr id="280" name="TextBox 279"/>
          <p:cNvSpPr txBox="1"/>
          <p:nvPr/>
        </p:nvSpPr>
        <p:spPr>
          <a:xfrm>
            <a:off x="2789237" y="3465842"/>
            <a:ext cx="7898132" cy="1409344"/>
          </a:xfrm>
          <a:prstGeom prst="rect">
            <a:avLst/>
          </a:prstGeom>
          <a:solidFill>
            <a:schemeClr val="bg1"/>
          </a:solidFill>
        </p:spPr>
        <p:txBody>
          <a:bodyPr wrap="square" lIns="186521" tIns="149217" rIns="186521" bIns="149217" rtlCol="0">
            <a:spAutoFit/>
          </a:bodyPr>
          <a:lstStyle/>
          <a:p>
            <a:pPr algn="ctr">
              <a:lnSpc>
                <a:spcPct val="90000"/>
              </a:lnSpc>
              <a:spcBef>
                <a:spcPts val="816"/>
              </a:spcBef>
            </a:pPr>
            <a:r>
              <a:rPr lang="zh-CN" altLang="en-US" sz="4000" b="1" dirty="0">
                <a:solidFill>
                  <a:schemeClr val="accent4"/>
                </a:solidFill>
              </a:rPr>
              <a:t>您的设备跨越协议和</a:t>
            </a:r>
            <a:br>
              <a:rPr lang="zh-CN" altLang="en-US" sz="4000" b="1" dirty="0">
                <a:solidFill>
                  <a:schemeClr val="accent4"/>
                </a:solidFill>
              </a:rPr>
            </a:br>
            <a:r>
              <a:rPr lang="zh-CN" altLang="en-US" sz="4000" b="1" dirty="0">
                <a:solidFill>
                  <a:schemeClr val="accent4"/>
                </a:solidFill>
              </a:rPr>
              <a:t>生态系统屏障协同工作</a:t>
            </a:r>
          </a:p>
        </p:txBody>
      </p:sp>
      <p:graphicFrame>
        <p:nvGraphicFramePr>
          <p:cNvPr id="4" name="Diagram 3"/>
          <p:cNvGraphicFramePr/>
          <p:nvPr>
            <p:extLst>
              <p:ext uri="{D42A27DB-BD31-4B8C-83A1-F6EECF244321}">
                <p14:modId xmlns:p14="http://schemas.microsoft.com/office/powerpoint/2010/main" val="1785081162"/>
              </p:ext>
            </p:extLst>
          </p:nvPr>
        </p:nvGraphicFramePr>
        <p:xfrm>
          <a:off x="462447" y="1505328"/>
          <a:ext cx="1049949" cy="4887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9" name="Rectangle 138"/>
          <p:cNvSpPr/>
          <p:nvPr/>
        </p:nvSpPr>
        <p:spPr bwMode="auto">
          <a:xfrm>
            <a:off x="10718419" y="0"/>
            <a:ext cx="1718056" cy="29527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保持连接</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87536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1000"/>
                                        <p:tgtEl>
                                          <p:spTgt spid="18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1000"/>
                                        <p:tgtEl>
                                          <p:spTgt spid="188"/>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90"/>
                                        </p:tgtEl>
                                        <p:attrNameLst>
                                          <p:attrName>style.visibility</p:attrName>
                                        </p:attrNameLst>
                                      </p:cBhvr>
                                      <p:to>
                                        <p:strVal val="visible"/>
                                      </p:to>
                                    </p:set>
                                    <p:animEffect transition="in" filter="fade">
                                      <p:cBhvr>
                                        <p:cTn id="23" dur="1000"/>
                                        <p:tgtEl>
                                          <p:spTgt spid="190"/>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1000"/>
                                        <p:tgtEl>
                                          <p:spTgt spid="191"/>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fade">
                                      <p:cBhvr>
                                        <p:cTn id="31" dur="1000"/>
                                        <p:tgtEl>
                                          <p:spTgt spid="186"/>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fade">
                                      <p:cBhvr>
                                        <p:cTn id="35" dur="1000"/>
                                        <p:tgtEl>
                                          <p:spTgt spid="18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80"/>
                                        </p:tgtEl>
                                        <p:attrNameLst>
                                          <p:attrName>style.visibility</p:attrName>
                                        </p:attrNameLst>
                                      </p:cBhvr>
                                      <p:to>
                                        <p:strVal val="visible"/>
                                      </p:to>
                                    </p:set>
                                    <p:anim calcmode="lin" valueType="num">
                                      <p:cBhvr>
                                        <p:cTn id="45" dur="500" fill="hold"/>
                                        <p:tgtEl>
                                          <p:spTgt spid="280"/>
                                        </p:tgtEl>
                                        <p:attrNameLst>
                                          <p:attrName>ppt_w</p:attrName>
                                        </p:attrNameLst>
                                      </p:cBhvr>
                                      <p:tavLst>
                                        <p:tav tm="0">
                                          <p:val>
                                            <p:fltVal val="0"/>
                                          </p:val>
                                        </p:tav>
                                        <p:tav tm="100000">
                                          <p:val>
                                            <p:strVal val="#ppt_w"/>
                                          </p:val>
                                        </p:tav>
                                      </p:tavLst>
                                    </p:anim>
                                    <p:anim calcmode="lin" valueType="num">
                                      <p:cBhvr>
                                        <p:cTn id="46" dur="500" fill="hold"/>
                                        <p:tgtEl>
                                          <p:spTgt spid="280"/>
                                        </p:tgtEl>
                                        <p:attrNameLst>
                                          <p:attrName>ppt_h</p:attrName>
                                        </p:attrNameLst>
                                      </p:cBhvr>
                                      <p:tavLst>
                                        <p:tav tm="0">
                                          <p:val>
                                            <p:fltVal val="0"/>
                                          </p:val>
                                        </p:tav>
                                        <p:tav tm="100000">
                                          <p:val>
                                            <p:strVal val="#ppt_h"/>
                                          </p:val>
                                        </p:tav>
                                      </p:tavLst>
                                    </p:anim>
                                    <p:animEffect transition="in" filter="fade">
                                      <p:cBhvr>
                                        <p:cTn id="47"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P spid="187" grpId="0" animBg="1"/>
      <p:bldP spid="188" grpId="0" animBg="1"/>
      <p:bldP spid="189" grpId="0" animBg="1"/>
      <p:bldP spid="190" grpId="0" animBg="1"/>
      <p:bldP spid="191" grpId="0" animBg="1"/>
      <p:bldP spid="192" grpId="0" animBg="1"/>
      <p:bldP spid="280" grpId="0" animBg="1"/>
      <p:bldGraphic spid="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063" y="268285"/>
            <a:ext cx="10306174" cy="830262"/>
          </a:xfrm>
        </p:spPr>
        <p:txBody>
          <a:bodyPr/>
          <a:lstStyle/>
          <a:p>
            <a:r>
              <a:rPr lang="zh-TW" altLang="en-US" sz="4400" dirty="0" smtClean="0">
                <a:latin typeface="微软雅黑" panose="020B0503020204020204" pitchFamily="34" charset="-122"/>
                <a:ea typeface="微软雅黑" panose="020B0503020204020204" pitchFamily="34" charset="-122"/>
              </a:rPr>
              <a:t>以 </a:t>
            </a:r>
            <a:r>
              <a:rPr lang="en-US" sz="4400" dirty="0" err="1" smtClean="0">
                <a:latin typeface="微软雅黑" panose="020B0503020204020204" pitchFamily="34" charset="-122"/>
                <a:ea typeface="微软雅黑" panose="020B0503020204020204" pitchFamily="34" charset="-122"/>
              </a:rPr>
              <a:t>AllJoyn</a:t>
            </a:r>
            <a:r>
              <a:rPr lang="en-US" sz="4400" dirty="0" smtClean="0">
                <a:latin typeface="微软雅黑" panose="020B0503020204020204" pitchFamily="34" charset="-122"/>
                <a:ea typeface="微软雅黑" panose="020B0503020204020204" pitchFamily="34" charset="-122"/>
              </a:rPr>
              <a:t> </a:t>
            </a:r>
            <a:r>
              <a:rPr lang="zh-TW" altLang="en-US" sz="4400" dirty="0" smtClean="0">
                <a:latin typeface="微软雅黑" panose="020B0503020204020204" pitchFamily="34" charset="-122"/>
                <a:ea typeface="微软雅黑" panose="020B0503020204020204" pitchFamily="34" charset="-122"/>
              </a:rPr>
              <a:t>作为共同语言</a:t>
            </a:r>
            <a:endParaRPr lang="en-US" sz="4400"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2103437" y="1287460"/>
            <a:ext cx="8614982" cy="2438402"/>
          </a:xfrm>
        </p:spPr>
        <p:txBody>
          <a:bodyPr>
            <a:normAutofit fontScale="92500" lnSpcReduction="20000"/>
          </a:bodyPr>
          <a:lstStyle/>
          <a:p>
            <a:pPr marL="0" indent="0" algn="ctr">
              <a:buNone/>
            </a:pPr>
            <a:r>
              <a:rPr lang="zh-TW" altLang="en-US" sz="2600" dirty="0" smtClean="0">
                <a:solidFill>
                  <a:schemeClr val="tx2"/>
                </a:solidFill>
                <a:latin typeface="微软雅黑" panose="020B0503020204020204" pitchFamily="34" charset="-122"/>
                <a:ea typeface="微软雅黑" panose="020B0503020204020204" pitchFamily="34" charset="-122"/>
              </a:rPr>
              <a:t>应用开发人员想从任何的温度传感器取得读数</a:t>
            </a:r>
            <a:endParaRPr lang="en-US" sz="2600" dirty="0" smtClean="0">
              <a:solidFill>
                <a:schemeClr val="tx2"/>
              </a:solidFill>
              <a:latin typeface="微软雅黑" panose="020B0503020204020204" pitchFamily="34" charset="-122"/>
              <a:ea typeface="微软雅黑" panose="020B0503020204020204" pitchFamily="34" charset="-122"/>
            </a:endParaRPr>
          </a:p>
          <a:p>
            <a:pPr marL="0" indent="0">
              <a:buNone/>
            </a:pPr>
            <a:endParaRPr lang="en-US" sz="2000" dirty="0" smtClean="0">
              <a:solidFill>
                <a:schemeClr val="tx2"/>
              </a:solidFill>
            </a:endParaRPr>
          </a:p>
          <a:p>
            <a:pPr marL="0" indent="0">
              <a:buNone/>
            </a:pPr>
            <a:r>
              <a:rPr lang="zh-TW" altLang="en-US" sz="2200" dirty="0" smtClean="0">
                <a:solidFill>
                  <a:schemeClr val="tx2"/>
                </a:solidFill>
              </a:rPr>
              <a:t>没有 </a:t>
            </a:r>
            <a:r>
              <a:rPr lang="en-US" altLang="zh-TW" sz="2200" dirty="0" smtClean="0">
                <a:solidFill>
                  <a:schemeClr val="tx2"/>
                </a:solidFill>
              </a:rPr>
              <a:t>Alljoyn </a:t>
            </a:r>
            <a:r>
              <a:rPr lang="zh-TW" altLang="en-US" sz="2200" dirty="0" smtClean="0">
                <a:solidFill>
                  <a:schemeClr val="tx2"/>
                </a:solidFill>
              </a:rPr>
              <a:t>时</a:t>
            </a:r>
            <a:r>
              <a:rPr lang="en-US" sz="2200" dirty="0" smtClean="0">
                <a:solidFill>
                  <a:schemeClr val="tx2"/>
                </a:solidFill>
              </a:rPr>
              <a:t>:</a:t>
            </a:r>
          </a:p>
          <a:p>
            <a:pPr marL="0" indent="0">
              <a:buNone/>
            </a:pPr>
            <a:r>
              <a:rPr lang="en-US" sz="2000" dirty="0" smtClean="0">
                <a:solidFill>
                  <a:schemeClr val="tx2"/>
                </a:solidFill>
              </a:rPr>
              <a:t>	1. Search, Connect and Check Bluetooth temperature devices</a:t>
            </a:r>
          </a:p>
          <a:p>
            <a:pPr marL="0" indent="0">
              <a:buNone/>
            </a:pPr>
            <a:r>
              <a:rPr lang="en-US" sz="2000" dirty="0">
                <a:solidFill>
                  <a:schemeClr val="tx2"/>
                </a:solidFill>
              </a:rPr>
              <a:t>	</a:t>
            </a:r>
            <a:r>
              <a:rPr lang="en-US" sz="2000" dirty="0" smtClean="0">
                <a:solidFill>
                  <a:schemeClr val="tx2"/>
                </a:solidFill>
              </a:rPr>
              <a:t>2. Search, Connect, and Check </a:t>
            </a:r>
            <a:r>
              <a:rPr lang="en-US" sz="2000" dirty="0" err="1" smtClean="0">
                <a:solidFill>
                  <a:schemeClr val="tx2"/>
                </a:solidFill>
              </a:rPr>
              <a:t>Zwave</a:t>
            </a:r>
            <a:r>
              <a:rPr lang="en-US" sz="2000" dirty="0" smtClean="0">
                <a:solidFill>
                  <a:schemeClr val="tx2"/>
                </a:solidFill>
              </a:rPr>
              <a:t> temperature devices</a:t>
            </a:r>
          </a:p>
          <a:p>
            <a:pPr marL="0" indent="0">
              <a:buNone/>
            </a:pPr>
            <a:r>
              <a:rPr lang="en-US" sz="2000" dirty="0">
                <a:solidFill>
                  <a:schemeClr val="tx2"/>
                </a:solidFill>
              </a:rPr>
              <a:t>	</a:t>
            </a:r>
            <a:r>
              <a:rPr lang="en-US" sz="2000" dirty="0" smtClean="0">
                <a:solidFill>
                  <a:schemeClr val="tx2"/>
                </a:solidFill>
              </a:rPr>
              <a:t>3. Search, Connect, and Check </a:t>
            </a:r>
            <a:r>
              <a:rPr lang="en-US" sz="2000" dirty="0" err="1" smtClean="0">
                <a:solidFill>
                  <a:schemeClr val="tx2"/>
                </a:solidFill>
              </a:rPr>
              <a:t>Zigbee</a:t>
            </a:r>
            <a:r>
              <a:rPr lang="en-US" sz="2000" dirty="0" smtClean="0">
                <a:solidFill>
                  <a:schemeClr val="tx2"/>
                </a:solidFill>
              </a:rPr>
              <a:t> temperature devices</a:t>
            </a:r>
          </a:p>
          <a:p>
            <a:pPr marL="0" indent="0">
              <a:buNone/>
            </a:pPr>
            <a:r>
              <a:rPr lang="en-US" sz="2000" dirty="0" smtClean="0">
                <a:solidFill>
                  <a:schemeClr val="tx2"/>
                </a:solidFill>
              </a:rPr>
              <a:t>	4. etc…</a:t>
            </a:r>
          </a:p>
          <a:p>
            <a:pPr marL="0" indent="0">
              <a:buNone/>
            </a:pPr>
            <a:r>
              <a:rPr lang="en-US" sz="2000" dirty="0">
                <a:solidFill>
                  <a:schemeClr val="tx2"/>
                </a:solidFill>
              </a:rPr>
              <a:t>	</a:t>
            </a:r>
          </a:p>
        </p:txBody>
      </p:sp>
      <p:sp>
        <p:nvSpPr>
          <p:cNvPr id="4" name="Rectangle 3"/>
          <p:cNvSpPr/>
          <p:nvPr/>
        </p:nvSpPr>
        <p:spPr bwMode="auto">
          <a:xfrm>
            <a:off x="10718419" y="0"/>
            <a:ext cx="1718056" cy="29527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保持连接</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Picture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437" y="1287460"/>
            <a:ext cx="1371600" cy="2284099"/>
          </a:xfrm>
          <a:prstGeom prst="rect">
            <a:avLst/>
          </a:prstGeom>
        </p:spPr>
      </p:pic>
      <p:sp>
        <p:nvSpPr>
          <p:cNvPr id="6" name="Content Placeholder 2"/>
          <p:cNvSpPr txBox="1">
            <a:spLocks/>
          </p:cNvSpPr>
          <p:nvPr/>
        </p:nvSpPr>
        <p:spPr>
          <a:xfrm>
            <a:off x="1142661" y="3914775"/>
            <a:ext cx="10058400" cy="1944687"/>
          </a:xfrm>
          <a:prstGeom prst="rect">
            <a:avLst/>
          </a:prstGeom>
          <a:ln>
            <a:solidFill>
              <a:srgbClr val="5B9BD5"/>
            </a:solidFill>
          </a:ln>
        </p:spPr>
        <p:txBody>
          <a:bodyPr vert="horz" wrap="square" lIns="146304" tIns="91440" rIns="146304" bIns="91440" rtlCol="0">
            <a:normAutofit fontScale="850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sz="2400" dirty="0">
                <a:solidFill>
                  <a:schemeClr val="tx2"/>
                </a:solidFill>
              </a:rPr>
              <a:t>有 </a:t>
            </a:r>
            <a:r>
              <a:rPr lang="en-US" altLang="zh-TW" sz="2400" dirty="0">
                <a:solidFill>
                  <a:schemeClr val="tx2"/>
                </a:solidFill>
              </a:rPr>
              <a:t>Alljoyn </a:t>
            </a:r>
            <a:r>
              <a:rPr lang="zh-TW" altLang="en-US" sz="2400" dirty="0" smtClean="0">
                <a:solidFill>
                  <a:schemeClr val="tx2"/>
                </a:solidFill>
              </a:rPr>
              <a:t>后</a:t>
            </a:r>
            <a:r>
              <a:rPr lang="en-US" altLang="zh-TW" sz="2400" dirty="0" smtClean="0">
                <a:solidFill>
                  <a:schemeClr val="tx2"/>
                </a:solidFill>
              </a:rPr>
              <a:t>,</a:t>
            </a:r>
            <a:r>
              <a:rPr lang="zh-CN" altLang="en-US" sz="2400" dirty="0">
                <a:solidFill>
                  <a:schemeClr val="tx2"/>
                </a:solidFill>
              </a:rPr>
              <a:t>应用开发人</a:t>
            </a:r>
            <a:r>
              <a:rPr lang="zh-CN" altLang="en-US" sz="2400" dirty="0" smtClean="0">
                <a:solidFill>
                  <a:schemeClr val="tx2"/>
                </a:solidFill>
              </a:rPr>
              <a:t>员</a:t>
            </a:r>
            <a:r>
              <a:rPr lang="zh-TW" altLang="en-US" sz="2400" dirty="0" smtClean="0">
                <a:solidFill>
                  <a:schemeClr val="tx2"/>
                </a:solidFill>
              </a:rPr>
              <a:t>只需要一次开发</a:t>
            </a:r>
            <a:r>
              <a:rPr lang="en-US" sz="2400" b="1" dirty="0" smtClean="0">
                <a:solidFill>
                  <a:schemeClr val="tx2"/>
                </a:solidFill>
              </a:rPr>
              <a:t>! </a:t>
            </a:r>
          </a:p>
          <a:p>
            <a:pPr marL="0" indent="0">
              <a:buNone/>
            </a:pPr>
            <a:r>
              <a:rPr lang="en-US" sz="2000" dirty="0" smtClean="0">
                <a:solidFill>
                  <a:schemeClr val="tx2"/>
                </a:solidFill>
              </a:rPr>
              <a:t>			</a:t>
            </a:r>
          </a:p>
          <a:p>
            <a:pPr marL="0" indent="0">
              <a:buNone/>
            </a:pPr>
            <a:r>
              <a:rPr lang="en-US" sz="2000" dirty="0" smtClean="0">
                <a:solidFill>
                  <a:schemeClr val="tx2"/>
                </a:solidFill>
                <a:highlight>
                  <a:srgbClr val="FFFFFF"/>
                </a:highlight>
                <a:latin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rPr>
              <a:t>new</a:t>
            </a:r>
            <a:r>
              <a:rPr lang="en-US" sz="2000" dirty="0" smtClean="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AllJoynBusAttachment</a:t>
            </a:r>
            <a:r>
              <a:rPr lang="en-US" sz="2000" dirty="0" smtClean="0">
                <a:solidFill>
                  <a:srgbClr val="000000"/>
                </a:solidFill>
                <a:highlight>
                  <a:srgbClr val="FFFFFF"/>
                </a:highlight>
                <a:latin typeface="Consolas" panose="020B0609020204030204" pitchFamily="49" charset="0"/>
              </a:rPr>
              <a:t>();</a:t>
            </a:r>
          </a:p>
          <a:p>
            <a:pPr marL="0" indent="0">
              <a:buNone/>
            </a:pPr>
            <a:r>
              <a:rPr lang="en-US" sz="2000" dirty="0" smtClean="0">
                <a:solidFill>
                  <a:srgbClr val="000000"/>
                </a:solidFill>
                <a:highlight>
                  <a:srgbClr val="FFFFFF"/>
                </a:highlight>
                <a:latin typeface="Consolas" panose="020B0609020204030204" pitchFamily="49" charset="0"/>
              </a:rPr>
              <a:t>			…</a:t>
            </a:r>
          </a:p>
          <a:p>
            <a:pPr marL="0" indent="0">
              <a:buNone/>
            </a:pP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new</a:t>
            </a:r>
            <a:r>
              <a:rPr lang="en-US" sz="2000" dirty="0">
                <a:solidFill>
                  <a:srgbClr val="000000"/>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anose="020B0609020204030204" pitchFamily="49" charset="0"/>
              </a:rPr>
              <a:t>TemperatureSensorWatcher</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00"/>
                </a:solidFill>
                <a:highlight>
                  <a:srgbClr val="FFFFFF"/>
                </a:highlight>
                <a:latin typeface="Consolas" panose="020B0609020204030204" pitchFamily="49" charset="0"/>
              </a:rPr>
              <a:t>watcherBus</a:t>
            </a:r>
            <a:r>
              <a:rPr lang="en-US" sz="2000" dirty="0" smtClean="0">
                <a:solidFill>
                  <a:srgbClr val="000000"/>
                </a:solidFill>
                <a:highlight>
                  <a:srgbClr val="FFFFFF"/>
                </a:highlight>
                <a:latin typeface="Consolas" panose="020B0609020204030204" pitchFamily="49" charset="0"/>
              </a:rPr>
              <a:t>);</a:t>
            </a:r>
          </a:p>
          <a:p>
            <a:pPr marL="0" indent="0">
              <a:buNone/>
            </a:pP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endParaRPr lang="en-US" sz="2000" dirty="0">
              <a:solidFill>
                <a:schemeClr val="tx2"/>
              </a:solidFill>
            </a:endParaRPr>
          </a:p>
          <a:p>
            <a:pPr marL="0" indent="0" algn="ctr">
              <a:buNone/>
            </a:pPr>
            <a:r>
              <a:rPr lang="en-US" sz="2000" dirty="0">
                <a:solidFill>
                  <a:srgbClr val="0000FF"/>
                </a:solidFill>
                <a:highlight>
                  <a:srgbClr val="FFFFFF"/>
                </a:highlight>
                <a:latin typeface="Consolas" panose="020B0609020204030204" pitchFamily="49" charset="0"/>
              </a:rPr>
              <a:t>await</a:t>
            </a:r>
            <a:r>
              <a:rPr lang="en-US" sz="2000" dirty="0">
                <a:solidFill>
                  <a:srgbClr val="000000"/>
                </a:solidFill>
                <a:highlight>
                  <a:srgbClr val="FFFFFF"/>
                </a:highlight>
                <a:latin typeface="Consolas" panose="020B0609020204030204" pitchFamily="49" charset="0"/>
              </a:rPr>
              <a:t> </a:t>
            </a:r>
            <a:r>
              <a:rPr lang="en-US" sz="2000" dirty="0" err="1" smtClean="0">
                <a:solidFill>
                  <a:srgbClr val="000000"/>
                </a:solidFill>
                <a:highlight>
                  <a:srgbClr val="FFFFFF"/>
                </a:highlight>
                <a:latin typeface="Consolas" panose="020B0609020204030204" pitchFamily="49" charset="0"/>
              </a:rPr>
              <a:t>alljoynsensor</a:t>
            </a:r>
            <a:r>
              <a:rPr lang="en-US" sz="2000" dirty="0" smtClean="0">
                <a:solidFill>
                  <a:srgbClr val="000000"/>
                </a:solidFill>
                <a:highlight>
                  <a:srgbClr val="FFFFFF"/>
                </a:highlight>
                <a:latin typeface="Consolas" panose="020B0609020204030204" pitchFamily="49" charset="0"/>
              </a:rPr>
              <a:t>[0].temperature;</a:t>
            </a:r>
            <a:endParaRPr lang="en-US" sz="2000" dirty="0">
              <a:solidFill>
                <a:schemeClr val="tx2"/>
              </a:solidFill>
            </a:endParaRPr>
          </a:p>
          <a:p>
            <a:pPr marL="0" indent="0">
              <a:buFont typeface="Arial" pitchFamily="34" charset="0"/>
              <a:buNone/>
            </a:pPr>
            <a:endParaRPr lang="en-US" sz="2000" b="1" dirty="0">
              <a:solidFill>
                <a:schemeClr val="tx2"/>
              </a:solidFill>
            </a:endParaRPr>
          </a:p>
        </p:txBody>
      </p:sp>
      <p:sp>
        <p:nvSpPr>
          <p:cNvPr id="7" name="Content Placeholder 2"/>
          <p:cNvSpPr txBox="1">
            <a:spLocks/>
          </p:cNvSpPr>
          <p:nvPr/>
        </p:nvSpPr>
        <p:spPr>
          <a:xfrm>
            <a:off x="198437" y="6142997"/>
            <a:ext cx="12954000" cy="1135063"/>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tx2"/>
                </a:solidFill>
              </a:rPr>
              <a:t>Learn more about the power of </a:t>
            </a:r>
            <a:r>
              <a:rPr lang="en-US" sz="2000" dirty="0" err="1" smtClean="0">
                <a:solidFill>
                  <a:schemeClr val="tx2"/>
                </a:solidFill>
              </a:rPr>
              <a:t>AllJoyn</a:t>
            </a:r>
            <a:r>
              <a:rPr lang="en-US" sz="2000" dirty="0">
                <a:solidFill>
                  <a:schemeClr val="tx2"/>
                </a:solidFill>
              </a:rPr>
              <a:t> </a:t>
            </a:r>
            <a:r>
              <a:rPr lang="en-US" sz="2000" dirty="0" smtClean="0">
                <a:solidFill>
                  <a:schemeClr val="tx2"/>
                </a:solidFill>
              </a:rPr>
              <a:t>and how to get involved </a:t>
            </a:r>
          </a:p>
          <a:p>
            <a:pPr marL="0" indent="0">
              <a:buNone/>
            </a:pPr>
            <a:r>
              <a:rPr lang="en-US" sz="2000" dirty="0" smtClean="0">
                <a:solidFill>
                  <a:schemeClr val="tx2"/>
                </a:solidFill>
              </a:rPr>
              <a:t>@ </a:t>
            </a:r>
            <a:r>
              <a:rPr lang="en-US" sz="2000" b="1" dirty="0" smtClean="0">
                <a:solidFill>
                  <a:schemeClr val="tx2"/>
                </a:solidFill>
              </a:rPr>
              <a:t>Building Windows 10 </a:t>
            </a:r>
            <a:r>
              <a:rPr lang="en-US" sz="2000" b="1" dirty="0" err="1" smtClean="0">
                <a:solidFill>
                  <a:schemeClr val="tx2"/>
                </a:solidFill>
              </a:rPr>
              <a:t>AllJoyn</a:t>
            </a:r>
            <a:r>
              <a:rPr lang="en-US" sz="2000" b="1" dirty="0" smtClean="0">
                <a:solidFill>
                  <a:schemeClr val="tx2"/>
                </a:solidFill>
              </a:rPr>
              <a:t> Devices </a:t>
            </a:r>
            <a:r>
              <a:rPr lang="en-US" sz="2000" dirty="0" smtClean="0">
                <a:solidFill>
                  <a:schemeClr val="tx2"/>
                </a:solidFill>
              </a:rPr>
              <a:t>with Gavin Gear</a:t>
            </a:r>
            <a:endParaRPr lang="en-US" sz="2000" dirty="0">
              <a:solidFill>
                <a:schemeClr val="tx2"/>
              </a:solidFill>
            </a:endParaRPr>
          </a:p>
          <a:p>
            <a:pPr marL="0" indent="0">
              <a:buNone/>
            </a:pPr>
            <a:endParaRPr lang="en-US" sz="2000" dirty="0">
              <a:solidFill>
                <a:schemeClr val="tx2"/>
              </a:solidFill>
            </a:endParaRPr>
          </a:p>
          <a:p>
            <a:pPr marL="0" indent="0">
              <a:buFont typeface="Arial" pitchFamily="34" charset="0"/>
              <a:buNone/>
            </a:pPr>
            <a:endParaRPr lang="en-US" sz="2000" b="1" dirty="0">
              <a:solidFill>
                <a:schemeClr val="tx2"/>
              </a:solidFill>
            </a:endParaRPr>
          </a:p>
        </p:txBody>
      </p:sp>
    </p:spTree>
    <p:extLst>
      <p:ext uri="{BB962C8B-B14F-4D97-AF65-F5344CB8AC3E}">
        <p14:creationId xmlns:p14="http://schemas.microsoft.com/office/powerpoint/2010/main" val="61793640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Picture 2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743" y="5764058"/>
            <a:ext cx="458494" cy="324004"/>
          </a:xfrm>
          <a:prstGeom prst="rect">
            <a:avLst/>
          </a:prstGeom>
        </p:spPr>
      </p:pic>
      <p:sp>
        <p:nvSpPr>
          <p:cNvPr id="2" name="Title 1"/>
          <p:cNvSpPr>
            <a:spLocks noGrp="1"/>
          </p:cNvSpPr>
          <p:nvPr>
            <p:ph type="title"/>
          </p:nvPr>
        </p:nvSpPr>
        <p:spPr>
          <a:xfrm>
            <a:off x="103223" y="197340"/>
            <a:ext cx="11889564" cy="618843"/>
          </a:xfrm>
        </p:spPr>
        <p:txBody>
          <a:bodyPr/>
          <a:lstStyle/>
          <a:p>
            <a:pPr algn="ctr"/>
            <a:r>
              <a:rPr lang="en-US" sz="4400" dirty="0" smtClean="0"/>
              <a:t>Windows 10 IoT </a:t>
            </a:r>
            <a:r>
              <a:rPr lang="en-US" sz="4400" dirty="0" err="1" smtClean="0"/>
              <a:t>AllJoyn</a:t>
            </a:r>
            <a:r>
              <a:rPr lang="en-US" sz="4400" dirty="0" smtClean="0"/>
              <a:t> </a:t>
            </a:r>
            <a:r>
              <a:rPr lang="zh-TW" altLang="en-US" sz="4400" dirty="0" smtClean="0"/>
              <a:t>设备网络</a:t>
            </a:r>
            <a:endParaRPr lang="en-US" sz="4400" dirty="0"/>
          </a:p>
        </p:txBody>
      </p:sp>
      <p:sp>
        <p:nvSpPr>
          <p:cNvPr id="5" name="Cloud 4"/>
          <p:cNvSpPr/>
          <p:nvPr/>
        </p:nvSpPr>
        <p:spPr>
          <a:xfrm>
            <a:off x="4076130" y="1567447"/>
            <a:ext cx="2986947" cy="1496158"/>
          </a:xfrm>
          <a:prstGeom prst="cloud">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p:cNvSpPr txBox="1"/>
          <p:nvPr/>
        </p:nvSpPr>
        <p:spPr>
          <a:xfrm>
            <a:off x="1972106" y="3174841"/>
            <a:ext cx="1011815" cy="246221"/>
          </a:xfrm>
          <a:prstGeom prst="rect">
            <a:avLst/>
          </a:prstGeom>
          <a:noFill/>
        </p:spPr>
        <p:txBody>
          <a:bodyPr wrap="none" rtlCol="0">
            <a:spAutoFit/>
          </a:bodyPr>
          <a:lstStyle/>
          <a:p>
            <a:r>
              <a:rPr lang="en-US" sz="1000" dirty="0"/>
              <a:t>Internet/Cloud</a:t>
            </a:r>
          </a:p>
        </p:txBody>
      </p:sp>
      <p:sp>
        <p:nvSpPr>
          <p:cNvPr id="10" name="Rectangle 9"/>
          <p:cNvSpPr/>
          <p:nvPr/>
        </p:nvSpPr>
        <p:spPr>
          <a:xfrm>
            <a:off x="543689" y="6163270"/>
            <a:ext cx="10639841" cy="6867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rgbClr val="5B9BD5"/>
                </a:solidFill>
                <a:latin typeface="+mj-lt"/>
              </a:rPr>
              <a:t>Windows can bridge AllJoyn to other proximal networks and remote device networks via the cloud</a:t>
            </a:r>
            <a:endParaRPr lang="en-US" sz="2000" dirty="0">
              <a:solidFill>
                <a:srgbClr val="5B9BD5"/>
              </a:solidFill>
              <a:latin typeface="+mj-lt"/>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2584" y="4085214"/>
            <a:ext cx="543907" cy="543907"/>
          </a:xfrm>
          <a:prstGeom prst="rect">
            <a:avLst/>
          </a:prstGeom>
        </p:spPr>
      </p:pic>
      <p:pic>
        <p:nvPicPr>
          <p:cNvPr id="17" name="Picture 1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671916" y="3358344"/>
            <a:ext cx="287484" cy="544154"/>
          </a:xfrm>
          <a:prstGeom prst="rect">
            <a:avLst/>
          </a:prstGeom>
        </p:spPr>
      </p:pic>
      <p:pic>
        <p:nvPicPr>
          <p:cNvPr id="18" name="Picture 1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991130" y="3474874"/>
            <a:ext cx="243169" cy="24066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4898" y="3381829"/>
            <a:ext cx="803272" cy="508675"/>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088022" y="3392550"/>
            <a:ext cx="243169" cy="240666"/>
          </a:xfrm>
          <a:prstGeom prst="rect">
            <a:avLst/>
          </a:prstGeom>
        </p:spPr>
      </p:pic>
      <p:sp>
        <p:nvSpPr>
          <p:cNvPr id="23" name="Oval 22"/>
          <p:cNvSpPr/>
          <p:nvPr/>
        </p:nvSpPr>
        <p:spPr>
          <a:xfrm>
            <a:off x="5227637" y="4241144"/>
            <a:ext cx="725577" cy="704614"/>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30" name="Oval 29"/>
          <p:cNvSpPr/>
          <p:nvPr/>
        </p:nvSpPr>
        <p:spPr>
          <a:xfrm>
            <a:off x="7228481" y="3862016"/>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31" name="Oval 30"/>
          <p:cNvSpPr/>
          <p:nvPr/>
        </p:nvSpPr>
        <p:spPr>
          <a:xfrm>
            <a:off x="8526283" y="3859497"/>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32" name="Oval 31"/>
          <p:cNvSpPr/>
          <p:nvPr/>
        </p:nvSpPr>
        <p:spPr>
          <a:xfrm>
            <a:off x="9327076" y="4566000"/>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33" name="Oval 32"/>
          <p:cNvSpPr/>
          <p:nvPr/>
        </p:nvSpPr>
        <p:spPr>
          <a:xfrm>
            <a:off x="10099661" y="5056441"/>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cxnSp>
        <p:nvCxnSpPr>
          <p:cNvPr id="34" name="Straight Connector 33"/>
          <p:cNvCxnSpPr>
            <a:stCxn id="30" idx="2"/>
            <a:endCxn id="23" idx="6"/>
          </p:cNvCxnSpPr>
          <p:nvPr/>
        </p:nvCxnSpPr>
        <p:spPr>
          <a:xfrm flipH="1">
            <a:off x="5953214" y="3972891"/>
            <a:ext cx="1275267" cy="6205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1" idx="2"/>
            <a:endCxn id="30" idx="6"/>
          </p:cNvCxnSpPr>
          <p:nvPr/>
        </p:nvCxnSpPr>
        <p:spPr>
          <a:xfrm flipH="1">
            <a:off x="7450230" y="3970372"/>
            <a:ext cx="1076053" cy="25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2"/>
            <a:endCxn id="30" idx="5"/>
          </p:cNvCxnSpPr>
          <p:nvPr/>
        </p:nvCxnSpPr>
        <p:spPr>
          <a:xfrm flipH="1" flipV="1">
            <a:off x="7417754" y="4051291"/>
            <a:ext cx="1909322" cy="6255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2"/>
            <a:endCxn id="23" idx="6"/>
          </p:cNvCxnSpPr>
          <p:nvPr/>
        </p:nvCxnSpPr>
        <p:spPr>
          <a:xfrm flipH="1" flipV="1">
            <a:off x="5953214" y="4593451"/>
            <a:ext cx="4146447" cy="57386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1"/>
            <a:endCxn id="31" idx="5"/>
          </p:cNvCxnSpPr>
          <p:nvPr/>
        </p:nvCxnSpPr>
        <p:spPr>
          <a:xfrm flipH="1" flipV="1">
            <a:off x="8715558" y="4048771"/>
            <a:ext cx="643994" cy="54970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3" idx="1"/>
            <a:endCxn id="32" idx="5"/>
          </p:cNvCxnSpPr>
          <p:nvPr/>
        </p:nvCxnSpPr>
        <p:spPr>
          <a:xfrm flipH="1" flipV="1">
            <a:off x="9516351" y="4755275"/>
            <a:ext cx="615785" cy="3336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3" idx="0"/>
            <a:endCxn id="5" idx="1"/>
          </p:cNvCxnSpPr>
          <p:nvPr/>
        </p:nvCxnSpPr>
        <p:spPr>
          <a:xfrm flipH="1" flipV="1">
            <a:off x="5569604" y="3062012"/>
            <a:ext cx="20822" cy="1179132"/>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963896" y="3258717"/>
            <a:ext cx="1192955" cy="246221"/>
          </a:xfrm>
          <a:prstGeom prst="rect">
            <a:avLst/>
          </a:prstGeom>
          <a:noFill/>
        </p:spPr>
        <p:txBody>
          <a:bodyPr wrap="none" rtlCol="0">
            <a:spAutoFit/>
          </a:bodyPr>
          <a:lstStyle>
            <a:defPPr>
              <a:defRPr lang="en-US"/>
            </a:defPPr>
            <a:lvl1pPr>
              <a:defRPr sz="1000"/>
            </a:lvl1pPr>
          </a:lstStyle>
          <a:p>
            <a:r>
              <a:rPr lang="en-US" dirty="0"/>
              <a:t>Proximal Network</a:t>
            </a:r>
          </a:p>
        </p:txBody>
      </p:sp>
      <p:sp>
        <p:nvSpPr>
          <p:cNvPr id="48" name="TextBox 47"/>
          <p:cNvSpPr txBox="1"/>
          <p:nvPr/>
        </p:nvSpPr>
        <p:spPr>
          <a:xfrm>
            <a:off x="103223" y="3917637"/>
            <a:ext cx="1009614" cy="246221"/>
          </a:xfrm>
          <a:prstGeom prst="rect">
            <a:avLst/>
          </a:prstGeom>
          <a:noFill/>
        </p:spPr>
        <p:txBody>
          <a:bodyPr wrap="square" rtlCol="0">
            <a:spAutoFit/>
          </a:bodyPr>
          <a:lstStyle/>
          <a:p>
            <a:pPr algn="r"/>
            <a:r>
              <a:rPr lang="en-US" sz="1000" dirty="0" err="1" smtClean="0"/>
              <a:t>AllJoyn</a:t>
            </a:r>
            <a:r>
              <a:rPr lang="en-US" sz="1000" dirty="0" smtClean="0"/>
              <a:t> Node</a:t>
            </a:r>
            <a:endParaRPr lang="en-US" sz="1000" dirty="0"/>
          </a:p>
        </p:txBody>
      </p:sp>
      <p:sp>
        <p:nvSpPr>
          <p:cNvPr id="49" name="Oval 48"/>
          <p:cNvSpPr/>
          <p:nvPr/>
        </p:nvSpPr>
        <p:spPr>
          <a:xfrm>
            <a:off x="1119689" y="3938020"/>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50" name="Oval 49"/>
          <p:cNvSpPr/>
          <p:nvPr/>
        </p:nvSpPr>
        <p:spPr>
          <a:xfrm>
            <a:off x="1119689" y="3572355"/>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837" y="5300103"/>
            <a:ext cx="451682" cy="566223"/>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3782" y="5459258"/>
            <a:ext cx="426648" cy="615357"/>
          </a:xfrm>
          <a:prstGeom prst="rect">
            <a:avLst/>
          </a:prstGeom>
        </p:spPr>
      </p:pic>
      <p:sp>
        <p:nvSpPr>
          <p:cNvPr id="60" name="TextBox 59"/>
          <p:cNvSpPr txBox="1"/>
          <p:nvPr/>
        </p:nvSpPr>
        <p:spPr>
          <a:xfrm>
            <a:off x="34335" y="3517951"/>
            <a:ext cx="1115182" cy="400110"/>
          </a:xfrm>
          <a:prstGeom prst="rect">
            <a:avLst/>
          </a:prstGeom>
          <a:noFill/>
        </p:spPr>
        <p:txBody>
          <a:bodyPr wrap="square" rtlCol="0">
            <a:spAutoFit/>
          </a:bodyPr>
          <a:lstStyle/>
          <a:p>
            <a:pPr algn="r"/>
            <a:r>
              <a:rPr lang="en-US" sz="1000" dirty="0" smtClean="0"/>
              <a:t>Other Proximal</a:t>
            </a:r>
          </a:p>
          <a:p>
            <a:pPr algn="r"/>
            <a:r>
              <a:rPr lang="en-US" sz="1000" dirty="0" smtClean="0"/>
              <a:t>Devices</a:t>
            </a:r>
            <a:endParaRPr lang="en-US" sz="1000" dirty="0"/>
          </a:p>
        </p:txBody>
      </p:sp>
      <p:sp>
        <p:nvSpPr>
          <p:cNvPr id="61" name="Oval 60"/>
          <p:cNvSpPr/>
          <p:nvPr/>
        </p:nvSpPr>
        <p:spPr>
          <a:xfrm>
            <a:off x="2978455" y="5175654"/>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65" name="Straight Connector 64"/>
          <p:cNvCxnSpPr>
            <a:stCxn id="31" idx="3"/>
            <a:endCxn id="23" idx="6"/>
          </p:cNvCxnSpPr>
          <p:nvPr/>
        </p:nvCxnSpPr>
        <p:spPr>
          <a:xfrm flipH="1">
            <a:off x="5953214" y="4048772"/>
            <a:ext cx="2605543" cy="544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3" idx="3"/>
            <a:endCxn id="224" idx="6"/>
          </p:cNvCxnSpPr>
          <p:nvPr/>
        </p:nvCxnSpPr>
        <p:spPr>
          <a:xfrm flipH="1">
            <a:off x="9583476" y="5245716"/>
            <a:ext cx="548659" cy="1862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8" idx="1"/>
            <a:endCxn id="30" idx="4"/>
          </p:cNvCxnSpPr>
          <p:nvPr/>
        </p:nvCxnSpPr>
        <p:spPr>
          <a:xfrm flipH="1" flipV="1">
            <a:off x="7339356" y="4083765"/>
            <a:ext cx="1348999" cy="121047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8673378" y="5279372"/>
            <a:ext cx="102267" cy="10149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1" name="TextBox 80"/>
          <p:cNvSpPr txBox="1"/>
          <p:nvPr/>
        </p:nvSpPr>
        <p:spPr>
          <a:xfrm>
            <a:off x="4087766" y="1938035"/>
            <a:ext cx="2834547" cy="707886"/>
          </a:xfrm>
          <a:prstGeom prst="rect">
            <a:avLst/>
          </a:prstGeom>
          <a:noFill/>
        </p:spPr>
        <p:txBody>
          <a:bodyPr wrap="square" rtlCol="0">
            <a:spAutoFit/>
          </a:bodyPr>
          <a:lstStyle/>
          <a:p>
            <a:pPr algn="ctr"/>
            <a:r>
              <a:rPr lang="en-US" sz="2000" dirty="0" smtClean="0">
                <a:solidFill>
                  <a:schemeClr val="bg1"/>
                </a:solidFill>
              </a:rPr>
              <a:t>Windows IoT</a:t>
            </a:r>
            <a:br>
              <a:rPr lang="en-US" sz="2000" dirty="0" smtClean="0">
                <a:solidFill>
                  <a:schemeClr val="bg1"/>
                </a:solidFill>
              </a:rPr>
            </a:br>
            <a:r>
              <a:rPr lang="en-US" sz="2000" dirty="0" smtClean="0">
                <a:solidFill>
                  <a:schemeClr val="bg1"/>
                </a:solidFill>
              </a:rPr>
              <a:t>AllJoyn Cloud Bridge</a:t>
            </a:r>
            <a:endParaRPr lang="en-US" sz="2000" dirty="0">
              <a:solidFill>
                <a:schemeClr val="bg1"/>
              </a:solidFill>
            </a:endParaRPr>
          </a:p>
        </p:txBody>
      </p:sp>
      <p:sp>
        <p:nvSpPr>
          <p:cNvPr id="59" name="Oval 58"/>
          <p:cNvSpPr/>
          <p:nvPr/>
        </p:nvSpPr>
        <p:spPr>
          <a:xfrm>
            <a:off x="2103438" y="5204613"/>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0" name="Oval 69"/>
          <p:cNvSpPr/>
          <p:nvPr/>
        </p:nvSpPr>
        <p:spPr>
          <a:xfrm>
            <a:off x="2386920" y="5201901"/>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2" name="Oval 71"/>
          <p:cNvSpPr/>
          <p:nvPr/>
        </p:nvSpPr>
        <p:spPr>
          <a:xfrm>
            <a:off x="2703647" y="5192066"/>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75" name="Straight Connector 74"/>
          <p:cNvCxnSpPr>
            <a:stCxn id="96" idx="2"/>
            <a:endCxn id="148" idx="3"/>
          </p:cNvCxnSpPr>
          <p:nvPr/>
        </p:nvCxnSpPr>
        <p:spPr>
          <a:xfrm flipH="1">
            <a:off x="3136166" y="4782298"/>
            <a:ext cx="2244165" cy="2486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3533097" y="3603601"/>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2" name="Oval 81"/>
          <p:cNvSpPr/>
          <p:nvPr/>
        </p:nvSpPr>
        <p:spPr>
          <a:xfrm>
            <a:off x="3877081" y="3438628"/>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3" name="Oval 82"/>
          <p:cNvSpPr/>
          <p:nvPr/>
        </p:nvSpPr>
        <p:spPr>
          <a:xfrm>
            <a:off x="3710488" y="3859058"/>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4" name="Oval 83"/>
          <p:cNvSpPr/>
          <p:nvPr/>
        </p:nvSpPr>
        <p:spPr>
          <a:xfrm>
            <a:off x="2584381" y="4440343"/>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5" name="Oval 84"/>
          <p:cNvSpPr/>
          <p:nvPr/>
        </p:nvSpPr>
        <p:spPr>
          <a:xfrm>
            <a:off x="2273317" y="4001520"/>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6" name="Oval 85"/>
          <p:cNvSpPr/>
          <p:nvPr/>
        </p:nvSpPr>
        <p:spPr>
          <a:xfrm>
            <a:off x="2268739" y="4322507"/>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0" name="Picture 8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635299" y="3773908"/>
            <a:ext cx="456622" cy="451922"/>
          </a:xfrm>
          <a:prstGeom prst="rect">
            <a:avLst/>
          </a:prstGeom>
        </p:spPr>
      </p:pic>
      <p:cxnSp>
        <p:nvCxnSpPr>
          <p:cNvPr id="91" name="Straight Connector 90"/>
          <p:cNvCxnSpPr>
            <a:stCxn id="97" idx="2"/>
            <a:endCxn id="145" idx="3"/>
          </p:cNvCxnSpPr>
          <p:nvPr/>
        </p:nvCxnSpPr>
        <p:spPr>
          <a:xfrm flipH="1" flipV="1">
            <a:off x="3095309" y="4217292"/>
            <a:ext cx="2174148" cy="3210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8" idx="1"/>
            <a:endCxn id="138" idx="2"/>
          </p:cNvCxnSpPr>
          <p:nvPr/>
        </p:nvCxnSpPr>
        <p:spPr>
          <a:xfrm flipH="1" flipV="1">
            <a:off x="4137549" y="3853994"/>
            <a:ext cx="1353655" cy="43125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5380331" y="4671423"/>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7" name="Oval 96"/>
          <p:cNvSpPr/>
          <p:nvPr/>
        </p:nvSpPr>
        <p:spPr>
          <a:xfrm>
            <a:off x="5269457" y="4427501"/>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8" name="Oval 97"/>
          <p:cNvSpPr/>
          <p:nvPr/>
        </p:nvSpPr>
        <p:spPr>
          <a:xfrm>
            <a:off x="5458730" y="4252776"/>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100" name="Straight Connector 99"/>
          <p:cNvCxnSpPr/>
          <p:nvPr/>
        </p:nvCxnSpPr>
        <p:spPr>
          <a:xfrm flipH="1" flipV="1">
            <a:off x="2110640" y="1836999"/>
            <a:ext cx="2119028" cy="4537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23" idx="4"/>
          </p:cNvCxnSpPr>
          <p:nvPr/>
        </p:nvCxnSpPr>
        <p:spPr>
          <a:xfrm flipV="1">
            <a:off x="5588393" y="4945758"/>
            <a:ext cx="2033" cy="26443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618037" y="5088009"/>
            <a:ext cx="1908138"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smtClean="0">
                <a:gradFill>
                  <a:gsLst>
                    <a:gs pos="2917">
                      <a:schemeClr val="tx1"/>
                    </a:gs>
                    <a:gs pos="30000">
                      <a:schemeClr val="tx1"/>
                    </a:gs>
                  </a:gsLst>
                  <a:lin ang="5400000" scaled="0"/>
                </a:gradFill>
              </a:rPr>
              <a:t>Wired Busses</a:t>
            </a:r>
          </a:p>
          <a:p>
            <a:pPr algn="ctr">
              <a:lnSpc>
                <a:spcPct val="90000"/>
              </a:lnSpc>
              <a:spcAft>
                <a:spcPts val="600"/>
              </a:spcAft>
            </a:pPr>
            <a:r>
              <a:rPr lang="en-US" sz="1100" dirty="0" smtClean="0">
                <a:gradFill>
                  <a:gsLst>
                    <a:gs pos="2917">
                      <a:schemeClr val="tx1"/>
                    </a:gs>
                    <a:gs pos="30000">
                      <a:schemeClr val="tx1"/>
                    </a:gs>
                  </a:gsLst>
                  <a:lin ang="5400000" scaled="0"/>
                </a:gradFill>
              </a:rPr>
              <a:t>USB, UART, I2C, GPIO…</a:t>
            </a:r>
            <a:endParaRPr lang="en-US" sz="2000" dirty="0" smtClean="0">
              <a:gradFill>
                <a:gsLst>
                  <a:gs pos="2917">
                    <a:schemeClr val="tx1"/>
                  </a:gs>
                  <a:gs pos="30000">
                    <a:schemeClr val="tx1"/>
                  </a:gs>
                </a:gsLst>
                <a:lin ang="5400000" scaled="0"/>
              </a:gradFill>
            </a:endParaRPr>
          </a:p>
        </p:txBody>
      </p:sp>
      <p:pic>
        <p:nvPicPr>
          <p:cNvPr id="138" name="Picture 1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8751" y="3689813"/>
            <a:ext cx="637596" cy="164181"/>
          </a:xfrm>
          <a:prstGeom prst="rect">
            <a:avLst/>
          </a:prstGeom>
        </p:spPr>
      </p:pic>
      <p:pic>
        <p:nvPicPr>
          <p:cNvPr id="145" name="Picture 1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06845" y="4094249"/>
            <a:ext cx="588464" cy="246085"/>
          </a:xfrm>
          <a:prstGeom prst="rect">
            <a:avLst/>
          </a:prstGeom>
        </p:spPr>
      </p:pic>
      <p:sp>
        <p:nvSpPr>
          <p:cNvPr id="87" name="Oval 86"/>
          <p:cNvSpPr/>
          <p:nvPr/>
        </p:nvSpPr>
        <p:spPr>
          <a:xfrm>
            <a:off x="2748547" y="3953854"/>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8" name="Picture 14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3437" y="4925858"/>
            <a:ext cx="1032729" cy="210106"/>
          </a:xfrm>
          <a:prstGeom prst="rect">
            <a:avLst/>
          </a:prstGeom>
        </p:spPr>
      </p:pic>
      <p:sp>
        <p:nvSpPr>
          <p:cNvPr id="172" name="Cloud 171"/>
          <p:cNvSpPr/>
          <p:nvPr/>
        </p:nvSpPr>
        <p:spPr>
          <a:xfrm>
            <a:off x="931202" y="1757515"/>
            <a:ext cx="1144512" cy="689145"/>
          </a:xfrm>
          <a:prstGeom prst="cloud">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3" name="Cloud 172"/>
          <p:cNvSpPr/>
          <p:nvPr/>
        </p:nvSpPr>
        <p:spPr>
          <a:xfrm>
            <a:off x="557591" y="1618673"/>
            <a:ext cx="1990490" cy="1065343"/>
          </a:xfrm>
          <a:prstGeom prst="cloud">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3</a:t>
            </a:r>
            <a:r>
              <a:rPr lang="en-US" baseline="30000" dirty="0" smtClean="0">
                <a:solidFill>
                  <a:schemeClr val="bg1"/>
                </a:solidFill>
              </a:rPr>
              <a:t>rd</a:t>
            </a:r>
            <a:r>
              <a:rPr lang="en-US" dirty="0" smtClean="0">
                <a:solidFill>
                  <a:schemeClr val="bg1"/>
                </a:solidFill>
              </a:rPr>
              <a:t> party device cloud</a:t>
            </a:r>
            <a:endParaRPr lang="en-US" dirty="0">
              <a:solidFill>
                <a:schemeClr val="bg1"/>
              </a:solidFill>
            </a:endParaRPr>
          </a:p>
        </p:txBody>
      </p:sp>
      <p:cxnSp>
        <p:nvCxnSpPr>
          <p:cNvPr id="180" name="Straight Connector 179"/>
          <p:cNvCxnSpPr>
            <a:stCxn id="5" idx="2"/>
          </p:cNvCxnSpPr>
          <p:nvPr/>
        </p:nvCxnSpPr>
        <p:spPr>
          <a:xfrm flipH="1" flipV="1">
            <a:off x="2016295" y="2142370"/>
            <a:ext cx="2069100" cy="1731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5" idx="2"/>
          </p:cNvCxnSpPr>
          <p:nvPr/>
        </p:nvCxnSpPr>
        <p:spPr>
          <a:xfrm flipH="1">
            <a:off x="1902921" y="2315526"/>
            <a:ext cx="2182474" cy="41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0" name="Freeform 189"/>
          <p:cNvSpPr/>
          <p:nvPr/>
        </p:nvSpPr>
        <p:spPr bwMode="auto">
          <a:xfrm>
            <a:off x="5875193" y="4096621"/>
            <a:ext cx="348325" cy="267029"/>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ea typeface="Segoe UI" pitchFamily="34" charset="0"/>
              <a:cs typeface="Segoe UI" pitchFamily="34" charset="0"/>
            </a:endParaRPr>
          </a:p>
        </p:txBody>
      </p:sp>
      <p:sp>
        <p:nvSpPr>
          <p:cNvPr id="208" name="TextBox 207"/>
          <p:cNvSpPr txBox="1"/>
          <p:nvPr/>
        </p:nvSpPr>
        <p:spPr>
          <a:xfrm>
            <a:off x="103223" y="4222437"/>
            <a:ext cx="1009614" cy="400110"/>
          </a:xfrm>
          <a:prstGeom prst="rect">
            <a:avLst/>
          </a:prstGeom>
          <a:noFill/>
        </p:spPr>
        <p:txBody>
          <a:bodyPr wrap="square" rtlCol="0">
            <a:spAutoFit/>
          </a:bodyPr>
          <a:lstStyle/>
          <a:p>
            <a:pPr algn="r"/>
            <a:r>
              <a:rPr lang="en-US" sz="1000" dirty="0" err="1" smtClean="0"/>
              <a:t>AllJoyn</a:t>
            </a:r>
            <a:r>
              <a:rPr lang="en-US" sz="1000" dirty="0" smtClean="0"/>
              <a:t> Thin Client</a:t>
            </a:r>
            <a:endParaRPr lang="en-US" sz="1000" dirty="0"/>
          </a:p>
        </p:txBody>
      </p:sp>
      <p:sp>
        <p:nvSpPr>
          <p:cNvPr id="209" name="Oval 208"/>
          <p:cNvSpPr/>
          <p:nvPr/>
        </p:nvSpPr>
        <p:spPr>
          <a:xfrm>
            <a:off x="1169907" y="4335462"/>
            <a:ext cx="95331" cy="9777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24" name="Oval 223"/>
          <p:cNvSpPr/>
          <p:nvPr/>
        </p:nvSpPr>
        <p:spPr>
          <a:xfrm>
            <a:off x="9488145" y="5383058"/>
            <a:ext cx="95331" cy="9777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cxnSp>
        <p:nvCxnSpPr>
          <p:cNvPr id="233" name="Straight Connector 232"/>
          <p:cNvCxnSpPr>
            <a:stCxn id="30" idx="4"/>
            <a:endCxn id="227" idx="0"/>
          </p:cNvCxnSpPr>
          <p:nvPr/>
        </p:nvCxnSpPr>
        <p:spPr>
          <a:xfrm>
            <a:off x="7339356" y="4083765"/>
            <a:ext cx="51218" cy="9944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bwMode="auto">
          <a:xfrm>
            <a:off x="144578" y="3474874"/>
            <a:ext cx="1273059" cy="123441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71" name="Picture 2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7877" y="5094349"/>
            <a:ext cx="479841" cy="436020"/>
          </a:xfrm>
          <a:prstGeom prst="rect">
            <a:avLst/>
          </a:prstGeom>
        </p:spPr>
      </p:pic>
      <p:pic>
        <p:nvPicPr>
          <p:cNvPr id="226" name="Picture 2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80237" y="5160910"/>
            <a:ext cx="395857" cy="277637"/>
          </a:xfrm>
          <a:prstGeom prst="rect">
            <a:avLst/>
          </a:prstGeom>
        </p:spPr>
      </p:pic>
      <p:sp>
        <p:nvSpPr>
          <p:cNvPr id="227" name="Oval 226"/>
          <p:cNvSpPr/>
          <p:nvPr/>
        </p:nvSpPr>
        <p:spPr>
          <a:xfrm>
            <a:off x="7342908" y="5078258"/>
            <a:ext cx="95331" cy="9777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cxnSp>
        <p:nvCxnSpPr>
          <p:cNvPr id="277" name="Straight Connector 276"/>
          <p:cNvCxnSpPr>
            <a:stCxn id="32" idx="2"/>
            <a:endCxn id="23" idx="6"/>
          </p:cNvCxnSpPr>
          <p:nvPr/>
        </p:nvCxnSpPr>
        <p:spPr>
          <a:xfrm flipH="1" flipV="1">
            <a:off x="5953214" y="4593451"/>
            <a:ext cx="3373862" cy="83424"/>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7818437" y="4283789"/>
            <a:ext cx="474524" cy="489669"/>
          </a:xfrm>
          <a:prstGeom prst="rect">
            <a:avLst/>
          </a:prstGeom>
        </p:spPr>
      </p:pic>
      <p:sp>
        <p:nvSpPr>
          <p:cNvPr id="99" name="Oval 98"/>
          <p:cNvSpPr/>
          <p:nvPr/>
        </p:nvSpPr>
        <p:spPr>
          <a:xfrm>
            <a:off x="8009626" y="1954142"/>
            <a:ext cx="725577" cy="704614"/>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cxnSp>
        <p:nvCxnSpPr>
          <p:cNvPr id="101" name="Straight Connector 100"/>
          <p:cNvCxnSpPr>
            <a:stCxn id="99" idx="2"/>
            <a:endCxn id="5" idx="0"/>
          </p:cNvCxnSpPr>
          <p:nvPr/>
        </p:nvCxnSpPr>
        <p:spPr>
          <a:xfrm flipH="1">
            <a:off x="7060588" y="2306449"/>
            <a:ext cx="949038" cy="9077"/>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443605" y="1474619"/>
            <a:ext cx="456622" cy="451922"/>
          </a:xfrm>
          <a:prstGeom prst="rect">
            <a:avLst/>
          </a:prstGeom>
        </p:spPr>
      </p:pic>
      <p:sp>
        <p:nvSpPr>
          <p:cNvPr id="107" name="Freeform 106"/>
          <p:cNvSpPr/>
          <p:nvPr/>
        </p:nvSpPr>
        <p:spPr bwMode="auto">
          <a:xfrm>
            <a:off x="8683499" y="1797332"/>
            <a:ext cx="348325" cy="267029"/>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p:cNvCxnSpPr/>
          <p:nvPr/>
        </p:nvCxnSpPr>
        <p:spPr>
          <a:xfrm flipH="1">
            <a:off x="8748032" y="1649770"/>
            <a:ext cx="1275267" cy="6205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8743561" y="2300876"/>
            <a:ext cx="805264" cy="203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8857661" y="2173956"/>
            <a:ext cx="903029" cy="1109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9799637" y="2049462"/>
            <a:ext cx="102267" cy="10149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3" name="Oval 112"/>
          <p:cNvSpPr/>
          <p:nvPr/>
        </p:nvSpPr>
        <p:spPr>
          <a:xfrm>
            <a:off x="9647237" y="2481363"/>
            <a:ext cx="102267" cy="10149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4" name="Oval 113"/>
          <p:cNvSpPr/>
          <p:nvPr/>
        </p:nvSpPr>
        <p:spPr>
          <a:xfrm>
            <a:off x="10028237" y="1516062"/>
            <a:ext cx="221749" cy="221749"/>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5" name="Oval 114"/>
          <p:cNvSpPr/>
          <p:nvPr/>
        </p:nvSpPr>
        <p:spPr>
          <a:xfrm>
            <a:off x="8358688" y="2354262"/>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116" name="Straight Connector 115"/>
          <p:cNvCxnSpPr/>
          <p:nvPr/>
        </p:nvCxnSpPr>
        <p:spPr>
          <a:xfrm flipH="1" flipV="1">
            <a:off x="8530032" y="2530191"/>
            <a:ext cx="1493267" cy="48367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9952037" y="2735262"/>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9" name="Oval 118"/>
          <p:cNvSpPr/>
          <p:nvPr/>
        </p:nvSpPr>
        <p:spPr>
          <a:xfrm>
            <a:off x="10129428" y="2990719"/>
            <a:ext cx="221749" cy="221749"/>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229" name="Picture 2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89995" y="4616972"/>
            <a:ext cx="1143000" cy="1143000"/>
          </a:xfrm>
          <a:prstGeom prst="rect">
            <a:avLst/>
          </a:prstGeom>
        </p:spPr>
      </p:pic>
      <p:sp>
        <p:nvSpPr>
          <p:cNvPr id="230" name="Rectangle 229"/>
          <p:cNvSpPr/>
          <p:nvPr/>
        </p:nvSpPr>
        <p:spPr bwMode="auto">
          <a:xfrm>
            <a:off x="9647237" y="5759972"/>
            <a:ext cx="475416" cy="32809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3912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par>
                                <p:cTn id="20" presetID="22" presetClass="entr" presetSubtype="8"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left)">
                                      <p:cBhvr>
                                        <p:cTn id="22" dur="500"/>
                                        <p:tgtEl>
                                          <p:spTgt spid="101"/>
                                        </p:tgtEl>
                                      </p:cBhvr>
                                    </p:animEffect>
                                  </p:childTnLst>
                                </p:cTn>
                              </p:par>
                              <p:par>
                                <p:cTn id="23" presetID="22" presetClass="entr" presetSubtype="8"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wipe(left)">
                                      <p:cBhvr>
                                        <p:cTn id="34" dur="500"/>
                                        <p:tgtEl>
                                          <p:spTgt spid="110"/>
                                        </p:tgtEl>
                                      </p:cBhvr>
                                    </p:animEffect>
                                  </p:childTnLst>
                                </p:cTn>
                              </p:par>
                              <p:par>
                                <p:cTn id="35" presetID="22" presetClass="entr" presetSubtype="8"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wipe(left)">
                                      <p:cBhvr>
                                        <p:cTn id="37" dur="500"/>
                                        <p:tgtEl>
                                          <p:spTgt spid="1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wipe(left)">
                                      <p:cBhvr>
                                        <p:cTn id="40" dur="500"/>
                                        <p:tgtEl>
                                          <p:spTgt spid="11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wipe(left)">
                                      <p:cBhvr>
                                        <p:cTn id="43" dur="500"/>
                                        <p:tgtEl>
                                          <p:spTgt spid="1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left)">
                                      <p:cBhvr>
                                        <p:cTn id="46" dur="500"/>
                                        <p:tgtEl>
                                          <p:spTgt spid="1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left)">
                                      <p:cBhvr>
                                        <p:cTn id="49" dur="500"/>
                                        <p:tgtEl>
                                          <p:spTgt spid="115"/>
                                        </p:tgtEl>
                                      </p:cBhvr>
                                    </p:animEffect>
                                  </p:childTnLst>
                                </p:cTn>
                              </p:par>
                              <p:par>
                                <p:cTn id="50" presetID="22" presetClass="entr" presetSubtype="8"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left)">
                                      <p:cBhvr>
                                        <p:cTn id="52" dur="500"/>
                                        <p:tgtEl>
                                          <p:spTgt spid="1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left)">
                                      <p:cBhvr>
                                        <p:cTn id="55" dur="500"/>
                                        <p:tgtEl>
                                          <p:spTgt spid="1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wipe(left)">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wipe(right)">
                                      <p:cBhvr>
                                        <p:cTn id="63" dur="500"/>
                                        <p:tgtEl>
                                          <p:spTgt spid="10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wipe(right)">
                                      <p:cBhvr>
                                        <p:cTn id="66" dur="500"/>
                                        <p:tgtEl>
                                          <p:spTgt spid="172"/>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animEffect transition="in" filter="wipe(right)">
                                      <p:cBhvr>
                                        <p:cTn id="69" dur="500"/>
                                        <p:tgtEl>
                                          <p:spTgt spid="173"/>
                                        </p:tgtEl>
                                      </p:cBhvr>
                                    </p:animEffect>
                                  </p:childTnLst>
                                </p:cTn>
                              </p:par>
                              <p:par>
                                <p:cTn id="70" presetID="22" presetClass="entr" presetSubtype="2" fill="hold" nodeType="withEffect">
                                  <p:stCondLst>
                                    <p:cond delay="0"/>
                                  </p:stCondLst>
                                  <p:childTnLst>
                                    <p:set>
                                      <p:cBhvr>
                                        <p:cTn id="71" dur="1" fill="hold">
                                          <p:stCondLst>
                                            <p:cond delay="0"/>
                                          </p:stCondLst>
                                        </p:cTn>
                                        <p:tgtEl>
                                          <p:spTgt spid="180"/>
                                        </p:tgtEl>
                                        <p:attrNameLst>
                                          <p:attrName>style.visibility</p:attrName>
                                        </p:attrNameLst>
                                      </p:cBhvr>
                                      <p:to>
                                        <p:strVal val="visible"/>
                                      </p:to>
                                    </p:set>
                                    <p:animEffect transition="in" filter="wipe(right)">
                                      <p:cBhvr>
                                        <p:cTn id="72" dur="500"/>
                                        <p:tgtEl>
                                          <p:spTgt spid="180"/>
                                        </p:tgtEl>
                                      </p:cBhvr>
                                    </p:animEffect>
                                  </p:childTnLst>
                                </p:cTn>
                              </p:par>
                              <p:par>
                                <p:cTn id="73" presetID="22" presetClass="entr" presetSubtype="2" fill="hold" nodeType="withEffect">
                                  <p:stCondLst>
                                    <p:cond delay="0"/>
                                  </p:stCondLst>
                                  <p:childTnLst>
                                    <p:set>
                                      <p:cBhvr>
                                        <p:cTn id="74" dur="1" fill="hold">
                                          <p:stCondLst>
                                            <p:cond delay="0"/>
                                          </p:stCondLst>
                                        </p:cTn>
                                        <p:tgtEl>
                                          <p:spTgt spid="183"/>
                                        </p:tgtEl>
                                        <p:attrNameLst>
                                          <p:attrName>style.visibility</p:attrName>
                                        </p:attrNameLst>
                                      </p:cBhvr>
                                      <p:to>
                                        <p:strVal val="visible"/>
                                      </p:to>
                                    </p:set>
                                    <p:animEffect transition="in" filter="wipe(right)">
                                      <p:cBhvr>
                                        <p:cTn id="75"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72" grpId="0" animBg="1"/>
      <p:bldP spid="173" grpId="0" animBg="1"/>
      <p:bldP spid="99" grpId="0" animBg="1"/>
      <p:bldP spid="107" grpId="0" animBg="1"/>
      <p:bldP spid="112" grpId="0" animBg="1"/>
      <p:bldP spid="113" grpId="0" animBg="1"/>
      <p:bldP spid="114" grpId="0" animBg="1"/>
      <p:bldP spid="115" grpId="0" animBg="1"/>
      <p:bldP spid="118" grpId="0" animBg="1"/>
      <p:bldP spid="1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normAutofit/>
          </a:bodyPr>
          <a:lstStyle/>
          <a:p>
            <a:r>
              <a:rPr lang="en-US" dirty="0" smtClean="0"/>
              <a:t>Azure </a:t>
            </a:r>
            <a:r>
              <a:rPr lang="zh-TW" altLang="en-US" dirty="0" smtClean="0"/>
              <a:t>带领物联网的新契机</a:t>
            </a:r>
            <a:endParaRPr lang="en-IN" sz="3000" dirty="0"/>
          </a:p>
        </p:txBody>
      </p:sp>
      <p:sp>
        <p:nvSpPr>
          <p:cNvPr id="37" name="TextBox 36"/>
          <p:cNvSpPr txBox="1"/>
          <p:nvPr/>
        </p:nvSpPr>
        <p:spPr>
          <a:xfrm>
            <a:off x="8837051" y="2246899"/>
            <a:ext cx="2922364" cy="533636"/>
          </a:xfrm>
          <a:prstGeom prst="rect">
            <a:avLst/>
          </a:prstGeom>
          <a:noFill/>
        </p:spPr>
        <p:txBody>
          <a:bodyPr wrap="square" rtlCol="0">
            <a:spAutoFit/>
          </a:bodyPr>
          <a:lstStyle/>
          <a:p>
            <a:pPr defTabSz="913690">
              <a:spcAft>
                <a:spcPts val="587"/>
              </a:spcAft>
            </a:pPr>
            <a:r>
              <a:rPr lang="zh-TW" altLang="en-US" sz="2800" dirty="0" smtClean="0">
                <a:solidFill>
                  <a:srgbClr val="505050"/>
                </a:solidFill>
                <a:latin typeface="微软雅黑" panose="020B0503020204020204" pitchFamily="34" charset="-122"/>
                <a:ea typeface="微软雅黑" panose="020B0503020204020204" pitchFamily="34" charset="-122"/>
              </a:rPr>
              <a:t>促成创新</a:t>
            </a:r>
            <a:endParaRPr lang="en-US" sz="2800" dirty="0">
              <a:solidFill>
                <a:srgbClr val="50505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771954" y="2163753"/>
            <a:ext cx="3015889" cy="533636"/>
          </a:xfrm>
          <a:prstGeom prst="rect">
            <a:avLst/>
          </a:prstGeom>
          <a:noFill/>
        </p:spPr>
        <p:txBody>
          <a:bodyPr wrap="square" rtlCol="0">
            <a:spAutoFit/>
          </a:bodyPr>
          <a:lstStyle/>
          <a:p>
            <a:pPr defTabSz="913690">
              <a:spcAft>
                <a:spcPts val="587"/>
              </a:spcAft>
            </a:pPr>
            <a:r>
              <a:rPr lang="zh-TW" altLang="en-US" sz="2800" dirty="0" smtClean="0">
                <a:solidFill>
                  <a:srgbClr val="505050"/>
                </a:solidFill>
                <a:latin typeface="微软雅黑" panose="020B0503020204020204" pitchFamily="34" charset="-122"/>
                <a:ea typeface="微软雅黑" panose="020B0503020204020204" pitchFamily="34" charset="-122"/>
              </a:rPr>
              <a:t>增加效益</a:t>
            </a:r>
            <a:endParaRPr lang="en-US" sz="2800" dirty="0">
              <a:solidFill>
                <a:srgbClr val="505050"/>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507434" y="6161676"/>
            <a:ext cx="4131704" cy="533636"/>
          </a:xfrm>
          <a:prstGeom prst="rect">
            <a:avLst/>
          </a:prstGeom>
          <a:noFill/>
        </p:spPr>
        <p:txBody>
          <a:bodyPr wrap="square" rtlCol="0">
            <a:spAutoFit/>
          </a:bodyPr>
          <a:lstStyle/>
          <a:p>
            <a:pPr defTabSz="913690">
              <a:spcAft>
                <a:spcPts val="587"/>
              </a:spcAft>
            </a:pPr>
            <a:r>
              <a:rPr lang="zh-TW" altLang="en-US" sz="2800" dirty="0" smtClean="0">
                <a:solidFill>
                  <a:srgbClr val="505050"/>
                </a:solidFill>
                <a:latin typeface="微软雅黑" panose="020B0503020204020204" pitchFamily="34" charset="-122"/>
                <a:ea typeface="微软雅黑" panose="020B0503020204020204" pitchFamily="34" charset="-122"/>
              </a:rPr>
              <a:t>企业转型</a:t>
            </a:r>
            <a:endParaRPr lang="en-US" sz="2800" dirty="0">
              <a:solidFill>
                <a:srgbClr val="505050"/>
              </a:solidFill>
              <a:latin typeface="微软雅黑" panose="020B0503020204020204" pitchFamily="34" charset="-122"/>
              <a:ea typeface="微软雅黑" panose="020B0503020204020204" pitchFamily="34" charset="-122"/>
            </a:endParaRPr>
          </a:p>
        </p:txBody>
      </p:sp>
      <p:sp>
        <p:nvSpPr>
          <p:cNvPr id="40" name="Oval 39"/>
          <p:cNvSpPr/>
          <p:nvPr/>
        </p:nvSpPr>
        <p:spPr>
          <a:xfrm>
            <a:off x="3289053" y="1244008"/>
            <a:ext cx="5255896" cy="5255896"/>
          </a:xfrm>
          <a:prstGeom prst="ellipse">
            <a:avLst/>
          </a:prstGeom>
          <a:solidFill>
            <a:sysClr val="window" lastClr="FFFFFF"/>
          </a:solidFill>
          <a:ln w="9525" cap="flat" cmpd="sng" algn="ctr">
            <a:noFill/>
            <a:prstDash val="solid"/>
          </a:ln>
          <a:effectLst/>
        </p:spPr>
        <p:txBody>
          <a:bodyPr rtlCol="0" anchor="ctr"/>
          <a:lstStyle/>
          <a:p>
            <a:pPr algn="ctr" defTabSz="932509">
              <a:defRPr/>
            </a:pPr>
            <a:endParaRPr lang="en-US" sz="1836" kern="0">
              <a:solidFill>
                <a:prstClr val="white"/>
              </a:solidFill>
            </a:endParaRPr>
          </a:p>
        </p:txBody>
      </p:sp>
      <p:sp>
        <p:nvSpPr>
          <p:cNvPr id="41" name="Isosceles Triangle 60"/>
          <p:cNvSpPr/>
          <p:nvPr/>
        </p:nvSpPr>
        <p:spPr bwMode="auto">
          <a:xfrm rot="16200000">
            <a:off x="4958309" y="3032656"/>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1" kern="0" dirty="0">
              <a:solidFill>
                <a:prstClr val="white"/>
              </a:solidFill>
              <a:latin typeface="Segoe UI Light"/>
              <a:ea typeface="Segoe UI" pitchFamily="34" charset="0"/>
              <a:cs typeface="Segoe UI" pitchFamily="34" charset="0"/>
            </a:endParaRPr>
          </a:p>
        </p:txBody>
      </p:sp>
      <p:sp>
        <p:nvSpPr>
          <p:cNvPr id="42" name="TextBox 41"/>
          <p:cNvSpPr txBox="1"/>
          <p:nvPr/>
        </p:nvSpPr>
        <p:spPr>
          <a:xfrm>
            <a:off x="4864263" y="3669953"/>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2050"/>
                </a:solidFill>
                <a:latin typeface="Segoe UI Light"/>
                <a:ea typeface="MS PGothic" panose="020B0600070205080204" pitchFamily="34" charset="-128"/>
              </a:rPr>
              <a:t>Things</a:t>
            </a:r>
          </a:p>
        </p:txBody>
      </p:sp>
      <p:sp>
        <p:nvSpPr>
          <p:cNvPr id="43" name="Freeform 42"/>
          <p:cNvSpPr/>
          <p:nvPr/>
        </p:nvSpPr>
        <p:spPr bwMode="auto">
          <a:xfrm>
            <a:off x="3662330" y="1398247"/>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61"/>
          <p:cNvSpPr>
            <a:spLocks noChangeAspect="1"/>
          </p:cNvSpPr>
          <p:nvPr/>
        </p:nvSpPr>
        <p:spPr bwMode="auto">
          <a:xfrm>
            <a:off x="7060264" y="2657418"/>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4" kern="0">
              <a:solidFill>
                <a:prstClr val="black"/>
              </a:solidFill>
            </a:endParaRPr>
          </a:p>
        </p:txBody>
      </p:sp>
      <p:grpSp>
        <p:nvGrpSpPr>
          <p:cNvPr id="51" name="Group 50"/>
          <p:cNvGrpSpPr/>
          <p:nvPr/>
        </p:nvGrpSpPr>
        <p:grpSpPr>
          <a:xfrm>
            <a:off x="3954430" y="2524711"/>
            <a:ext cx="959548" cy="794236"/>
            <a:chOff x="12890500" y="-3265488"/>
            <a:chExt cx="3722688" cy="3081338"/>
          </a:xfrm>
          <a:solidFill>
            <a:sysClr val="window" lastClr="FFFFFF"/>
          </a:solidFill>
        </p:grpSpPr>
        <p:sp>
          <p:nvSpPr>
            <p:cNvPr id="52"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kern="0">
                <a:solidFill>
                  <a:prstClr val="black"/>
                </a:solidFill>
              </a:endParaRPr>
            </a:p>
          </p:txBody>
        </p:sp>
        <p:sp>
          <p:nvSpPr>
            <p:cNvPr id="53"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kern="0">
                <a:solidFill>
                  <a:prstClr val="black"/>
                </a:solidFill>
              </a:endParaRPr>
            </a:p>
          </p:txBody>
        </p:sp>
      </p:grpSp>
      <p:sp>
        <p:nvSpPr>
          <p:cNvPr id="79" name="Freeform 78"/>
          <p:cNvSpPr/>
          <p:nvPr/>
        </p:nvSpPr>
        <p:spPr bwMode="auto">
          <a:xfrm>
            <a:off x="3388767" y="139635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3902954" y="2522822"/>
            <a:ext cx="959548" cy="794236"/>
            <a:chOff x="12890500" y="-3265488"/>
            <a:chExt cx="3722688" cy="3081338"/>
          </a:xfrm>
          <a:solidFill>
            <a:sysClr val="window" lastClr="FFFFFF"/>
          </a:solidFill>
        </p:grpSpPr>
        <p:sp>
          <p:nvSpPr>
            <p:cNvPr id="81"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kern="0">
                <a:solidFill>
                  <a:prstClr val="black"/>
                </a:solidFill>
              </a:endParaRPr>
            </a:p>
          </p:txBody>
        </p:sp>
        <p:sp>
          <p:nvSpPr>
            <p:cNvPr id="82"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kern="0">
                <a:solidFill>
                  <a:prstClr val="black"/>
                </a:solidFill>
              </a:endParaRPr>
            </a:p>
          </p:txBody>
        </p:sp>
      </p:grpSp>
      <p:sp>
        <p:nvSpPr>
          <p:cNvPr id="83" name="Freeform 82"/>
          <p:cNvSpPr/>
          <p:nvPr/>
        </p:nvSpPr>
        <p:spPr bwMode="auto">
          <a:xfrm>
            <a:off x="3636248" y="4294582"/>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rgbClr val="D83B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38582" y="5295415"/>
            <a:ext cx="719448" cy="723544"/>
            <a:chOff x="5438471" y="5295670"/>
            <a:chExt cx="719550" cy="723646"/>
          </a:xfrm>
        </p:grpSpPr>
        <p:sp>
          <p:nvSpPr>
            <p:cNvPr id="94" name="Rectangle 93"/>
            <p:cNvSpPr/>
            <p:nvPr/>
          </p:nvSpPr>
          <p:spPr bwMode="auto">
            <a:xfrm>
              <a:off x="5481382" y="5684829"/>
              <a:ext cx="124395" cy="334485"/>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5665464" y="5550057"/>
              <a:ext cx="124395" cy="469255"/>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5849546" y="5440097"/>
              <a:ext cx="124395" cy="579219"/>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6033626" y="5295670"/>
              <a:ext cx="124395" cy="72364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con BULB"/>
            <p:cNvSpPr>
              <a:spLocks noChangeAspect="1" noEditPoints="1"/>
            </p:cNvSpPr>
            <p:nvPr/>
          </p:nvSpPr>
          <p:spPr bwMode="auto">
            <a:xfrm>
              <a:off x="5438471" y="5303311"/>
              <a:ext cx="196197" cy="313913"/>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ysClr val="window" lastClr="FFFFFF"/>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defRPr/>
              </a:pPr>
              <a:endParaRPr lang="en-US" sz="1764">
                <a:solidFill>
                  <a:srgbClr val="000000"/>
                </a:solidFill>
              </a:endParaRPr>
            </a:p>
          </p:txBody>
        </p:sp>
      </p:grpSp>
    </p:spTree>
    <p:extLst>
      <p:ext uri="{BB962C8B-B14F-4D97-AF65-F5344CB8AC3E}">
        <p14:creationId xmlns:p14="http://schemas.microsoft.com/office/powerpoint/2010/main" val="36173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par>
                          <p:cTn id="34" fill="hold">
                            <p:stCondLst>
                              <p:cond delay="1500"/>
                            </p:stCondLst>
                            <p:childTnLst>
                              <p:par>
                                <p:cTn id="35" presetID="10" presetClass="entr" presetSubtype="0" fill="hold" grpId="1"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childTnLst>
                                </p:cTn>
                              </p:par>
                              <p:par>
                                <p:cTn id="38" presetID="8" presetClass="emph" presetSubtype="0" decel="100000" fill="hold" grpId="0" nodeType="withEffect">
                                  <p:stCondLst>
                                    <p:cond delay="0"/>
                                  </p:stCondLst>
                                  <p:childTnLst>
                                    <p:animRot by="21600000">
                                      <p:cBhvr>
                                        <p:cTn id="39" dur="1000" fill="hold"/>
                                        <p:tgtEl>
                                          <p:spTgt spid="41"/>
                                        </p:tgtEl>
                                        <p:attrNameLst>
                                          <p:attrName>r</p:attrName>
                                        </p:attrNameLst>
                                      </p:cBhvr>
                                    </p:animRo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animBg="1"/>
      <p:bldP spid="41" grpId="1" animBg="1"/>
      <p:bldP spid="42" grpId="0"/>
      <p:bldP spid="43" grpId="0" animBg="1"/>
      <p:bldP spid="50" grpId="0" animBg="1"/>
      <p:bldP spid="79" grpId="0" animBg="1"/>
      <p:bldP spid="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noAutofit/>
          </a:bodyPr>
          <a:lstStyle/>
          <a:p>
            <a:pPr marL="278484"/>
            <a:r>
              <a:rPr lang="en-US" sz="4692" dirty="0"/>
              <a:t/>
            </a:r>
            <a:br>
              <a:rPr lang="en-US" sz="4692" dirty="0"/>
            </a:br>
            <a:r>
              <a:rPr lang="en-US" sz="4692" dirty="0"/>
              <a:t>Microsoft Azure IoT </a:t>
            </a:r>
            <a:r>
              <a:rPr lang="zh-TW" altLang="en-US" sz="4692" dirty="0" smtClean="0">
                <a:latin typeface="微软雅黑" panose="020B0503020204020204" pitchFamily="34" charset="-122"/>
                <a:ea typeface="微软雅黑" panose="020B0503020204020204" pitchFamily="34" charset="-122"/>
              </a:rPr>
              <a:t>相关服务</a:t>
            </a:r>
            <a:endParaRPr lang="en-US" sz="4692" dirty="0">
              <a:latin typeface="微软雅黑" panose="020B0503020204020204" pitchFamily="34" charset="-122"/>
              <a:ea typeface="微软雅黑" panose="020B0503020204020204" pitchFamily="34" charset="-122"/>
            </a:endParaRPr>
          </a:p>
        </p:txBody>
      </p:sp>
      <p:graphicFrame>
        <p:nvGraphicFramePr>
          <p:cNvPr id="32" name="Table 31"/>
          <p:cNvGraphicFramePr>
            <a:graphicFrameLocks noGrp="1"/>
          </p:cNvGraphicFramePr>
          <p:nvPr>
            <p:extLst/>
          </p:nvPr>
        </p:nvGraphicFramePr>
        <p:xfrm>
          <a:off x="735491" y="1413013"/>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xmlns="" val="20000"/>
                    </a:ext>
                  </a:extLst>
                </a:gridCol>
                <a:gridCol w="2364250">
                  <a:extLst>
                    <a:ext uri="{9D8B030D-6E8A-4147-A177-3AD203B41FA5}">
                      <a16:colId xmlns:a16="http://schemas.microsoft.com/office/drawing/2014/main" xmlns="" val="20001"/>
                    </a:ext>
                  </a:extLst>
                </a:gridCol>
                <a:gridCol w="2364250">
                  <a:extLst>
                    <a:ext uri="{9D8B030D-6E8A-4147-A177-3AD203B41FA5}">
                      <a16:colId xmlns:a16="http://schemas.microsoft.com/office/drawing/2014/main" xmlns="" val="20002"/>
                    </a:ext>
                  </a:extLst>
                </a:gridCol>
                <a:gridCol w="2364250">
                  <a:extLst>
                    <a:ext uri="{9D8B030D-6E8A-4147-A177-3AD203B41FA5}">
                      <a16:colId xmlns:a16="http://schemas.microsoft.com/office/drawing/2014/main" xmlns="" val="20003"/>
                    </a:ext>
                  </a:extLst>
                </a:gridCol>
                <a:gridCol w="2364250">
                  <a:extLst>
                    <a:ext uri="{9D8B030D-6E8A-4147-A177-3AD203B41FA5}">
                      <a16:colId xmlns:a16="http://schemas.microsoft.com/office/drawing/2014/main" xmlns="" val="20004"/>
                    </a:ext>
                  </a:extLst>
                </a:gridCol>
              </a:tblGrid>
              <a:tr h="479554">
                <a:tc>
                  <a:txBody>
                    <a:bodyPr/>
                    <a:lstStyle/>
                    <a:p>
                      <a:r>
                        <a:rPr lang="en-GB" sz="1800" b="1" dirty="0" smtClean="0">
                          <a:solidFill>
                            <a:srgbClr val="FFFFFF"/>
                          </a:solidFill>
                          <a:latin typeface="+mj-lt"/>
                        </a:rPr>
                        <a:t>Producers</a:t>
                      </a:r>
                      <a:endParaRPr lang="en-US" sz="1800" dirty="0">
                        <a:latin typeface="+mj-lt"/>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smtClean="0">
                          <a:solidFill>
                            <a:srgbClr val="FFFFFF"/>
                          </a:solidFill>
                          <a:latin typeface="+mj-lt"/>
                        </a:rPr>
                        <a:t>Connect</a:t>
                      </a:r>
                      <a:r>
                        <a:rPr lang="en-GB" sz="1800" b="1" baseline="0" dirty="0" smtClean="0">
                          <a:solidFill>
                            <a:srgbClr val="FFFFFF"/>
                          </a:solidFill>
                          <a:latin typeface="+mj-lt"/>
                        </a:rPr>
                        <a:t> Devices</a:t>
                      </a:r>
                      <a:endParaRPr lang="en-GB" sz="1800" b="1" dirty="0" smtClean="0">
                        <a:solidFill>
                          <a:srgbClr val="FFFFFF"/>
                        </a:solidFill>
                        <a:latin typeface="+mj-lt"/>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Storage</a:t>
                      </a:r>
                      <a:endParaRPr lang="en-US" sz="1800" dirty="0">
                        <a:latin typeface="+mj-lt"/>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Analytics</a:t>
                      </a:r>
                      <a:endParaRPr lang="en-US" sz="1800" dirty="0">
                        <a:latin typeface="+mj-lt"/>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1" kern="1200" dirty="0" smtClean="0">
                          <a:solidFill>
                            <a:srgbClr val="FFFFFF"/>
                          </a:solidFill>
                          <a:latin typeface="+mn-lt"/>
                          <a:ea typeface="+mn-ea"/>
                          <a:cs typeface="+mn-cs"/>
                        </a:rPr>
                        <a:t>Take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Azure Websites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1036637" y="2022140"/>
            <a:ext cx="857276" cy="619142"/>
            <a:chOff x="5893817" y="-2363993"/>
            <a:chExt cx="1589176" cy="1147736"/>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85084" y="2924096"/>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7" name="Group 66"/>
          <p:cNvGrpSpPr/>
          <p:nvPr/>
        </p:nvGrpSpPr>
        <p:grpSpPr>
          <a:xfrm>
            <a:off x="1447766" y="3759619"/>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0962" y="3707028"/>
            <a:ext cx="479992" cy="479992"/>
          </a:xfrm>
          <a:prstGeom prst="rect">
            <a:avLst/>
          </a:prstGeom>
        </p:spPr>
      </p:pic>
      <p:pic>
        <p:nvPicPr>
          <p:cNvPr id="79" name="Picture 78"/>
          <p:cNvPicPr>
            <a:picLocks noChangeAspect="1"/>
          </p:cNvPicPr>
          <p:nvPr/>
        </p:nvPicPr>
        <p:blipFill>
          <a:blip r:embed="rId8"/>
          <a:stretch>
            <a:fillRect/>
          </a:stretch>
        </p:blipFill>
        <p:spPr>
          <a:xfrm>
            <a:off x="2517444" y="2078407"/>
            <a:ext cx="345156" cy="398003"/>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2407080" y="3763331"/>
            <a:ext cx="472432" cy="472432"/>
          </a:xfrm>
          <a:prstGeom prst="rect">
            <a:avLst/>
          </a:prstGeom>
          <a:noFill/>
        </p:spPr>
      </p:pic>
      <p:pic>
        <p:nvPicPr>
          <p:cNvPr id="83" name="Picture 3"/>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769026" y="2054004"/>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755065" y="2962982"/>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584733" y="3589241"/>
            <a:ext cx="792325" cy="792325"/>
          </a:xfrm>
          <a:prstGeom prst="rect">
            <a:avLst/>
          </a:prstGeom>
        </p:spPr>
      </p:pic>
      <p:sp>
        <p:nvSpPr>
          <p:cNvPr id="89" name="TextBox 88"/>
          <p:cNvSpPr txBox="1"/>
          <p:nvPr/>
        </p:nvSpPr>
        <p:spPr>
          <a:xfrm>
            <a:off x="4810228" y="3927460"/>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4744683" y="4683319"/>
            <a:ext cx="472432" cy="472432"/>
          </a:xfrm>
          <a:prstGeom prst="rect">
            <a:avLst/>
          </a:prstGeom>
          <a:noFill/>
        </p:spPr>
      </p:pic>
      <p:pic>
        <p:nvPicPr>
          <p:cNvPr id="91" name="Picture 90"/>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980055" y="1900484"/>
            <a:ext cx="753850" cy="753850"/>
          </a:xfrm>
          <a:prstGeom prst="rect">
            <a:avLst/>
          </a:prstGeom>
        </p:spPr>
      </p:pic>
      <p:pic>
        <p:nvPicPr>
          <p:cNvPr id="92" name="Picture 2" descr="image0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9291" y="3809834"/>
            <a:ext cx="558885" cy="415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7053705" y="2900014"/>
            <a:ext cx="569456" cy="462444"/>
          </a:xfrm>
          <a:prstGeom prst="rect">
            <a:avLst/>
          </a:prstGeom>
        </p:spPr>
      </p:pic>
      <p:pic>
        <p:nvPicPr>
          <p:cNvPr id="95" name="Picture 11"/>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549950" y="2064325"/>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625832" y="4694952"/>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9589669" y="3846673"/>
            <a:ext cx="373876" cy="373876"/>
          </a:xfrm>
          <a:prstGeom prst="rect">
            <a:avLst/>
          </a:prstGeom>
        </p:spPr>
      </p:pic>
      <p:pic>
        <p:nvPicPr>
          <p:cNvPr id="98" name="Picture 97"/>
          <p:cNvPicPr>
            <a:picLocks noChangeAspect="1"/>
          </p:cNvPicPr>
          <p:nvPr/>
        </p:nvPicPr>
        <p:blipFill rotWithShape="1">
          <a:blip r:embed="rId19">
            <a:extLst>
              <a:ext uri="{28A0092B-C50C-407E-A947-70E740481C1C}">
                <a14:useLocalDpi xmlns:a14="http://schemas.microsoft.com/office/drawing/2010/main" val="0"/>
              </a:ext>
            </a:extLst>
          </a:blip>
          <a:srcRect t="-1" r="-9452" b="-4026"/>
          <a:stretch/>
        </p:blipFill>
        <p:spPr>
          <a:xfrm>
            <a:off x="9570698" y="2956889"/>
            <a:ext cx="392849" cy="381240"/>
          </a:xfrm>
          <a:prstGeom prst="rect">
            <a:avLst/>
          </a:prstGeom>
        </p:spPr>
      </p:pic>
      <p:pic>
        <p:nvPicPr>
          <p:cNvPr id="3" name="Picture 2"/>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7156904" y="4648397"/>
            <a:ext cx="479521" cy="479521"/>
          </a:xfrm>
          <a:prstGeom prst="rect">
            <a:avLst/>
          </a:prstGeom>
        </p:spPr>
      </p:pic>
      <p:pic>
        <p:nvPicPr>
          <p:cNvPr id="4" name="Picture 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4534" y="2955680"/>
            <a:ext cx="406778" cy="406778"/>
          </a:xfrm>
          <a:prstGeom prst="rect">
            <a:avLst/>
          </a:prstGeom>
        </p:spPr>
      </p:pic>
      <p:pic>
        <p:nvPicPr>
          <p:cNvPr id="5" name="Picture 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549948" y="5554779"/>
            <a:ext cx="488038" cy="488038"/>
          </a:xfrm>
          <a:prstGeom prst="rect">
            <a:avLst/>
          </a:prstGeom>
        </p:spPr>
      </p:pic>
    </p:spTree>
    <p:extLst>
      <p:ext uri="{BB962C8B-B14F-4D97-AF65-F5344CB8AC3E}">
        <p14:creationId xmlns:p14="http://schemas.microsoft.com/office/powerpoint/2010/main" val="422818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1+#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1+#ppt_w/2"/>
                                          </p:val>
                                        </p:tav>
                                        <p:tav tm="100000">
                                          <p:val>
                                            <p:strVal val="#ppt_x"/>
                                          </p:val>
                                        </p:tav>
                                      </p:tavLst>
                                    </p:anim>
                                    <p:anim calcmode="lin" valueType="num">
                                      <p:cBhvr additive="base">
                                        <p:cTn id="20" dur="500" fill="hold"/>
                                        <p:tgtEl>
                                          <p:spTgt spid="8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1+#ppt_w/2"/>
                                          </p:val>
                                        </p:tav>
                                        <p:tav tm="100000">
                                          <p:val>
                                            <p:strVal val="#ppt_x"/>
                                          </p:val>
                                        </p:tav>
                                      </p:tavLst>
                                    </p:anim>
                                    <p:anim calcmode="lin" valueType="num">
                                      <p:cBhvr additive="base">
                                        <p:cTn id="24" dur="500" fill="hold"/>
                                        <p:tgtEl>
                                          <p:spTgt spid="83"/>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1+#ppt_w/2"/>
                                          </p:val>
                                        </p:tav>
                                        <p:tav tm="100000">
                                          <p:val>
                                            <p:strVal val="#ppt_x"/>
                                          </p:val>
                                        </p:tav>
                                      </p:tavLst>
                                    </p:anim>
                                    <p:anim calcmode="lin" valueType="num">
                                      <p:cBhvr additive="base">
                                        <p:cTn id="28" dur="500" fill="hold"/>
                                        <p:tgtEl>
                                          <p:spTgt spid="8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1+#ppt_w/2"/>
                                          </p:val>
                                        </p:tav>
                                        <p:tav tm="100000">
                                          <p:val>
                                            <p:strVal val="#ppt_x"/>
                                          </p:val>
                                        </p:tav>
                                      </p:tavLst>
                                    </p:anim>
                                    <p:anim calcmode="lin" valueType="num">
                                      <p:cBhvr additive="base">
                                        <p:cTn id="32" dur="500" fill="hold"/>
                                        <p:tgtEl>
                                          <p:spTgt spid="8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1+#ppt_w/2"/>
                                          </p:val>
                                        </p:tav>
                                        <p:tav tm="100000">
                                          <p:val>
                                            <p:strVal val="#ppt_x"/>
                                          </p:val>
                                        </p:tav>
                                      </p:tavLst>
                                    </p:anim>
                                    <p:anim calcmode="lin" valueType="num">
                                      <p:cBhvr additive="base">
                                        <p:cTn id="36" dur="500" fill="hold"/>
                                        <p:tgtEl>
                                          <p:spTgt spid="9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1+#ppt_w/2"/>
                                          </p:val>
                                        </p:tav>
                                        <p:tav tm="100000">
                                          <p:val>
                                            <p:strVal val="#ppt_x"/>
                                          </p:val>
                                        </p:tav>
                                      </p:tavLst>
                                    </p:anim>
                                    <p:anim calcmode="lin" valueType="num">
                                      <p:cBhvr additive="base">
                                        <p:cTn id="40" dur="500" fill="hold"/>
                                        <p:tgtEl>
                                          <p:spTgt spid="9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additive="base">
                                        <p:cTn id="43" dur="500" fill="hold"/>
                                        <p:tgtEl>
                                          <p:spTgt spid="93"/>
                                        </p:tgtEl>
                                        <p:attrNameLst>
                                          <p:attrName>ppt_x</p:attrName>
                                        </p:attrNameLst>
                                      </p:cBhvr>
                                      <p:tavLst>
                                        <p:tav tm="0">
                                          <p:val>
                                            <p:strVal val="1+#ppt_w/2"/>
                                          </p:val>
                                        </p:tav>
                                        <p:tav tm="100000">
                                          <p:val>
                                            <p:strVal val="#ppt_x"/>
                                          </p:val>
                                        </p:tav>
                                      </p:tavLst>
                                    </p:anim>
                                    <p:anim calcmode="lin" valueType="num">
                                      <p:cBhvr additive="base">
                                        <p:cTn id="44" dur="500" fill="hold"/>
                                        <p:tgtEl>
                                          <p:spTgt spid="9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cBhvr additive="base">
                                        <p:cTn id="47" dur="500" fill="hold"/>
                                        <p:tgtEl>
                                          <p:spTgt spid="95"/>
                                        </p:tgtEl>
                                        <p:attrNameLst>
                                          <p:attrName>ppt_x</p:attrName>
                                        </p:attrNameLst>
                                      </p:cBhvr>
                                      <p:tavLst>
                                        <p:tav tm="0">
                                          <p:val>
                                            <p:strVal val="1+#ppt_w/2"/>
                                          </p:val>
                                        </p:tav>
                                        <p:tav tm="100000">
                                          <p:val>
                                            <p:strVal val="#ppt_x"/>
                                          </p:val>
                                        </p:tav>
                                      </p:tavLst>
                                    </p:anim>
                                    <p:anim calcmode="lin" valueType="num">
                                      <p:cBhvr additive="base">
                                        <p:cTn id="48" dur="500" fill="hold"/>
                                        <p:tgtEl>
                                          <p:spTgt spid="9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fill="hold"/>
                                        <p:tgtEl>
                                          <p:spTgt spid="96"/>
                                        </p:tgtEl>
                                        <p:attrNameLst>
                                          <p:attrName>ppt_x</p:attrName>
                                        </p:attrNameLst>
                                      </p:cBhvr>
                                      <p:tavLst>
                                        <p:tav tm="0">
                                          <p:val>
                                            <p:strVal val="1+#ppt_w/2"/>
                                          </p:val>
                                        </p:tav>
                                        <p:tav tm="100000">
                                          <p:val>
                                            <p:strVal val="#ppt_x"/>
                                          </p:val>
                                        </p:tav>
                                      </p:tavLst>
                                    </p:anim>
                                    <p:anim calcmode="lin" valueType="num">
                                      <p:cBhvr additive="base">
                                        <p:cTn id="52" dur="500" fill="hold"/>
                                        <p:tgtEl>
                                          <p:spTgt spid="9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1+#ppt_w/2"/>
                                          </p:val>
                                        </p:tav>
                                        <p:tav tm="100000">
                                          <p:val>
                                            <p:strVal val="#ppt_x"/>
                                          </p:val>
                                        </p:tav>
                                      </p:tavLst>
                                    </p:anim>
                                    <p:anim calcmode="lin" valueType="num">
                                      <p:cBhvr additive="base">
                                        <p:cTn id="56" dur="500" fill="hold"/>
                                        <p:tgtEl>
                                          <p:spTgt spid="9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500" fill="hold"/>
                                        <p:tgtEl>
                                          <p:spTgt spid="98"/>
                                        </p:tgtEl>
                                        <p:attrNameLst>
                                          <p:attrName>ppt_x</p:attrName>
                                        </p:attrNameLst>
                                      </p:cBhvr>
                                      <p:tavLst>
                                        <p:tav tm="0">
                                          <p:val>
                                            <p:strVal val="1+#ppt_w/2"/>
                                          </p:val>
                                        </p:tav>
                                        <p:tav tm="100000">
                                          <p:val>
                                            <p:strVal val="#ppt_x"/>
                                          </p:val>
                                        </p:tav>
                                      </p:tavLst>
                                    </p:anim>
                                    <p:anim calcmode="lin" valueType="num">
                                      <p:cBhvr additive="base">
                                        <p:cTn id="60" dur="500" fill="hold"/>
                                        <p:tgtEl>
                                          <p:spTgt spid="98"/>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1+#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1+#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1+#ppt_w/2"/>
                                          </p:val>
                                        </p:tav>
                                        <p:tav tm="100000">
                                          <p:val>
                                            <p:strVal val="#ppt_x"/>
                                          </p:val>
                                        </p:tav>
                                      </p:tavLst>
                                    </p:anim>
                                    <p:anim calcmode="lin" valueType="num">
                                      <p:cBhvr additive="base">
                                        <p:cTn id="72" dur="500" fill="hold"/>
                                        <p:tgtEl>
                                          <p:spTgt spid="3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500" fill="hold"/>
                                        <p:tgtEl>
                                          <p:spTgt spid="90"/>
                                        </p:tgtEl>
                                        <p:attrNameLst>
                                          <p:attrName>ppt_x</p:attrName>
                                        </p:attrNameLst>
                                      </p:cBhvr>
                                      <p:tavLst>
                                        <p:tav tm="0">
                                          <p:val>
                                            <p:strVal val="1+#ppt_w/2"/>
                                          </p:val>
                                        </p:tav>
                                        <p:tav tm="100000">
                                          <p:val>
                                            <p:strVal val="#ppt_x"/>
                                          </p:val>
                                        </p:tav>
                                      </p:tavLst>
                                    </p:anim>
                                    <p:anim calcmode="lin" valueType="num">
                                      <p:cBhvr additive="base">
                                        <p:cTn id="76" dur="50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 calcmode="lin" valueType="num">
                                      <p:cBhvr additive="base">
                                        <p:cTn id="79" dur="500" fill="hold"/>
                                        <p:tgtEl>
                                          <p:spTgt spid="88"/>
                                        </p:tgtEl>
                                        <p:attrNameLst>
                                          <p:attrName>ppt_x</p:attrName>
                                        </p:attrNameLst>
                                      </p:cBhvr>
                                      <p:tavLst>
                                        <p:tav tm="0">
                                          <p:val>
                                            <p:strVal val="1+#ppt_w/2"/>
                                          </p:val>
                                        </p:tav>
                                        <p:tav tm="100000">
                                          <p:val>
                                            <p:strVal val="#ppt_x"/>
                                          </p:val>
                                        </p:tav>
                                      </p:tavLst>
                                    </p:anim>
                                    <p:anim calcmode="lin" valueType="num">
                                      <p:cBhvr additive="base">
                                        <p:cTn id="80" dur="500" fill="hold"/>
                                        <p:tgtEl>
                                          <p:spTgt spid="88"/>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1+#ppt_w/2"/>
                                          </p:val>
                                        </p:tav>
                                        <p:tav tm="100000">
                                          <p:val>
                                            <p:strVal val="#ppt_x"/>
                                          </p:val>
                                        </p:tav>
                                      </p:tavLst>
                                    </p:anim>
                                    <p:anim calcmode="lin" valueType="num">
                                      <p:cBhvr additive="base">
                                        <p:cTn id="84" dur="500" fill="hold"/>
                                        <p:tgtEl>
                                          <p:spTgt spid="3"/>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1+#ppt_w/2"/>
                                          </p:val>
                                        </p:tav>
                                        <p:tav tm="100000">
                                          <p:val>
                                            <p:strVal val="#ppt_x"/>
                                          </p:val>
                                        </p:tav>
                                      </p:tavLst>
                                    </p:anim>
                                    <p:anim calcmode="lin" valueType="num">
                                      <p:cBhvr additive="base">
                                        <p:cTn id="9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66" y="2144878"/>
            <a:ext cx="10682194" cy="1017048"/>
          </a:xfrm>
        </p:spPr>
        <p:txBody>
          <a:bodyPr>
            <a:noAutofit/>
          </a:bodyPr>
          <a:lstStyle/>
          <a:p>
            <a:r>
              <a:rPr lang="zh-TW" altLang="en-US" dirty="0" smtClean="0">
                <a:solidFill>
                  <a:schemeClr val="bg1">
                    <a:lumMod val="75000"/>
                  </a:schemeClr>
                </a:solidFill>
                <a:latin typeface="微软雅黑" panose="020B0503020204020204" pitchFamily="34" charset="-122"/>
                <a:ea typeface="微软雅黑" panose="020B0503020204020204" pitchFamily="34" charset="-122"/>
                <a:cs typeface="Segoe UI Light" panose="020B0502040204020203" pitchFamily="34" charset="0"/>
              </a:rPr>
              <a:t>发布</a:t>
            </a:r>
            <a:r>
              <a:rPr lang="en-US" dirty="0" smtClean="0">
                <a:solidFill>
                  <a:schemeClr val="bg1">
                    <a:lumMod val="75000"/>
                  </a:schemeClr>
                </a:solidFill>
                <a:latin typeface="微软雅黑" panose="020B0503020204020204" pitchFamily="34" charset="-122"/>
                <a:ea typeface="微软雅黑" panose="020B0503020204020204" pitchFamily="34" charset="-122"/>
                <a:cs typeface="Segoe UI Light" panose="020B0502040204020203" pitchFamily="34" charset="0"/>
              </a:rPr>
              <a:t>…</a:t>
            </a:r>
            <a:endParaRPr lang="en-US" dirty="0">
              <a:solidFill>
                <a:schemeClr val="bg1">
                  <a:lumMod val="75000"/>
                </a:schemeClr>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5" name="Text Placeholder 1"/>
          <p:cNvSpPr txBox="1">
            <a:spLocks/>
          </p:cNvSpPr>
          <p:nvPr/>
        </p:nvSpPr>
        <p:spPr>
          <a:xfrm>
            <a:off x="3211953" y="3850378"/>
            <a:ext cx="9003248" cy="909547"/>
          </a:xfrm>
          <a:prstGeom prst="rect">
            <a:avLst/>
          </a:prstGeom>
        </p:spPr>
        <p:txBody>
          <a:bodyPr/>
          <a:lstStyle>
            <a:lvl1pPr marL="0" indent="0" algn="l" defTabSz="686047" rtl="0" eaLnBrk="1" latinLnBrk="0" hangingPunct="1">
              <a:lnSpc>
                <a:spcPct val="90000"/>
              </a:lnSpc>
              <a:spcBef>
                <a:spcPts val="1800"/>
              </a:spcBef>
              <a:buSzPct val="90000"/>
              <a:buFont typeface="Wingdings" pitchFamily="2" charset="2"/>
              <a:buNone/>
              <a:defRPr sz="3200" kern="4000" spc="-100" baseline="0">
                <a:solidFill>
                  <a:schemeClr val="accent1"/>
                </a:soli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6731" b="1" dirty="0">
                <a:solidFill>
                  <a:prstClr val="white"/>
                </a:solidFill>
                <a:latin typeface="Segoe UI Light" panose="020B0502040204020203" pitchFamily="34" charset="0"/>
                <a:cs typeface="Segoe UI Light" panose="020B0502040204020203" pitchFamily="34" charset="0"/>
              </a:rPr>
              <a:t>Microsoft</a:t>
            </a:r>
            <a:r>
              <a:rPr lang="en-US" sz="6731" b="1" dirty="0">
                <a:solidFill>
                  <a:prstClr val="white"/>
                </a:solidFill>
              </a:rPr>
              <a:t> Azure IoT Suite</a:t>
            </a:r>
          </a:p>
        </p:txBody>
      </p:sp>
    </p:spTree>
    <p:extLst>
      <p:ext uri="{BB962C8B-B14F-4D97-AF65-F5344CB8AC3E}">
        <p14:creationId xmlns:p14="http://schemas.microsoft.com/office/powerpoint/2010/main" val="119250013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44900" y="1632056"/>
            <a:ext cx="2763470" cy="51041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93260" rtlCol="0" anchor="t" anchorCtr="0"/>
          <a:lstStyle/>
          <a:p>
            <a:pPr defTabSz="932597"/>
            <a:r>
              <a:rPr 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IoT </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应用</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a:t>
            </a:r>
            <a:r>
              <a:rPr 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p>
        </p:txBody>
      </p:sp>
      <p:sp>
        <p:nvSpPr>
          <p:cNvPr id="2" name="Title 1"/>
          <p:cNvSpPr>
            <a:spLocks noGrp="1"/>
          </p:cNvSpPr>
          <p:nvPr>
            <p:ph type="title"/>
          </p:nvPr>
        </p:nvSpPr>
        <p:spPr>
          <a:xfrm>
            <a:off x="881" y="-1"/>
            <a:ext cx="11888761" cy="641306"/>
          </a:xfrm>
        </p:spPr>
        <p:txBody>
          <a:bodyPr>
            <a:noAutofit/>
          </a:bodyPr>
          <a:lstStyle/>
          <a:p>
            <a:r>
              <a:rPr lang="en-US" sz="4488" dirty="0"/>
              <a:t>Azure IoT Suite</a:t>
            </a:r>
          </a:p>
        </p:txBody>
      </p:sp>
      <p:grpSp>
        <p:nvGrpSpPr>
          <p:cNvPr id="24" name="Group 23"/>
          <p:cNvGrpSpPr/>
          <p:nvPr/>
        </p:nvGrpSpPr>
        <p:grpSpPr>
          <a:xfrm>
            <a:off x="852444" y="4369241"/>
            <a:ext cx="2344072" cy="1025864"/>
            <a:chOff x="834941" y="2145937"/>
            <a:chExt cx="2298318" cy="1005840"/>
          </a:xfrm>
          <a:noFill/>
        </p:grpSpPr>
        <p:sp>
          <p:nvSpPr>
            <p:cNvPr id="3" name="Rectangle 2"/>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预防管理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10" name="Group 9"/>
            <p:cNvGrpSpPr/>
            <p:nvPr/>
          </p:nvGrpSpPr>
          <p:grpSpPr>
            <a:xfrm>
              <a:off x="2438255" y="2261365"/>
              <a:ext cx="625795" cy="518026"/>
              <a:chOff x="16659225" y="-4403725"/>
              <a:chExt cx="3724275" cy="3082925"/>
            </a:xfrm>
            <a:grpFill/>
          </p:grpSpPr>
          <p:sp>
            <p:nvSpPr>
              <p:cNvPr id="13"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sp>
            <p:nvSpPr>
              <p:cNvPr id="14"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grpSp>
      </p:grpSp>
      <p:grpSp>
        <p:nvGrpSpPr>
          <p:cNvPr id="25" name="Group 24"/>
          <p:cNvGrpSpPr/>
          <p:nvPr/>
        </p:nvGrpSpPr>
        <p:grpSpPr>
          <a:xfrm>
            <a:off x="852444" y="3276071"/>
            <a:ext cx="2344072" cy="1025864"/>
            <a:chOff x="834941" y="3212127"/>
            <a:chExt cx="2298318" cy="1005840"/>
          </a:xfrm>
          <a:noFill/>
        </p:grpSpPr>
        <p:sp>
          <p:nvSpPr>
            <p:cNvPr id="4" name="Rectangle 3"/>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资产管理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5" name="Freeform 14"/>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26" name="Group 25"/>
          <p:cNvGrpSpPr/>
          <p:nvPr/>
        </p:nvGrpSpPr>
        <p:grpSpPr>
          <a:xfrm>
            <a:off x="852444" y="2194411"/>
            <a:ext cx="2344072" cy="1025864"/>
            <a:chOff x="834941" y="4278317"/>
            <a:chExt cx="2298318" cy="1005840"/>
          </a:xfrm>
          <a:noFill/>
        </p:grpSpPr>
        <p:sp>
          <p:nvSpPr>
            <p:cNvPr id="5" name="Rectangle 4"/>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远程监控</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6"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27" name="Group 26"/>
          <p:cNvGrpSpPr/>
          <p:nvPr/>
        </p:nvGrpSpPr>
        <p:grpSpPr>
          <a:xfrm>
            <a:off x="852444" y="5450902"/>
            <a:ext cx="2344072" cy="1025864"/>
            <a:chOff x="834941" y="5344507"/>
            <a:chExt cx="2298318" cy="1005840"/>
          </a:xfrm>
          <a:noFill/>
        </p:grpSpPr>
        <p:sp>
          <p:nvSpPr>
            <p:cNvPr id="11" name="Rectangle 10"/>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未来应用</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23" name="Group 22"/>
            <p:cNvGrpSpPr>
              <a:grpSpLocks noChangeAspect="1"/>
            </p:cNvGrpSpPr>
            <p:nvPr/>
          </p:nvGrpSpPr>
          <p:grpSpPr>
            <a:xfrm>
              <a:off x="2445769" y="5457513"/>
              <a:ext cx="641175" cy="640080"/>
              <a:chOff x="5630862" y="2964656"/>
              <a:chExt cx="930275" cy="928688"/>
            </a:xfrm>
            <a:grpFill/>
          </p:grpSpPr>
          <p:sp>
            <p:nvSpPr>
              <p:cNvPr id="17" name="Freeform 16"/>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8" name="Freeform 17"/>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9" name="Freeform 18"/>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20" name="Freeform 19"/>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21" name="Freeform 20"/>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22" name="Rectangle 21"/>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73546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decel="10000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decel="10000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decel="10000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decel="10000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544899" y="1632056"/>
            <a:ext cx="5934132" cy="51041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93260" rtlCol="0" anchor="t" anchorCtr="0"/>
          <a:lstStyle/>
          <a:p>
            <a:pPr defTabSz="932597"/>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IoT</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应</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用</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建立概念的验证</a:t>
            </a:r>
            <a:r>
              <a:rPr lang="en-US" sz="1428" b="1" dirty="0" smtClean="0">
                <a:solidFill>
                  <a:prstClr val="white"/>
                </a:solidFill>
                <a:latin typeface="微软雅黑" panose="020B0503020204020204" pitchFamily="34" charset="-122"/>
                <a:ea typeface="微软雅黑" panose="020B0503020204020204" pitchFamily="34" charset="-122"/>
                <a:cs typeface="Segoe UI" panose="020B0502040204020203" pitchFamily="34" charset="0"/>
              </a:rPr>
              <a:t>…</a:t>
            </a:r>
            <a:endParaRPr lang="en-US" sz="1428"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6" name="Group 5"/>
          <p:cNvGrpSpPr>
            <a:grpSpLocks noChangeAspect="1"/>
          </p:cNvGrpSpPr>
          <p:nvPr/>
        </p:nvGrpSpPr>
        <p:grpSpPr>
          <a:xfrm>
            <a:off x="3491086" y="2937122"/>
            <a:ext cx="2589101" cy="2729627"/>
            <a:chOff x="3707238" y="487890"/>
            <a:chExt cx="5717080" cy="6027381"/>
          </a:xfrm>
        </p:grpSpPr>
        <p:sp>
          <p:nvSpPr>
            <p:cNvPr id="7" name="Freeform 6"/>
            <p:cNvSpPr/>
            <p:nvPr/>
          </p:nvSpPr>
          <p:spPr>
            <a:xfrm>
              <a:off x="5825066" y="3158066"/>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82334" tIns="783251" rIns="682334" bIns="836411" numCol="1" spcCol="1270" anchor="ctr" anchorCtr="0">
              <a:noAutofit/>
            </a:bodyPr>
            <a:lstStyle/>
            <a:p>
              <a:pPr algn="ctr" defTabSz="2493401">
                <a:lnSpc>
                  <a:spcPct val="90000"/>
                </a:lnSpc>
                <a:spcBef>
                  <a:spcPct val="0"/>
                </a:spcBef>
                <a:spcAft>
                  <a:spcPct val="35000"/>
                </a:spcAft>
              </a:pPr>
              <a:r>
                <a:rPr lang="en-US" sz="2040" dirty="0">
                  <a:solidFill>
                    <a:prstClr val="white"/>
                  </a:solidFill>
                </a:rPr>
                <a:t>Proof</a:t>
              </a:r>
            </a:p>
          </p:txBody>
        </p:sp>
        <p:sp>
          <p:nvSpPr>
            <p:cNvPr id="8" name="Freeform 7"/>
            <p:cNvSpPr/>
            <p:nvPr/>
          </p:nvSpPr>
          <p:spPr>
            <a:xfrm>
              <a:off x="4091093" y="2453639"/>
              <a:ext cx="2167466" cy="2167466"/>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599273" tIns="602637" rIns="599273" bIns="602637" numCol="1" spcCol="1270" anchor="ctr" anchorCtr="0">
              <a:noAutofit/>
            </a:bodyPr>
            <a:lstStyle/>
            <a:p>
              <a:pPr algn="ctr" defTabSz="1496040">
                <a:lnSpc>
                  <a:spcPct val="90000"/>
                </a:lnSpc>
                <a:spcBef>
                  <a:spcPct val="0"/>
                </a:spcBef>
                <a:spcAft>
                  <a:spcPct val="35000"/>
                </a:spcAft>
              </a:pPr>
              <a:r>
                <a:rPr lang="en-US" sz="1632" dirty="0">
                  <a:solidFill>
                    <a:prstClr val="white"/>
                  </a:solidFill>
                </a:rPr>
                <a:t>Plan</a:t>
              </a:r>
              <a:endParaRPr lang="en-US" sz="1224" dirty="0">
                <a:solidFill>
                  <a:prstClr val="white"/>
                </a:solidFill>
              </a:endParaRPr>
            </a:p>
          </p:txBody>
        </p:sp>
        <p:sp>
          <p:nvSpPr>
            <p:cNvPr id="10" name="Freeform 9"/>
            <p:cNvSpPr/>
            <p:nvPr/>
          </p:nvSpPr>
          <p:spPr>
            <a:xfrm>
              <a:off x="5066452" y="719665"/>
              <a:ext cx="2600961" cy="2600961"/>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765080" tIns="765080" rIns="765082" bIns="765082" numCol="1" spcCol="1270" anchor="ctr" anchorCtr="0">
              <a:noAutofit/>
            </a:bodyPr>
            <a:lstStyle/>
            <a:p>
              <a:pPr algn="ctr" defTabSz="1632044">
                <a:lnSpc>
                  <a:spcPct val="90000"/>
                </a:lnSpc>
                <a:spcBef>
                  <a:spcPct val="0"/>
                </a:spcBef>
                <a:spcAft>
                  <a:spcPct val="35000"/>
                </a:spcAft>
              </a:pPr>
              <a:r>
                <a:rPr lang="en-US" sz="1632" dirty="0">
                  <a:solidFill>
                    <a:prstClr val="white"/>
                  </a:solidFill>
                </a:rPr>
                <a:t>Pilot</a:t>
              </a:r>
              <a:endParaRPr lang="en-US" sz="1224" dirty="0">
                <a:solidFill>
                  <a:prstClr val="white"/>
                </a:solidFill>
              </a:endParaRPr>
            </a:p>
          </p:txBody>
        </p:sp>
        <p:sp>
          <p:nvSpPr>
            <p:cNvPr id="27" name="Circular Arrow 26"/>
            <p:cNvSpPr/>
            <p:nvPr/>
          </p:nvSpPr>
          <p:spPr>
            <a:xfrm>
              <a:off x="5609577" y="2700530"/>
              <a:ext cx="3814741" cy="3814741"/>
            </a:xfrm>
            <a:prstGeom prst="circularArrow">
              <a:avLst>
                <a:gd name="adj1" fmla="val 4688"/>
                <a:gd name="adj2" fmla="val 299029"/>
                <a:gd name="adj3" fmla="val 2539295"/>
                <a:gd name="adj4" fmla="val 15812321"/>
                <a:gd name="adj5" fmla="val 5469"/>
              </a:avLst>
            </a:prstGeom>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Shape 27"/>
            <p:cNvSpPr/>
            <p:nvPr/>
          </p:nvSpPr>
          <p:spPr>
            <a:xfrm>
              <a:off x="3707238" y="1968806"/>
              <a:ext cx="2771648" cy="2771648"/>
            </a:xfrm>
            <a:prstGeom prst="leftCircularArrow">
              <a:avLst>
                <a:gd name="adj1" fmla="val 6452"/>
                <a:gd name="adj2" fmla="val 429999"/>
                <a:gd name="adj3" fmla="val 10489124"/>
                <a:gd name="adj4" fmla="val 14837806"/>
                <a:gd name="adj5" fmla="val 7527"/>
              </a:avLst>
            </a:prstGeom>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Circular Arrow 28"/>
            <p:cNvSpPr/>
            <p:nvPr/>
          </p:nvSpPr>
          <p:spPr>
            <a:xfrm>
              <a:off x="4813867" y="487890"/>
              <a:ext cx="2988394" cy="2988394"/>
            </a:xfrm>
            <a:prstGeom prst="circularArrow">
              <a:avLst>
                <a:gd name="adj1" fmla="val 5984"/>
                <a:gd name="adj2" fmla="val 394124"/>
                <a:gd name="adj3" fmla="val 13313824"/>
                <a:gd name="adj4" fmla="val 10508221"/>
                <a:gd name="adj5" fmla="val 6981"/>
              </a:avLst>
            </a:prstGeom>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32" name="Title 1"/>
          <p:cNvSpPr>
            <a:spLocks noGrp="1"/>
          </p:cNvSpPr>
          <p:nvPr>
            <p:ph type="title"/>
          </p:nvPr>
        </p:nvSpPr>
        <p:spPr>
          <a:xfrm>
            <a:off x="881" y="-1"/>
            <a:ext cx="11888761" cy="641306"/>
          </a:xfrm>
        </p:spPr>
        <p:txBody>
          <a:bodyPr>
            <a:noAutofit/>
          </a:bodyPr>
          <a:lstStyle/>
          <a:p>
            <a:r>
              <a:rPr lang="en-US" sz="4488" dirty="0"/>
              <a:t>Azure IoT Suite</a:t>
            </a:r>
          </a:p>
        </p:txBody>
      </p:sp>
      <p:grpSp>
        <p:nvGrpSpPr>
          <p:cNvPr id="31" name="Group 30"/>
          <p:cNvGrpSpPr/>
          <p:nvPr/>
        </p:nvGrpSpPr>
        <p:grpSpPr>
          <a:xfrm>
            <a:off x="852444" y="4369241"/>
            <a:ext cx="2344072" cy="1025864"/>
            <a:chOff x="834941" y="2145937"/>
            <a:chExt cx="2298318" cy="1005840"/>
          </a:xfrm>
          <a:noFill/>
        </p:grpSpPr>
        <p:sp>
          <p:nvSpPr>
            <p:cNvPr id="33" name="Rectangle 32"/>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预防管理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34" name="Group 33"/>
            <p:cNvGrpSpPr/>
            <p:nvPr/>
          </p:nvGrpSpPr>
          <p:grpSpPr>
            <a:xfrm>
              <a:off x="2438255" y="2261365"/>
              <a:ext cx="625795" cy="518026"/>
              <a:chOff x="16659225" y="-4403725"/>
              <a:chExt cx="3724275" cy="3082925"/>
            </a:xfrm>
            <a:grpFill/>
          </p:grpSpPr>
          <p:sp>
            <p:nvSpPr>
              <p:cNvPr id="35"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sp>
            <p:nvSpPr>
              <p:cNvPr id="36"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grpSp>
      </p:grpSp>
      <p:grpSp>
        <p:nvGrpSpPr>
          <p:cNvPr id="37" name="Group 36"/>
          <p:cNvGrpSpPr/>
          <p:nvPr/>
        </p:nvGrpSpPr>
        <p:grpSpPr>
          <a:xfrm>
            <a:off x="852444" y="3276071"/>
            <a:ext cx="2344072" cy="1025864"/>
            <a:chOff x="834941" y="3212127"/>
            <a:chExt cx="2298318" cy="1005840"/>
          </a:xfrm>
          <a:noFill/>
        </p:grpSpPr>
        <p:sp>
          <p:nvSpPr>
            <p:cNvPr id="38" name="Rectangle 37"/>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资产管理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39" name="Freeform 38"/>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40" name="Group 39"/>
          <p:cNvGrpSpPr/>
          <p:nvPr/>
        </p:nvGrpSpPr>
        <p:grpSpPr>
          <a:xfrm>
            <a:off x="852444" y="2194411"/>
            <a:ext cx="2344072" cy="1025864"/>
            <a:chOff x="834941" y="4278317"/>
            <a:chExt cx="2298318" cy="1005840"/>
          </a:xfrm>
          <a:noFill/>
        </p:grpSpPr>
        <p:sp>
          <p:nvSpPr>
            <p:cNvPr id="41" name="Rectangle 40"/>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远程监控</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42"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44" name="Group 43"/>
          <p:cNvGrpSpPr/>
          <p:nvPr/>
        </p:nvGrpSpPr>
        <p:grpSpPr>
          <a:xfrm>
            <a:off x="852444" y="5450902"/>
            <a:ext cx="2344072" cy="1025864"/>
            <a:chOff x="834941" y="5344507"/>
            <a:chExt cx="2298318" cy="1005840"/>
          </a:xfrm>
          <a:noFill/>
        </p:grpSpPr>
        <p:sp>
          <p:nvSpPr>
            <p:cNvPr id="45" name="Rectangle 44"/>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未来应用</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46" name="Group 45"/>
            <p:cNvGrpSpPr>
              <a:grpSpLocks noChangeAspect="1"/>
            </p:cNvGrpSpPr>
            <p:nvPr/>
          </p:nvGrpSpPr>
          <p:grpSpPr>
            <a:xfrm>
              <a:off x="2445769" y="5457513"/>
              <a:ext cx="641175" cy="640080"/>
              <a:chOff x="5630862" y="2964656"/>
              <a:chExt cx="930275" cy="928688"/>
            </a:xfrm>
            <a:grpFill/>
          </p:grpSpPr>
          <p:sp>
            <p:nvSpPr>
              <p:cNvPr id="47" name="Freeform 46"/>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48" name="Freeform 47"/>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49" name="Freeform 48"/>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50" name="Freeform 49"/>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51" name="Freeform 50"/>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52" name="Rectangle 51"/>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10409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16" y="56215"/>
            <a:ext cx="11889564" cy="917575"/>
          </a:xfrm>
        </p:spPr>
        <p:txBody>
          <a:bodyPr/>
          <a:lstStyle/>
          <a:p>
            <a:r>
              <a:rPr lang="zh-TW" altLang="en-US" dirty="0">
                <a:latin typeface="微软雅黑" panose="020B0503020204020204" pitchFamily="34" charset="-122"/>
                <a:ea typeface="微软雅黑" panose="020B0503020204020204" pitchFamily="34" charset="-122"/>
              </a:rPr>
              <a:t>适用于 </a:t>
            </a:r>
            <a:r>
              <a:rPr lang="en-US" dirty="0">
                <a:latin typeface="微软雅黑" panose="020B0503020204020204" pitchFamily="34" charset="-122"/>
                <a:ea typeface="微软雅黑" panose="020B0503020204020204" pitchFamily="34" charset="-122"/>
              </a:rPr>
              <a:t>IoT </a:t>
            </a:r>
            <a:r>
              <a:rPr lang="zh-TW" altLang="en-US" dirty="0">
                <a:latin typeface="微软雅黑" panose="020B0503020204020204" pitchFamily="34" charset="-122"/>
                <a:ea typeface="微软雅黑" panose="020B0503020204020204" pitchFamily="34" charset="-122"/>
              </a:rPr>
              <a:t>设备的 </a:t>
            </a:r>
            <a:r>
              <a:rPr lang="en-US" dirty="0">
                <a:latin typeface="微软雅黑" panose="020B0503020204020204" pitchFamily="34" charset="-122"/>
                <a:ea typeface="微软雅黑" panose="020B0503020204020204" pitchFamily="34" charset="-122"/>
              </a:rPr>
              <a:t>Windows 10</a:t>
            </a:r>
            <a:br>
              <a:rPr lang="en-US" dirty="0">
                <a:latin typeface="微软雅黑" panose="020B0503020204020204" pitchFamily="34" charset="-122"/>
                <a:ea typeface="微软雅黑" panose="020B0503020204020204" pitchFamily="34" charset="-122"/>
              </a:rPr>
            </a:br>
            <a:r>
              <a:rPr lang="en-US" sz="2200" dirty="0" smtClean="0">
                <a:latin typeface="微软雅黑" panose="020B0503020204020204" pitchFamily="34" charset="-122"/>
                <a:ea typeface="微软雅黑" panose="020B0503020204020204" pitchFamily="34" charset="-122"/>
              </a:rPr>
              <a:t>Windows </a:t>
            </a:r>
            <a:r>
              <a:rPr lang="zh-TW" altLang="en-US" sz="2200" dirty="0" smtClean="0">
                <a:latin typeface="微软雅黑" panose="020B0503020204020204" pitchFamily="34" charset="-122"/>
                <a:ea typeface="微软雅黑" panose="020B0503020204020204" pitchFamily="34" charset="-122"/>
              </a:rPr>
              <a:t>在</a:t>
            </a:r>
            <a:r>
              <a:rPr lang="zh-TW" altLang="en-US" sz="2200" dirty="0">
                <a:latin typeface="微软雅黑" panose="020B0503020204020204" pitchFamily="34" charset="-122"/>
                <a:ea typeface="微软雅黑" panose="020B0503020204020204" pitchFamily="34" charset="-122"/>
              </a:rPr>
              <a:t>嵌入式设备上</a:t>
            </a:r>
            <a:r>
              <a:rPr lang="zh-TW" altLang="en-US" sz="2200" dirty="0" smtClean="0">
                <a:latin typeface="微软雅黑" panose="020B0503020204020204" pitchFamily="34" charset="-122"/>
                <a:ea typeface="微软雅黑" panose="020B0503020204020204" pitchFamily="34" charset="-122"/>
              </a:rPr>
              <a:t>的强</a:t>
            </a:r>
            <a:r>
              <a:rPr lang="zh-TW" altLang="en-US" sz="2200" dirty="0">
                <a:latin typeface="微软雅黑" panose="020B0503020204020204" pitchFamily="34" charset="-122"/>
                <a:ea typeface="微软雅黑" panose="020B0503020204020204" pitchFamily="34" charset="-122"/>
              </a:rPr>
              <a:t>大功能</a:t>
            </a:r>
            <a:r>
              <a:rPr lang="zh-TW" altLang="en-US" sz="2200" dirty="0" smtClean="0">
                <a:latin typeface="微软雅黑" panose="020B0503020204020204" pitchFamily="34" charset="-122"/>
                <a:ea typeface="微软雅黑" panose="020B0503020204020204" pitchFamily="34" charset="-122"/>
              </a:rPr>
              <a:t>和生</a:t>
            </a:r>
            <a:r>
              <a:rPr lang="zh-TW" altLang="en-US" sz="2200" dirty="0">
                <a:latin typeface="微软雅黑" panose="020B0503020204020204" pitchFamily="34" charset="-122"/>
                <a:ea typeface="微软雅黑" panose="020B0503020204020204" pitchFamily="34" charset="-122"/>
              </a:rPr>
              <a:t>态系统能让我更快地获取价值</a:t>
            </a:r>
            <a:endParaRPr lang="en-US" sz="2200" dirty="0">
              <a:latin typeface="微软雅黑" panose="020B0503020204020204" pitchFamily="34" charset="-122"/>
              <a:ea typeface="微软雅黑" panose="020B0503020204020204" pitchFamily="34" charset="-122"/>
            </a:endParaRPr>
          </a:p>
        </p:txBody>
      </p:sp>
      <p:sp>
        <p:nvSpPr>
          <p:cNvPr id="9" name="Rectangle 8"/>
          <p:cNvSpPr/>
          <p:nvPr/>
        </p:nvSpPr>
        <p:spPr bwMode="auto">
          <a:xfrm>
            <a:off x="2448966" y="1671353"/>
            <a:ext cx="9244301" cy="496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r>
              <a:rPr lang="en-US" sz="2448"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533328" y="3851064"/>
            <a:ext cx="4969024" cy="6096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一个 </a:t>
            </a:r>
            <a:r>
              <a:rPr lang="en-US" sz="2448" b="1" dirty="0">
                <a:solidFill>
                  <a:schemeClr val="bg1"/>
                </a:solidFill>
                <a:ea typeface="Segoe UI" pitchFamily="34" charset="0"/>
                <a:cs typeface="Segoe UI" pitchFamily="34" charset="0"/>
              </a:rPr>
              <a:t>Windows </a:t>
            </a:r>
            <a:r>
              <a:rPr lang="zh-TW" altLang="en-US" sz="2448" b="1" dirty="0">
                <a:solidFill>
                  <a:schemeClr val="bg1"/>
                </a:solidFill>
                <a:ea typeface="Segoe UI" pitchFamily="34" charset="0"/>
                <a:cs typeface="Segoe UI" pitchFamily="34" charset="0"/>
              </a:rPr>
              <a:t>平台</a:t>
            </a:r>
          </a:p>
        </p:txBody>
      </p:sp>
      <p:sp>
        <p:nvSpPr>
          <p:cNvPr id="28" name="Flowchart: Process 27"/>
          <p:cNvSpPr/>
          <p:nvPr/>
        </p:nvSpPr>
        <p:spPr bwMode="auto">
          <a:xfrm rot="16200000">
            <a:off x="3772094" y="3842191"/>
            <a:ext cx="4977630" cy="635951"/>
          </a:xfrm>
          <a:prstGeom prst="flowChartProcess">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安全</a:t>
            </a:r>
            <a:endParaRPr lang="en-US" sz="2448" b="1" dirty="0">
              <a:solidFill>
                <a:schemeClr val="bg1"/>
              </a:solidFill>
              <a:ea typeface="Segoe UI" pitchFamily="34" charset="0"/>
              <a:cs typeface="Segoe UI" pitchFamily="34" charset="0"/>
            </a:endParaRPr>
          </a:p>
        </p:txBody>
      </p:sp>
      <p:sp>
        <p:nvSpPr>
          <p:cNvPr id="29" name="Flowchart: Process 28"/>
          <p:cNvSpPr/>
          <p:nvPr/>
        </p:nvSpPr>
        <p:spPr bwMode="auto">
          <a:xfrm rot="16200000">
            <a:off x="7092103" y="3856643"/>
            <a:ext cx="4969026" cy="598442"/>
          </a:xfrm>
          <a:prstGeom prst="flowChartProcess">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保持连接</a:t>
            </a:r>
            <a:endParaRPr lang="en-US" sz="2448" b="1" dirty="0">
              <a:solidFill>
                <a:schemeClr val="bg1"/>
              </a:solidFill>
              <a:ea typeface="Segoe UI" pitchFamily="34" charset="0"/>
              <a:cs typeface="Segoe UI" pitchFamily="34" charset="0"/>
            </a:endParaRPr>
          </a:p>
        </p:txBody>
      </p:sp>
      <p:sp>
        <p:nvSpPr>
          <p:cNvPr id="30" name="TextBox 29"/>
          <p:cNvSpPr txBox="1"/>
          <p:nvPr/>
        </p:nvSpPr>
        <p:spPr>
          <a:xfrm>
            <a:off x="3463339" y="2278062"/>
            <a:ext cx="2448084" cy="3390352"/>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一个 </a:t>
            </a:r>
            <a:r>
              <a:rPr lang="en-US" altLang="zh-CN" sz="2448" kern="4000" spc="-136" dirty="0">
                <a:latin typeface="微软雅黑" panose="020B0503020204020204" pitchFamily="34" charset="-122"/>
                <a:ea typeface="微软雅黑" panose="020B0503020204020204" pitchFamily="34" charset="-122"/>
              </a:rPr>
              <a:t>Windows </a:t>
            </a:r>
            <a:r>
              <a:rPr lang="zh-CN" altLang="en-US" sz="2448" kern="4000" spc="-136" dirty="0">
                <a:latin typeface="微软雅黑" panose="020B0503020204020204" pitchFamily="34" charset="-122"/>
                <a:ea typeface="微软雅黑" panose="020B0503020204020204" pitchFamily="34" charset="-122"/>
              </a:rPr>
              <a:t>核心可在所有设备上扩展</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一个通用应用和驱动程序平台</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一种管理和部署方法</a:t>
            </a:r>
          </a:p>
        </p:txBody>
      </p:sp>
      <p:sp>
        <p:nvSpPr>
          <p:cNvPr id="31" name="TextBox 30"/>
          <p:cNvSpPr txBox="1"/>
          <p:nvPr/>
        </p:nvSpPr>
        <p:spPr>
          <a:xfrm>
            <a:off x="6720938" y="2320873"/>
            <a:ext cx="2385421" cy="3390352"/>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企业级安全</a:t>
            </a:r>
          </a:p>
          <a:p>
            <a:pPr defTabSz="1243493"/>
            <a:endParaRPr lang="en-US" altLang="zh-CN" sz="2448" kern="4000" spc="-136" dirty="0" smtClean="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高级自定义和锁定功能</a:t>
            </a:r>
          </a:p>
          <a:p>
            <a:pPr defTabSz="1243493"/>
            <a:endParaRPr lang="en-US" altLang="zh-CN"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源源不断的创新和支持</a:t>
            </a:r>
          </a:p>
        </p:txBody>
      </p:sp>
      <p:sp>
        <p:nvSpPr>
          <p:cNvPr id="26" name="TextBox 25"/>
          <p:cNvSpPr txBox="1"/>
          <p:nvPr/>
        </p:nvSpPr>
        <p:spPr>
          <a:xfrm>
            <a:off x="10023151" y="2322460"/>
            <a:ext cx="1730610" cy="2636940"/>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本地连接</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云连接</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设备服务</a:t>
            </a:r>
          </a:p>
        </p:txBody>
      </p:sp>
      <p:sp>
        <p:nvSpPr>
          <p:cNvPr id="13" name="Rectangle 12"/>
          <p:cNvSpPr/>
          <p:nvPr/>
        </p:nvSpPr>
        <p:spPr bwMode="auto">
          <a:xfrm>
            <a:off x="297816" y="1671353"/>
            <a:ext cx="2244187" cy="497762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Industry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Mobile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Small Devices</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4262744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544899" y="1632056"/>
            <a:ext cx="10332740" cy="51041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93260" rtlCol="0" anchor="t" anchorCtr="0"/>
          <a:lstStyle/>
          <a:p>
            <a:pPr defTabSz="932597"/>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IoT</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应</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用</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建立概念的验证</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进一步成为完整应用</a:t>
            </a:r>
            <a:r>
              <a:rPr lang="en-US" sz="1428" b="1" dirty="0" smtClean="0">
                <a:solidFill>
                  <a:prstClr val="white"/>
                </a:solidFill>
                <a:latin typeface="微软雅黑" panose="020B0503020204020204" pitchFamily="34" charset="-122"/>
                <a:ea typeface="微软雅黑" panose="020B0503020204020204" pitchFamily="34" charset="-122"/>
                <a:cs typeface="Segoe UI" panose="020B0502040204020203" pitchFamily="34" charset="0"/>
              </a:rPr>
              <a:t> </a:t>
            </a:r>
            <a:r>
              <a:rPr lang="en-US" sz="1428"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a:t>
            </a:r>
          </a:p>
          <a:p>
            <a:pPr defTabSz="932597"/>
            <a:endParaRPr lang="en-US" sz="1428" b="1" dirty="0">
              <a:solidFill>
                <a:prstClr val="white"/>
              </a:solidFill>
              <a:latin typeface="Segoe UI Semibold" panose="020B0702040204020203" pitchFamily="34" charset="0"/>
              <a:cs typeface="Segoe UI Light" panose="020B0502040204020203" pitchFamily="34" charset="0"/>
            </a:endParaRPr>
          </a:p>
        </p:txBody>
      </p:sp>
      <p:grpSp>
        <p:nvGrpSpPr>
          <p:cNvPr id="4" name="Group 3"/>
          <p:cNvGrpSpPr/>
          <p:nvPr/>
        </p:nvGrpSpPr>
        <p:grpSpPr>
          <a:xfrm>
            <a:off x="4042228" y="3426279"/>
            <a:ext cx="5786513" cy="1559224"/>
            <a:chOff x="2520522" y="3153003"/>
            <a:chExt cx="5673567" cy="1528790"/>
          </a:xfrm>
          <a:solidFill>
            <a:schemeClr val="tx2">
              <a:lumMod val="50000"/>
              <a:lumOff val="50000"/>
            </a:schemeClr>
          </a:solidFill>
        </p:grpSpPr>
        <p:sp>
          <p:nvSpPr>
            <p:cNvPr id="29" name="Freeform 62"/>
            <p:cNvSpPr>
              <a:spLocks noChangeAspect="1" noEditPoints="1"/>
            </p:cNvSpPr>
            <p:nvPr/>
          </p:nvSpPr>
          <p:spPr bwMode="auto">
            <a:xfrm>
              <a:off x="4918443" y="3461386"/>
              <a:ext cx="944424" cy="95656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sp>
          <p:nvSpPr>
            <p:cNvPr id="3" name="Oval 2"/>
            <p:cNvSpPr/>
            <p:nvPr/>
          </p:nvSpPr>
          <p:spPr bwMode="auto">
            <a:xfrm>
              <a:off x="2520522" y="3218292"/>
              <a:ext cx="468794" cy="4687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Oval 29"/>
            <p:cNvSpPr/>
            <p:nvPr/>
          </p:nvSpPr>
          <p:spPr bwMode="auto">
            <a:xfrm>
              <a:off x="2603091" y="3909887"/>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Oval 30"/>
            <p:cNvSpPr/>
            <p:nvPr/>
          </p:nvSpPr>
          <p:spPr bwMode="auto">
            <a:xfrm>
              <a:off x="3216476" y="3249824"/>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Oval 31"/>
            <p:cNvSpPr/>
            <p:nvPr/>
          </p:nvSpPr>
          <p:spPr bwMode="auto">
            <a:xfrm>
              <a:off x="4109901" y="3311679"/>
              <a:ext cx="351080" cy="3510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Oval 32"/>
            <p:cNvSpPr/>
            <p:nvPr/>
          </p:nvSpPr>
          <p:spPr bwMode="auto">
            <a:xfrm>
              <a:off x="3369964" y="4192488"/>
              <a:ext cx="489305" cy="4893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Oval 33"/>
            <p:cNvSpPr/>
            <p:nvPr/>
          </p:nvSpPr>
          <p:spPr bwMode="auto">
            <a:xfrm>
              <a:off x="4053125" y="4084060"/>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Oval 34"/>
            <p:cNvSpPr/>
            <p:nvPr/>
          </p:nvSpPr>
          <p:spPr bwMode="auto">
            <a:xfrm>
              <a:off x="4684892" y="3172942"/>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p:cNvSpPr/>
            <p:nvPr/>
          </p:nvSpPr>
          <p:spPr bwMode="auto">
            <a:xfrm>
              <a:off x="4809116" y="4379129"/>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7" name="Oval 36"/>
            <p:cNvSpPr/>
            <p:nvPr/>
          </p:nvSpPr>
          <p:spPr bwMode="auto">
            <a:xfrm>
              <a:off x="5632520" y="316527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Oval 37"/>
            <p:cNvSpPr/>
            <p:nvPr/>
          </p:nvSpPr>
          <p:spPr bwMode="auto">
            <a:xfrm>
              <a:off x="6091445" y="408406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9" name="Oval 38"/>
            <p:cNvSpPr/>
            <p:nvPr/>
          </p:nvSpPr>
          <p:spPr bwMode="auto">
            <a:xfrm>
              <a:off x="6471916" y="4334863"/>
              <a:ext cx="355515" cy="3434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0" name="Oval 39"/>
            <p:cNvSpPr/>
            <p:nvPr/>
          </p:nvSpPr>
          <p:spPr bwMode="auto">
            <a:xfrm>
              <a:off x="6864207" y="4141917"/>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p:cNvSpPr/>
            <p:nvPr/>
          </p:nvSpPr>
          <p:spPr bwMode="auto">
            <a:xfrm>
              <a:off x="7456685" y="3929575"/>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p:cNvSpPr/>
            <p:nvPr/>
          </p:nvSpPr>
          <p:spPr bwMode="auto">
            <a:xfrm>
              <a:off x="7456685" y="3153003"/>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3" name="Oval 42"/>
            <p:cNvSpPr/>
            <p:nvPr/>
          </p:nvSpPr>
          <p:spPr bwMode="auto">
            <a:xfrm>
              <a:off x="6775471" y="3287986"/>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Oval 43"/>
            <p:cNvSpPr/>
            <p:nvPr/>
          </p:nvSpPr>
          <p:spPr bwMode="auto">
            <a:xfrm>
              <a:off x="6258478" y="3255953"/>
              <a:ext cx="464790" cy="46479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 name="Group 16"/>
          <p:cNvGrpSpPr/>
          <p:nvPr/>
        </p:nvGrpSpPr>
        <p:grpSpPr>
          <a:xfrm>
            <a:off x="4449586" y="3497896"/>
            <a:ext cx="4772830" cy="1441194"/>
            <a:chOff x="2919929" y="3223222"/>
            <a:chExt cx="4679670" cy="1413064"/>
          </a:xfrm>
        </p:grpSpPr>
        <p:sp>
          <p:nvSpPr>
            <p:cNvPr id="5" name="Freeform 4"/>
            <p:cNvSpPr/>
            <p:nvPr/>
          </p:nvSpPr>
          <p:spPr bwMode="auto">
            <a:xfrm>
              <a:off x="2919929" y="3571746"/>
              <a:ext cx="2021996" cy="484723"/>
            </a:xfrm>
            <a:custGeom>
              <a:avLst/>
              <a:gdLst>
                <a:gd name="connsiteX0" fmla="*/ 0 w 6273209"/>
                <a:gd name="connsiteY0" fmla="*/ 0 h 1509823"/>
                <a:gd name="connsiteX1" fmla="*/ 1509823 w 6273209"/>
                <a:gd name="connsiteY1" fmla="*/ 1509823 h 1509823"/>
                <a:gd name="connsiteX2" fmla="*/ 2743200 w 6273209"/>
                <a:gd name="connsiteY2" fmla="*/ 1509823 h 1509823"/>
                <a:gd name="connsiteX3" fmla="*/ 3402419 w 6273209"/>
                <a:gd name="connsiteY3" fmla="*/ 850604 h 1509823"/>
                <a:gd name="connsiteX4" fmla="*/ 6273209 w 6273209"/>
                <a:gd name="connsiteY4" fmla="*/ 850604 h 1509823"/>
                <a:gd name="connsiteX0" fmla="*/ 0 w 6273209"/>
                <a:gd name="connsiteY0" fmla="*/ 0 h 1524238"/>
                <a:gd name="connsiteX1" fmla="*/ 1509823 w 6273209"/>
                <a:gd name="connsiteY1" fmla="*/ 1509823 h 1524238"/>
                <a:gd name="connsiteX2" fmla="*/ 2629442 w 6273209"/>
                <a:gd name="connsiteY2" fmla="*/ 1524238 h 1524238"/>
                <a:gd name="connsiteX3" fmla="*/ 3402419 w 6273209"/>
                <a:gd name="connsiteY3" fmla="*/ 850604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792953 h 152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209" h="1524238">
                  <a:moveTo>
                    <a:pt x="0" y="0"/>
                  </a:moveTo>
                  <a:lnTo>
                    <a:pt x="1509823" y="1509823"/>
                  </a:lnTo>
                  <a:lnTo>
                    <a:pt x="2629442" y="1524238"/>
                  </a:lnTo>
                  <a:lnTo>
                    <a:pt x="3388200" y="792953"/>
                  </a:lnTo>
                  <a:lnTo>
                    <a:pt x="6273209" y="792953"/>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6" name="Freeform 5"/>
            <p:cNvSpPr/>
            <p:nvPr/>
          </p:nvSpPr>
          <p:spPr bwMode="auto">
            <a:xfrm>
              <a:off x="3156618" y="3919459"/>
              <a:ext cx="1744732" cy="250213"/>
            </a:xfrm>
            <a:custGeom>
              <a:avLst/>
              <a:gdLst>
                <a:gd name="connsiteX0" fmla="*/ 0 w 5486400"/>
                <a:gd name="connsiteY0" fmla="*/ 786809 h 786809"/>
                <a:gd name="connsiteX1" fmla="*/ 1977656 w 5486400"/>
                <a:gd name="connsiteY1" fmla="*/ 786809 h 786809"/>
                <a:gd name="connsiteX2" fmla="*/ 2764465 w 5486400"/>
                <a:gd name="connsiteY2" fmla="*/ 0 h 786809"/>
                <a:gd name="connsiteX3" fmla="*/ 5486400 w 5486400"/>
                <a:gd name="connsiteY3" fmla="*/ 0 h 786809"/>
              </a:gdLst>
              <a:ahLst/>
              <a:cxnLst>
                <a:cxn ang="0">
                  <a:pos x="connsiteX0" y="connsiteY0"/>
                </a:cxn>
                <a:cxn ang="0">
                  <a:pos x="connsiteX1" y="connsiteY1"/>
                </a:cxn>
                <a:cxn ang="0">
                  <a:pos x="connsiteX2" y="connsiteY2"/>
                </a:cxn>
                <a:cxn ang="0">
                  <a:pos x="connsiteX3" y="connsiteY3"/>
                </a:cxn>
              </a:cxnLst>
              <a:rect l="l" t="t" r="r" b="b"/>
              <a:pathLst>
                <a:path w="5486400" h="786809">
                  <a:moveTo>
                    <a:pt x="0" y="786809"/>
                  </a:moveTo>
                  <a:lnTo>
                    <a:pt x="1977656" y="786809"/>
                  </a:lnTo>
                  <a:lnTo>
                    <a:pt x="2764465" y="0"/>
                  </a:lnTo>
                  <a:lnTo>
                    <a:pt x="5486400" y="0"/>
                  </a:lnTo>
                </a:path>
              </a:pathLst>
            </a:cu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7" name="Freeform 6"/>
            <p:cNvSpPr/>
            <p:nvPr/>
          </p:nvSpPr>
          <p:spPr bwMode="auto">
            <a:xfrm>
              <a:off x="3131069" y="3912696"/>
              <a:ext cx="1810855" cy="243451"/>
            </a:xfrm>
            <a:custGeom>
              <a:avLst/>
              <a:gdLst>
                <a:gd name="connsiteX0" fmla="*/ 0 w 5422605"/>
                <a:gd name="connsiteY0" fmla="*/ 765544 h 765544"/>
                <a:gd name="connsiteX1" fmla="*/ 1913861 w 5422605"/>
                <a:gd name="connsiteY1" fmla="*/ 765544 h 765544"/>
                <a:gd name="connsiteX2" fmla="*/ 2743200 w 5422605"/>
                <a:gd name="connsiteY2" fmla="*/ 0 h 765544"/>
                <a:gd name="connsiteX3" fmla="*/ 5422605 w 5422605"/>
                <a:gd name="connsiteY3" fmla="*/ 0 h 765544"/>
                <a:gd name="connsiteX0" fmla="*/ 0 w 5563422"/>
                <a:gd name="connsiteY0" fmla="*/ 765544 h 765544"/>
                <a:gd name="connsiteX1" fmla="*/ 2054678 w 5563422"/>
                <a:gd name="connsiteY1" fmla="*/ 765544 h 765544"/>
                <a:gd name="connsiteX2" fmla="*/ 2884017 w 5563422"/>
                <a:gd name="connsiteY2" fmla="*/ 0 h 765544"/>
                <a:gd name="connsiteX3" fmla="*/ 5563422 w 5563422"/>
                <a:gd name="connsiteY3" fmla="*/ 0 h 765544"/>
              </a:gdLst>
              <a:ahLst/>
              <a:cxnLst>
                <a:cxn ang="0">
                  <a:pos x="connsiteX0" y="connsiteY0"/>
                </a:cxn>
                <a:cxn ang="0">
                  <a:pos x="connsiteX1" y="connsiteY1"/>
                </a:cxn>
                <a:cxn ang="0">
                  <a:pos x="connsiteX2" y="connsiteY2"/>
                </a:cxn>
                <a:cxn ang="0">
                  <a:pos x="connsiteX3" y="connsiteY3"/>
                </a:cxn>
              </a:cxnLst>
              <a:rect l="l" t="t" r="r" b="b"/>
              <a:pathLst>
                <a:path w="5563422" h="765544">
                  <a:moveTo>
                    <a:pt x="0" y="765544"/>
                  </a:moveTo>
                  <a:lnTo>
                    <a:pt x="2054678" y="765544"/>
                  </a:lnTo>
                  <a:lnTo>
                    <a:pt x="2884017" y="0"/>
                  </a:lnTo>
                  <a:lnTo>
                    <a:pt x="5563422"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8" name="Freeform 7"/>
            <p:cNvSpPr/>
            <p:nvPr/>
          </p:nvSpPr>
          <p:spPr bwMode="auto">
            <a:xfrm>
              <a:off x="3826107" y="4020897"/>
              <a:ext cx="1115818" cy="304314"/>
            </a:xfrm>
            <a:custGeom>
              <a:avLst/>
              <a:gdLst>
                <a:gd name="connsiteX0" fmla="*/ 0 w 3381154"/>
                <a:gd name="connsiteY0" fmla="*/ 956930 h 956930"/>
                <a:gd name="connsiteX1" fmla="*/ 956931 w 3381154"/>
                <a:gd name="connsiteY1" fmla="*/ 0 h 956930"/>
                <a:gd name="connsiteX2" fmla="*/ 3381154 w 3381154"/>
                <a:gd name="connsiteY2" fmla="*/ 0 h 956930"/>
              </a:gdLst>
              <a:ahLst/>
              <a:cxnLst>
                <a:cxn ang="0">
                  <a:pos x="connsiteX0" y="connsiteY0"/>
                </a:cxn>
                <a:cxn ang="0">
                  <a:pos x="connsiteX1" y="connsiteY1"/>
                </a:cxn>
                <a:cxn ang="0">
                  <a:pos x="connsiteX2" y="connsiteY2"/>
                </a:cxn>
              </a:cxnLst>
              <a:rect l="l" t="t" r="r" b="b"/>
              <a:pathLst>
                <a:path w="3381154" h="956930">
                  <a:moveTo>
                    <a:pt x="0" y="956930"/>
                  </a:moveTo>
                  <a:lnTo>
                    <a:pt x="956931" y="0"/>
                  </a:lnTo>
                  <a:lnTo>
                    <a:pt x="3381154"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0" name="Freeform 9"/>
            <p:cNvSpPr/>
            <p:nvPr/>
          </p:nvSpPr>
          <p:spPr bwMode="auto">
            <a:xfrm>
              <a:off x="4612852" y="4130562"/>
              <a:ext cx="372531" cy="235224"/>
            </a:xfrm>
            <a:custGeom>
              <a:avLst/>
              <a:gdLst>
                <a:gd name="connsiteX0" fmla="*/ 0 w 956930"/>
                <a:gd name="connsiteY0" fmla="*/ 680484 h 680484"/>
                <a:gd name="connsiteX1" fmla="*/ 297711 w 956930"/>
                <a:gd name="connsiteY1" fmla="*/ 680484 h 680484"/>
                <a:gd name="connsiteX2" fmla="*/ 956930 w 956930"/>
                <a:gd name="connsiteY2" fmla="*/ 0 h 680484"/>
              </a:gdLst>
              <a:ahLst/>
              <a:cxnLst>
                <a:cxn ang="0">
                  <a:pos x="connsiteX0" y="connsiteY0"/>
                </a:cxn>
                <a:cxn ang="0">
                  <a:pos x="connsiteX1" y="connsiteY1"/>
                </a:cxn>
                <a:cxn ang="0">
                  <a:pos x="connsiteX2" y="connsiteY2"/>
                </a:cxn>
              </a:cxnLst>
              <a:rect l="l" t="t" r="r" b="b"/>
              <a:pathLst>
                <a:path w="956930" h="680484">
                  <a:moveTo>
                    <a:pt x="0" y="680484"/>
                  </a:moveTo>
                  <a:lnTo>
                    <a:pt x="297711" y="680484"/>
                  </a:lnTo>
                  <a:lnTo>
                    <a:pt x="95693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1" name="Freeform 10"/>
            <p:cNvSpPr/>
            <p:nvPr/>
          </p:nvSpPr>
          <p:spPr bwMode="auto">
            <a:xfrm>
              <a:off x="4441499" y="3486657"/>
              <a:ext cx="541678" cy="309572"/>
            </a:xfrm>
            <a:custGeom>
              <a:avLst/>
              <a:gdLst>
                <a:gd name="connsiteX0" fmla="*/ 0 w 1573619"/>
                <a:gd name="connsiteY0" fmla="*/ 0 h 829339"/>
                <a:gd name="connsiteX1" fmla="*/ 744279 w 1573619"/>
                <a:gd name="connsiteY1" fmla="*/ 0 h 829339"/>
                <a:gd name="connsiteX2" fmla="*/ 1573619 w 1573619"/>
                <a:gd name="connsiteY2" fmla="*/ 829339 h 829339"/>
                <a:gd name="connsiteX0" fmla="*/ 0 w 1703335"/>
                <a:gd name="connsiteY0" fmla="*/ 0 h 973467"/>
                <a:gd name="connsiteX1" fmla="*/ 744279 w 1703335"/>
                <a:gd name="connsiteY1" fmla="*/ 0 h 973467"/>
                <a:gd name="connsiteX2" fmla="*/ 1703335 w 1703335"/>
                <a:gd name="connsiteY2" fmla="*/ 973467 h 973467"/>
              </a:gdLst>
              <a:ahLst/>
              <a:cxnLst>
                <a:cxn ang="0">
                  <a:pos x="connsiteX0" y="connsiteY0"/>
                </a:cxn>
                <a:cxn ang="0">
                  <a:pos x="connsiteX1" y="connsiteY1"/>
                </a:cxn>
                <a:cxn ang="0">
                  <a:pos x="connsiteX2" y="connsiteY2"/>
                </a:cxn>
              </a:cxnLst>
              <a:rect l="l" t="t" r="r" b="b"/>
              <a:pathLst>
                <a:path w="1703335" h="973467">
                  <a:moveTo>
                    <a:pt x="0" y="0"/>
                  </a:moveTo>
                  <a:lnTo>
                    <a:pt x="744279" y="0"/>
                  </a:lnTo>
                  <a:cubicBezTo>
                    <a:pt x="1020726" y="276446"/>
                    <a:pt x="1426888" y="697021"/>
                    <a:pt x="1703335" y="973467"/>
                  </a:cubicBez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2" name="Freeform 11"/>
            <p:cNvSpPr/>
            <p:nvPr/>
          </p:nvSpPr>
          <p:spPr bwMode="auto">
            <a:xfrm>
              <a:off x="4914875" y="3358217"/>
              <a:ext cx="184025" cy="218219"/>
            </a:xfrm>
            <a:custGeom>
              <a:avLst/>
              <a:gdLst>
                <a:gd name="connsiteX0" fmla="*/ 0 w 382772"/>
                <a:gd name="connsiteY0" fmla="*/ 0 h 382772"/>
                <a:gd name="connsiteX1" fmla="*/ 382772 w 382772"/>
                <a:gd name="connsiteY1" fmla="*/ 382772 h 382772"/>
              </a:gdLst>
              <a:ahLst/>
              <a:cxnLst>
                <a:cxn ang="0">
                  <a:pos x="connsiteX0" y="connsiteY0"/>
                </a:cxn>
                <a:cxn ang="0">
                  <a:pos x="connsiteX1" y="connsiteY1"/>
                </a:cxn>
              </a:cxnLst>
              <a:rect l="l" t="t" r="r" b="b"/>
              <a:pathLst>
                <a:path w="382772" h="382772">
                  <a:moveTo>
                    <a:pt x="0" y="0"/>
                  </a:moveTo>
                  <a:lnTo>
                    <a:pt x="382772" y="38277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cxnSp>
          <p:nvCxnSpPr>
            <p:cNvPr id="16" name="Straight Connector 15"/>
            <p:cNvCxnSpPr/>
            <p:nvPr/>
          </p:nvCxnSpPr>
          <p:spPr>
            <a:xfrm flipV="1">
              <a:off x="5018884" y="4325210"/>
              <a:ext cx="119263" cy="130981"/>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p:cNvCxnSpPr/>
            <p:nvPr/>
          </p:nvCxnSpPr>
          <p:spPr>
            <a:xfrm flipV="1">
              <a:off x="5665516" y="3452909"/>
              <a:ext cx="91073" cy="98255"/>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Freeform 18"/>
            <p:cNvSpPr/>
            <p:nvPr/>
          </p:nvSpPr>
          <p:spPr bwMode="auto">
            <a:xfrm>
              <a:off x="5791500" y="3223222"/>
              <a:ext cx="1808099" cy="500427"/>
            </a:xfrm>
            <a:custGeom>
              <a:avLst/>
              <a:gdLst>
                <a:gd name="connsiteX0" fmla="*/ 0 w 5103628"/>
                <a:gd name="connsiteY0" fmla="*/ 1573619 h 1573619"/>
                <a:gd name="connsiteX1" fmla="*/ 1573619 w 5103628"/>
                <a:gd name="connsiteY1" fmla="*/ 0 h 1573619"/>
                <a:gd name="connsiteX2" fmla="*/ 4933507 w 5103628"/>
                <a:gd name="connsiteY2" fmla="*/ 0 h 1573619"/>
                <a:gd name="connsiteX3" fmla="*/ 5103628 w 5103628"/>
                <a:gd name="connsiteY3" fmla="*/ 170121 h 1573619"/>
              </a:gdLst>
              <a:ahLst/>
              <a:cxnLst>
                <a:cxn ang="0">
                  <a:pos x="connsiteX0" y="connsiteY0"/>
                </a:cxn>
                <a:cxn ang="0">
                  <a:pos x="connsiteX1" y="connsiteY1"/>
                </a:cxn>
                <a:cxn ang="0">
                  <a:pos x="connsiteX2" y="connsiteY2"/>
                </a:cxn>
                <a:cxn ang="0">
                  <a:pos x="connsiteX3" y="connsiteY3"/>
                </a:cxn>
              </a:cxnLst>
              <a:rect l="l" t="t" r="r" b="b"/>
              <a:pathLst>
                <a:path w="5103628" h="1573619">
                  <a:moveTo>
                    <a:pt x="0" y="1573619"/>
                  </a:moveTo>
                  <a:lnTo>
                    <a:pt x="1573619" y="0"/>
                  </a:lnTo>
                  <a:lnTo>
                    <a:pt x="4933507" y="0"/>
                  </a:lnTo>
                  <a:lnTo>
                    <a:pt x="5103628"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20" name="Freeform 19"/>
            <p:cNvSpPr/>
            <p:nvPr/>
          </p:nvSpPr>
          <p:spPr bwMode="auto">
            <a:xfrm>
              <a:off x="5819043" y="3561044"/>
              <a:ext cx="590351" cy="202876"/>
            </a:xfrm>
            <a:custGeom>
              <a:avLst/>
              <a:gdLst>
                <a:gd name="connsiteX0" fmla="*/ 0 w 1828800"/>
                <a:gd name="connsiteY0" fmla="*/ 637954 h 637954"/>
                <a:gd name="connsiteX1" fmla="*/ 1190846 w 1828800"/>
                <a:gd name="connsiteY1" fmla="*/ 637954 h 637954"/>
                <a:gd name="connsiteX2" fmla="*/ 1828800 w 1828800"/>
                <a:gd name="connsiteY2" fmla="*/ 0 h 637954"/>
              </a:gdLst>
              <a:ahLst/>
              <a:cxnLst>
                <a:cxn ang="0">
                  <a:pos x="connsiteX0" y="connsiteY0"/>
                </a:cxn>
                <a:cxn ang="0">
                  <a:pos x="connsiteX1" y="connsiteY1"/>
                </a:cxn>
                <a:cxn ang="0">
                  <a:pos x="connsiteX2" y="connsiteY2"/>
                </a:cxn>
              </a:cxnLst>
              <a:rect l="l" t="t" r="r" b="b"/>
              <a:pathLst>
                <a:path w="1828800" h="637954">
                  <a:moveTo>
                    <a:pt x="0" y="637954"/>
                  </a:moveTo>
                  <a:lnTo>
                    <a:pt x="1190846" y="637954"/>
                  </a:lnTo>
                  <a:lnTo>
                    <a:pt x="182880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21" name="Freeform 20"/>
            <p:cNvSpPr/>
            <p:nvPr/>
          </p:nvSpPr>
          <p:spPr bwMode="auto">
            <a:xfrm>
              <a:off x="5868392" y="3770683"/>
              <a:ext cx="1054954" cy="142013"/>
            </a:xfrm>
            <a:custGeom>
              <a:avLst/>
              <a:gdLst>
                <a:gd name="connsiteX0" fmla="*/ 0 w 3317358"/>
                <a:gd name="connsiteY0" fmla="*/ 446567 h 446567"/>
                <a:gd name="connsiteX1" fmla="*/ 2700669 w 3317358"/>
                <a:gd name="connsiteY1" fmla="*/ 446567 h 446567"/>
                <a:gd name="connsiteX2" fmla="*/ 3317358 w 3317358"/>
                <a:gd name="connsiteY2" fmla="*/ 0 h 446567"/>
              </a:gdLst>
              <a:ahLst/>
              <a:cxnLst>
                <a:cxn ang="0">
                  <a:pos x="connsiteX0" y="connsiteY0"/>
                </a:cxn>
                <a:cxn ang="0">
                  <a:pos x="connsiteX1" y="connsiteY1"/>
                </a:cxn>
                <a:cxn ang="0">
                  <a:pos x="connsiteX2" y="connsiteY2"/>
                </a:cxn>
              </a:cxnLst>
              <a:rect l="l" t="t" r="r" b="b"/>
              <a:pathLst>
                <a:path w="3317358" h="446567">
                  <a:moveTo>
                    <a:pt x="0" y="446567"/>
                  </a:moveTo>
                  <a:lnTo>
                    <a:pt x="2700669" y="446567"/>
                  </a:lnTo>
                  <a:lnTo>
                    <a:pt x="3317358"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22" name="Freeform 21"/>
            <p:cNvSpPr/>
            <p:nvPr/>
          </p:nvSpPr>
          <p:spPr bwMode="auto">
            <a:xfrm>
              <a:off x="5862867" y="3993846"/>
              <a:ext cx="1736732" cy="54100"/>
            </a:xfrm>
            <a:custGeom>
              <a:avLst/>
              <a:gdLst>
                <a:gd name="connsiteX0" fmla="*/ 0 w 5380074"/>
                <a:gd name="connsiteY0" fmla="*/ 0 h 170121"/>
                <a:gd name="connsiteX1" fmla="*/ 5061098 w 5380074"/>
                <a:gd name="connsiteY1" fmla="*/ 0 h 170121"/>
                <a:gd name="connsiteX2" fmla="*/ 5380074 w 5380074"/>
                <a:gd name="connsiteY2" fmla="*/ 170121 h 170121"/>
              </a:gdLst>
              <a:ahLst/>
              <a:cxnLst>
                <a:cxn ang="0">
                  <a:pos x="connsiteX0" y="connsiteY0"/>
                </a:cxn>
                <a:cxn ang="0">
                  <a:pos x="connsiteX1" y="connsiteY1"/>
                </a:cxn>
                <a:cxn ang="0">
                  <a:pos x="connsiteX2" y="connsiteY2"/>
                </a:cxn>
              </a:cxnLst>
              <a:rect l="l" t="t" r="r" b="b"/>
              <a:pathLst>
                <a:path w="5380074" h="170121">
                  <a:moveTo>
                    <a:pt x="0" y="0"/>
                  </a:moveTo>
                  <a:lnTo>
                    <a:pt x="5061098" y="0"/>
                  </a:lnTo>
                  <a:lnTo>
                    <a:pt x="5380074"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23" name="Freeform 22"/>
            <p:cNvSpPr/>
            <p:nvPr/>
          </p:nvSpPr>
          <p:spPr bwMode="auto">
            <a:xfrm>
              <a:off x="5819044" y="4074997"/>
              <a:ext cx="1165166" cy="148775"/>
            </a:xfrm>
            <a:custGeom>
              <a:avLst/>
              <a:gdLst>
                <a:gd name="connsiteX0" fmla="*/ 0 w 3487479"/>
                <a:gd name="connsiteY0" fmla="*/ 0 h 467832"/>
                <a:gd name="connsiteX1" fmla="*/ 2828260 w 3487479"/>
                <a:gd name="connsiteY1" fmla="*/ 0 h 467832"/>
                <a:gd name="connsiteX2" fmla="*/ 3487479 w 3487479"/>
                <a:gd name="connsiteY2" fmla="*/ 467832 h 467832"/>
              </a:gdLst>
              <a:ahLst/>
              <a:cxnLst>
                <a:cxn ang="0">
                  <a:pos x="connsiteX0" y="connsiteY0"/>
                </a:cxn>
                <a:cxn ang="0">
                  <a:pos x="connsiteX1" y="connsiteY1"/>
                </a:cxn>
                <a:cxn ang="0">
                  <a:pos x="connsiteX2" y="connsiteY2"/>
                </a:cxn>
              </a:cxnLst>
              <a:rect l="l" t="t" r="r" b="b"/>
              <a:pathLst>
                <a:path w="3487479" h="467832">
                  <a:moveTo>
                    <a:pt x="0" y="0"/>
                  </a:moveTo>
                  <a:lnTo>
                    <a:pt x="2828260" y="0"/>
                  </a:lnTo>
                  <a:lnTo>
                    <a:pt x="3487479" y="46783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336" name="Freeform 14335"/>
            <p:cNvSpPr/>
            <p:nvPr/>
          </p:nvSpPr>
          <p:spPr bwMode="auto">
            <a:xfrm>
              <a:off x="5435590" y="4406361"/>
              <a:ext cx="723591" cy="128488"/>
            </a:xfrm>
            <a:custGeom>
              <a:avLst/>
              <a:gdLst>
                <a:gd name="connsiteX0" fmla="*/ 0 w 2275368"/>
                <a:gd name="connsiteY0" fmla="*/ 0 h 404037"/>
                <a:gd name="connsiteX1" fmla="*/ 446568 w 2275368"/>
                <a:gd name="connsiteY1" fmla="*/ 404037 h 404037"/>
                <a:gd name="connsiteX2" fmla="*/ 1935126 w 2275368"/>
                <a:gd name="connsiteY2" fmla="*/ 404037 h 404037"/>
                <a:gd name="connsiteX3" fmla="*/ 2275368 w 2275368"/>
                <a:gd name="connsiteY3" fmla="*/ 21265 h 404037"/>
              </a:gdLst>
              <a:ahLst/>
              <a:cxnLst>
                <a:cxn ang="0">
                  <a:pos x="connsiteX0" y="connsiteY0"/>
                </a:cxn>
                <a:cxn ang="0">
                  <a:pos x="connsiteX1" y="connsiteY1"/>
                </a:cxn>
                <a:cxn ang="0">
                  <a:pos x="connsiteX2" y="connsiteY2"/>
                </a:cxn>
                <a:cxn ang="0">
                  <a:pos x="connsiteX3" y="connsiteY3"/>
                </a:cxn>
              </a:cxnLst>
              <a:rect l="l" t="t" r="r" b="b"/>
              <a:pathLst>
                <a:path w="2275368" h="404037">
                  <a:moveTo>
                    <a:pt x="0" y="0"/>
                  </a:moveTo>
                  <a:lnTo>
                    <a:pt x="446568" y="404037"/>
                  </a:lnTo>
                  <a:lnTo>
                    <a:pt x="1935126" y="404037"/>
                  </a:lnTo>
                  <a:lnTo>
                    <a:pt x="2275368" y="21265"/>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337" name="Freeform 14336"/>
            <p:cNvSpPr/>
            <p:nvPr/>
          </p:nvSpPr>
          <p:spPr bwMode="auto">
            <a:xfrm>
              <a:off x="5367965" y="4413123"/>
              <a:ext cx="1176680" cy="223163"/>
            </a:xfrm>
            <a:custGeom>
              <a:avLst/>
              <a:gdLst>
                <a:gd name="connsiteX0" fmla="*/ 0 w 3700130"/>
                <a:gd name="connsiteY0" fmla="*/ 0 h 701748"/>
                <a:gd name="connsiteX1" fmla="*/ 0 w 3700130"/>
                <a:gd name="connsiteY1" fmla="*/ 701748 h 701748"/>
                <a:gd name="connsiteX2" fmla="*/ 3551274 w 3700130"/>
                <a:gd name="connsiteY2" fmla="*/ 701748 h 701748"/>
                <a:gd name="connsiteX3" fmla="*/ 3700130 w 3700130"/>
                <a:gd name="connsiteY3" fmla="*/ 574158 h 701748"/>
              </a:gdLst>
              <a:ahLst/>
              <a:cxnLst>
                <a:cxn ang="0">
                  <a:pos x="connsiteX0" y="connsiteY0"/>
                </a:cxn>
                <a:cxn ang="0">
                  <a:pos x="connsiteX1" y="connsiteY1"/>
                </a:cxn>
                <a:cxn ang="0">
                  <a:pos x="connsiteX2" y="connsiteY2"/>
                </a:cxn>
                <a:cxn ang="0">
                  <a:pos x="connsiteX3" y="connsiteY3"/>
                </a:cxn>
              </a:cxnLst>
              <a:rect l="l" t="t" r="r" b="b"/>
              <a:pathLst>
                <a:path w="3700130" h="701748">
                  <a:moveTo>
                    <a:pt x="0" y="0"/>
                  </a:moveTo>
                  <a:lnTo>
                    <a:pt x="0" y="701748"/>
                  </a:lnTo>
                  <a:lnTo>
                    <a:pt x="3551274" y="701748"/>
                  </a:lnTo>
                  <a:lnTo>
                    <a:pt x="3700130" y="574158"/>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grpSp>
      <p:grpSp>
        <p:nvGrpSpPr>
          <p:cNvPr id="14" name="Group 13"/>
          <p:cNvGrpSpPr/>
          <p:nvPr/>
        </p:nvGrpSpPr>
        <p:grpSpPr>
          <a:xfrm>
            <a:off x="4140129" y="3510387"/>
            <a:ext cx="5529497" cy="1385944"/>
            <a:chOff x="2616512" y="3235470"/>
            <a:chExt cx="5421568" cy="1358892"/>
          </a:xfrm>
          <a:solidFill>
            <a:schemeClr val="bg1"/>
          </a:solidFill>
        </p:grpSpPr>
        <p:sp>
          <p:nvSpPr>
            <p:cNvPr id="66" name="Freeform 65"/>
            <p:cNvSpPr>
              <a:spLocks noChangeAspect="1" noEditPoints="1"/>
            </p:cNvSpPr>
            <p:nvPr/>
          </p:nvSpPr>
          <p:spPr bwMode="auto">
            <a:xfrm>
              <a:off x="5734989" y="3236376"/>
              <a:ext cx="194488" cy="24368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ED7D31"/>
                </a:solidFill>
              </a:endParaRPr>
            </a:p>
          </p:txBody>
        </p:sp>
        <p:sp>
          <p:nvSpPr>
            <p:cNvPr id="67" name="Rectangle 105"/>
            <p:cNvSpPr>
              <a:spLocks noChangeAspect="1"/>
            </p:cNvSpPr>
            <p:nvPr/>
          </p:nvSpPr>
          <p:spPr bwMode="auto">
            <a:xfrm>
              <a:off x="6360624" y="3351594"/>
              <a:ext cx="314792" cy="243681"/>
            </a:xfrm>
            <a:custGeom>
              <a:avLst/>
              <a:gdLst/>
              <a:ahLst/>
              <a:cxnLst/>
              <a:rect l="l" t="t" r="r" b="b"/>
              <a:pathLst>
                <a:path w="4577581" h="3544438">
                  <a:moveTo>
                    <a:pt x="147597" y="2112675"/>
                  </a:moveTo>
                  <a:lnTo>
                    <a:pt x="147597" y="3391715"/>
                  </a:lnTo>
                  <a:lnTo>
                    <a:pt x="1452503" y="3391715"/>
                  </a:lnTo>
                  <a:lnTo>
                    <a:pt x="1452503" y="2112675"/>
                  </a:lnTo>
                  <a:close/>
                  <a:moveTo>
                    <a:pt x="2285892" y="1979339"/>
                  </a:moveTo>
                  <a:cubicBezTo>
                    <a:pt x="2285575" y="2296779"/>
                    <a:pt x="2285005" y="2615641"/>
                    <a:pt x="2283511" y="2941940"/>
                  </a:cubicBezTo>
                  <a:lnTo>
                    <a:pt x="2621785" y="2941940"/>
                  </a:lnTo>
                  <a:lnTo>
                    <a:pt x="2621785" y="1979339"/>
                  </a:lnTo>
                  <a:close/>
                  <a:moveTo>
                    <a:pt x="3191380" y="1953653"/>
                  </a:moveTo>
                  <a:cubicBezTo>
                    <a:pt x="3191135" y="2205346"/>
                    <a:pt x="3190634" y="2458747"/>
                    <a:pt x="3189242" y="2719130"/>
                  </a:cubicBezTo>
                  <a:lnTo>
                    <a:pt x="3358797" y="2719130"/>
                  </a:lnTo>
                  <a:lnTo>
                    <a:pt x="3358797" y="1953653"/>
                  </a:lnTo>
                  <a:close/>
                  <a:moveTo>
                    <a:pt x="3764347" y="1867915"/>
                  </a:moveTo>
                  <a:cubicBezTo>
                    <a:pt x="3764188" y="2062191"/>
                    <a:pt x="3763908" y="2257318"/>
                    <a:pt x="3763023" y="2457145"/>
                  </a:cubicBezTo>
                  <a:lnTo>
                    <a:pt x="3970564" y="2457145"/>
                  </a:lnTo>
                  <a:lnTo>
                    <a:pt x="3970564" y="1867915"/>
                  </a:lnTo>
                  <a:close/>
                  <a:moveTo>
                    <a:pt x="147597" y="1784055"/>
                  </a:moveTo>
                  <a:lnTo>
                    <a:pt x="147597" y="2025570"/>
                  </a:lnTo>
                  <a:lnTo>
                    <a:pt x="1452503" y="2025570"/>
                  </a:lnTo>
                  <a:lnTo>
                    <a:pt x="1452503" y="1784055"/>
                  </a:lnTo>
                  <a:close/>
                  <a:moveTo>
                    <a:pt x="4228653" y="1778151"/>
                  </a:moveTo>
                  <a:cubicBezTo>
                    <a:pt x="4228556" y="1922149"/>
                    <a:pt x="4228402" y="2066609"/>
                    <a:pt x="4227899" y="2214181"/>
                  </a:cubicBezTo>
                  <a:lnTo>
                    <a:pt x="4361222" y="2214181"/>
                  </a:lnTo>
                  <a:lnTo>
                    <a:pt x="4361222" y="1778151"/>
                  </a:lnTo>
                  <a:close/>
                  <a:moveTo>
                    <a:pt x="3191663" y="1756981"/>
                  </a:moveTo>
                  <a:lnTo>
                    <a:pt x="3191455" y="1901522"/>
                  </a:lnTo>
                  <a:lnTo>
                    <a:pt x="3358797" y="1901522"/>
                  </a:lnTo>
                  <a:lnTo>
                    <a:pt x="3358797" y="1756981"/>
                  </a:lnTo>
                  <a:close/>
                  <a:moveTo>
                    <a:pt x="2286284" y="1732021"/>
                  </a:moveTo>
                  <a:cubicBezTo>
                    <a:pt x="2286204" y="1792600"/>
                    <a:pt x="2286135" y="1853174"/>
                    <a:pt x="2285996" y="1913784"/>
                  </a:cubicBezTo>
                  <a:lnTo>
                    <a:pt x="2621785" y="1913784"/>
                  </a:lnTo>
                  <a:lnTo>
                    <a:pt x="2621785" y="1732021"/>
                  </a:lnTo>
                  <a:close/>
                  <a:moveTo>
                    <a:pt x="3764542" y="1716526"/>
                  </a:moveTo>
                  <a:cubicBezTo>
                    <a:pt x="3764499" y="1753609"/>
                    <a:pt x="3764465" y="1790688"/>
                    <a:pt x="3764399" y="1827787"/>
                  </a:cubicBezTo>
                  <a:lnTo>
                    <a:pt x="3970564" y="1827787"/>
                  </a:lnTo>
                  <a:lnTo>
                    <a:pt x="3970564" y="1716526"/>
                  </a:lnTo>
                  <a:close/>
                  <a:moveTo>
                    <a:pt x="4228772" y="1666123"/>
                  </a:moveTo>
                  <a:cubicBezTo>
                    <a:pt x="4228740" y="1693569"/>
                    <a:pt x="4228720" y="1721008"/>
                    <a:pt x="4228685" y="1748456"/>
                  </a:cubicBezTo>
                  <a:lnTo>
                    <a:pt x="4361222" y="1748456"/>
                  </a:lnTo>
                  <a:lnTo>
                    <a:pt x="4361222" y="1666123"/>
                  </a:lnTo>
                  <a:close/>
                  <a:moveTo>
                    <a:pt x="3764736" y="1565137"/>
                  </a:moveTo>
                  <a:lnTo>
                    <a:pt x="3764593" y="1676398"/>
                  </a:lnTo>
                  <a:lnTo>
                    <a:pt x="3970564" y="1676398"/>
                  </a:lnTo>
                  <a:lnTo>
                    <a:pt x="3970564" y="1565137"/>
                  </a:lnTo>
                  <a:close/>
                  <a:moveTo>
                    <a:pt x="3191945" y="1560310"/>
                  </a:moveTo>
                  <a:lnTo>
                    <a:pt x="3191738" y="1704850"/>
                  </a:lnTo>
                  <a:lnTo>
                    <a:pt x="3358797" y="1704850"/>
                  </a:lnTo>
                  <a:lnTo>
                    <a:pt x="3358797" y="1560310"/>
                  </a:lnTo>
                  <a:close/>
                  <a:moveTo>
                    <a:pt x="4228892" y="1554095"/>
                  </a:moveTo>
                  <a:lnTo>
                    <a:pt x="4228804" y="1636428"/>
                  </a:lnTo>
                  <a:lnTo>
                    <a:pt x="4361222" y="1636428"/>
                  </a:lnTo>
                  <a:lnTo>
                    <a:pt x="4361222" y="1554095"/>
                  </a:lnTo>
                  <a:close/>
                  <a:moveTo>
                    <a:pt x="2286675" y="1484703"/>
                  </a:moveTo>
                  <a:lnTo>
                    <a:pt x="2286387" y="1666466"/>
                  </a:lnTo>
                  <a:lnTo>
                    <a:pt x="2621785" y="1666466"/>
                  </a:lnTo>
                  <a:lnTo>
                    <a:pt x="2621785" y="1484703"/>
                  </a:lnTo>
                  <a:close/>
                  <a:moveTo>
                    <a:pt x="147597" y="1455436"/>
                  </a:moveTo>
                  <a:lnTo>
                    <a:pt x="147597" y="1696950"/>
                  </a:lnTo>
                  <a:lnTo>
                    <a:pt x="1452503" y="1696950"/>
                  </a:lnTo>
                  <a:lnTo>
                    <a:pt x="1452503" y="1455436"/>
                  </a:lnTo>
                  <a:close/>
                  <a:moveTo>
                    <a:pt x="4229011" y="1442067"/>
                  </a:moveTo>
                  <a:lnTo>
                    <a:pt x="4228923" y="1524400"/>
                  </a:lnTo>
                  <a:lnTo>
                    <a:pt x="4361222" y="1524400"/>
                  </a:lnTo>
                  <a:lnTo>
                    <a:pt x="4361222" y="1442067"/>
                  </a:lnTo>
                  <a:close/>
                  <a:moveTo>
                    <a:pt x="3764931" y="1413748"/>
                  </a:moveTo>
                  <a:lnTo>
                    <a:pt x="3764788" y="1525009"/>
                  </a:lnTo>
                  <a:lnTo>
                    <a:pt x="3970564" y="1525009"/>
                  </a:lnTo>
                  <a:lnTo>
                    <a:pt x="3970564" y="1413748"/>
                  </a:lnTo>
                  <a:close/>
                  <a:moveTo>
                    <a:pt x="3192228" y="1363638"/>
                  </a:moveTo>
                  <a:lnTo>
                    <a:pt x="3192020" y="1508179"/>
                  </a:lnTo>
                  <a:lnTo>
                    <a:pt x="3358797" y="1508179"/>
                  </a:lnTo>
                  <a:lnTo>
                    <a:pt x="3358797" y="1363638"/>
                  </a:lnTo>
                  <a:close/>
                  <a:moveTo>
                    <a:pt x="4229187" y="1330039"/>
                  </a:moveTo>
                  <a:cubicBezTo>
                    <a:pt x="4229102" y="1357559"/>
                    <a:pt x="4229059" y="1384997"/>
                    <a:pt x="4229042" y="1412372"/>
                  </a:cubicBezTo>
                  <a:lnTo>
                    <a:pt x="4361222" y="1412372"/>
                  </a:lnTo>
                  <a:lnTo>
                    <a:pt x="4361222" y="1330039"/>
                  </a:lnTo>
                  <a:close/>
                  <a:moveTo>
                    <a:pt x="3765200" y="1262359"/>
                  </a:moveTo>
                  <a:cubicBezTo>
                    <a:pt x="3765074" y="1299549"/>
                    <a:pt x="3765005" y="1336628"/>
                    <a:pt x="3764983" y="1373620"/>
                  </a:cubicBezTo>
                  <a:lnTo>
                    <a:pt x="3970564" y="1373620"/>
                  </a:lnTo>
                  <a:lnTo>
                    <a:pt x="3970564" y="1262359"/>
                  </a:lnTo>
                  <a:close/>
                  <a:moveTo>
                    <a:pt x="2287066" y="1237385"/>
                  </a:moveTo>
                  <a:lnTo>
                    <a:pt x="2286779" y="1419148"/>
                  </a:lnTo>
                  <a:lnTo>
                    <a:pt x="2621785" y="1419148"/>
                  </a:lnTo>
                  <a:lnTo>
                    <a:pt x="2621785" y="1237385"/>
                  </a:lnTo>
                  <a:close/>
                  <a:moveTo>
                    <a:pt x="4229495" y="1218011"/>
                  </a:moveTo>
                  <a:lnTo>
                    <a:pt x="4229268" y="1300344"/>
                  </a:lnTo>
                  <a:lnTo>
                    <a:pt x="4361222" y="1300344"/>
                  </a:lnTo>
                  <a:lnTo>
                    <a:pt x="4361222" y="1218011"/>
                  </a:lnTo>
                  <a:close/>
                  <a:moveTo>
                    <a:pt x="3192511" y="1166966"/>
                  </a:moveTo>
                  <a:lnTo>
                    <a:pt x="3192303" y="1311507"/>
                  </a:lnTo>
                  <a:lnTo>
                    <a:pt x="3358797" y="1311507"/>
                  </a:lnTo>
                  <a:lnTo>
                    <a:pt x="3358797" y="1166966"/>
                  </a:lnTo>
                  <a:close/>
                  <a:moveTo>
                    <a:pt x="147597" y="1126816"/>
                  </a:moveTo>
                  <a:lnTo>
                    <a:pt x="147597" y="1368331"/>
                  </a:lnTo>
                  <a:lnTo>
                    <a:pt x="1452503" y="1368331"/>
                  </a:lnTo>
                  <a:lnTo>
                    <a:pt x="1452503" y="1126816"/>
                  </a:lnTo>
                  <a:close/>
                  <a:moveTo>
                    <a:pt x="3765703" y="1110970"/>
                  </a:moveTo>
                  <a:lnTo>
                    <a:pt x="3765333" y="1222231"/>
                  </a:lnTo>
                  <a:lnTo>
                    <a:pt x="3970564" y="1222231"/>
                  </a:lnTo>
                  <a:lnTo>
                    <a:pt x="3970564" y="1110970"/>
                  </a:lnTo>
                  <a:close/>
                  <a:moveTo>
                    <a:pt x="4229803" y="1105983"/>
                  </a:moveTo>
                  <a:lnTo>
                    <a:pt x="4229576" y="1188317"/>
                  </a:lnTo>
                  <a:lnTo>
                    <a:pt x="4361222" y="1188317"/>
                  </a:lnTo>
                  <a:lnTo>
                    <a:pt x="4361222" y="1105983"/>
                  </a:lnTo>
                  <a:close/>
                  <a:moveTo>
                    <a:pt x="2287502" y="990067"/>
                  </a:moveTo>
                  <a:cubicBezTo>
                    <a:pt x="2287329" y="1050814"/>
                    <a:pt x="2287196" y="1111388"/>
                    <a:pt x="2287170" y="1171830"/>
                  </a:cubicBezTo>
                  <a:lnTo>
                    <a:pt x="2621785" y="1171830"/>
                  </a:lnTo>
                  <a:lnTo>
                    <a:pt x="2621785" y="990067"/>
                  </a:lnTo>
                  <a:close/>
                  <a:moveTo>
                    <a:pt x="3193216" y="970294"/>
                  </a:moveTo>
                  <a:lnTo>
                    <a:pt x="3192679" y="1114835"/>
                  </a:lnTo>
                  <a:lnTo>
                    <a:pt x="3358797" y="1114835"/>
                  </a:lnTo>
                  <a:lnTo>
                    <a:pt x="3358797" y="970294"/>
                  </a:lnTo>
                  <a:close/>
                  <a:moveTo>
                    <a:pt x="3766207" y="959581"/>
                  </a:moveTo>
                  <a:lnTo>
                    <a:pt x="3765837" y="1070842"/>
                  </a:lnTo>
                  <a:lnTo>
                    <a:pt x="3970564" y="1070842"/>
                  </a:lnTo>
                  <a:lnTo>
                    <a:pt x="3970564" y="959581"/>
                  </a:lnTo>
                  <a:close/>
                  <a:moveTo>
                    <a:pt x="147597" y="798197"/>
                  </a:moveTo>
                  <a:lnTo>
                    <a:pt x="147597" y="1039711"/>
                  </a:lnTo>
                  <a:lnTo>
                    <a:pt x="1452503" y="1039711"/>
                  </a:lnTo>
                  <a:lnTo>
                    <a:pt x="1452503" y="798197"/>
                  </a:lnTo>
                  <a:close/>
                  <a:moveTo>
                    <a:pt x="3193946" y="773623"/>
                  </a:moveTo>
                  <a:lnTo>
                    <a:pt x="3193409" y="918164"/>
                  </a:lnTo>
                  <a:lnTo>
                    <a:pt x="3358797" y="918164"/>
                  </a:lnTo>
                  <a:lnTo>
                    <a:pt x="3358797" y="773623"/>
                  </a:lnTo>
                  <a:close/>
                  <a:moveTo>
                    <a:pt x="2288285" y="742749"/>
                  </a:moveTo>
                  <a:lnTo>
                    <a:pt x="2287710" y="924512"/>
                  </a:lnTo>
                  <a:lnTo>
                    <a:pt x="2621785" y="924512"/>
                  </a:lnTo>
                  <a:lnTo>
                    <a:pt x="2621785" y="742749"/>
                  </a:lnTo>
                  <a:close/>
                  <a:moveTo>
                    <a:pt x="2289342" y="495431"/>
                  </a:moveTo>
                  <a:cubicBezTo>
                    <a:pt x="2288957" y="556278"/>
                    <a:pt x="2288699" y="616852"/>
                    <a:pt x="2288492" y="677194"/>
                  </a:cubicBezTo>
                  <a:lnTo>
                    <a:pt x="2621785" y="677194"/>
                  </a:lnTo>
                  <a:lnTo>
                    <a:pt x="2621785" y="495431"/>
                  </a:lnTo>
                  <a:close/>
                  <a:moveTo>
                    <a:pt x="147597" y="469577"/>
                  </a:moveTo>
                  <a:lnTo>
                    <a:pt x="147597" y="711091"/>
                  </a:lnTo>
                  <a:lnTo>
                    <a:pt x="1452503" y="711091"/>
                  </a:lnTo>
                  <a:lnTo>
                    <a:pt x="1452503" y="469577"/>
                  </a:lnTo>
                  <a:close/>
                  <a:moveTo>
                    <a:pt x="147597" y="140958"/>
                  </a:moveTo>
                  <a:lnTo>
                    <a:pt x="147597" y="382472"/>
                  </a:lnTo>
                  <a:lnTo>
                    <a:pt x="1452503" y="382472"/>
                  </a:lnTo>
                  <a:lnTo>
                    <a:pt x="1452503" y="140958"/>
                  </a:lnTo>
                  <a:close/>
                  <a:moveTo>
                    <a:pt x="1522088" y="137"/>
                  </a:moveTo>
                  <a:cubicBezTo>
                    <a:pt x="1523433" y="2421"/>
                    <a:pt x="1526034" y="32164"/>
                    <a:pt x="1525754" y="6990"/>
                  </a:cubicBezTo>
                  <a:lnTo>
                    <a:pt x="2290491" y="265714"/>
                  </a:lnTo>
                  <a:lnTo>
                    <a:pt x="2289835" y="396916"/>
                  </a:lnTo>
                  <a:lnTo>
                    <a:pt x="2668824" y="396916"/>
                  </a:lnTo>
                  <a:lnTo>
                    <a:pt x="2669354" y="389450"/>
                  </a:lnTo>
                  <a:cubicBezTo>
                    <a:pt x="2670273" y="391169"/>
                    <a:pt x="2672051" y="413554"/>
                    <a:pt x="2671860" y="394607"/>
                  </a:cubicBezTo>
                  <a:lnTo>
                    <a:pt x="3194631" y="589322"/>
                  </a:lnTo>
                  <a:lnTo>
                    <a:pt x="3194237" y="695282"/>
                  </a:lnTo>
                  <a:lnTo>
                    <a:pt x="3392281" y="695282"/>
                  </a:lnTo>
                  <a:lnTo>
                    <a:pt x="3392658" y="689345"/>
                  </a:lnTo>
                  <a:cubicBezTo>
                    <a:pt x="3393313" y="690712"/>
                    <a:pt x="3394579" y="708512"/>
                    <a:pt x="3394442" y="693446"/>
                  </a:cubicBezTo>
                  <a:lnTo>
                    <a:pt x="3766577" y="848287"/>
                  </a:lnTo>
                  <a:lnTo>
                    <a:pt x="3766415" y="896895"/>
                  </a:lnTo>
                  <a:lnTo>
                    <a:pt x="3992111" y="894707"/>
                  </a:lnTo>
                  <a:cubicBezTo>
                    <a:pt x="3992527" y="895759"/>
                    <a:pt x="3993332" y="909462"/>
                    <a:pt x="3993246" y="897864"/>
                  </a:cubicBezTo>
                  <a:lnTo>
                    <a:pt x="4230047" y="1017053"/>
                  </a:lnTo>
                  <a:lnTo>
                    <a:pt x="4229925" y="1061359"/>
                  </a:lnTo>
                  <a:lnTo>
                    <a:pt x="4378988" y="1061359"/>
                  </a:lnTo>
                  <a:cubicBezTo>
                    <a:pt x="4380140" y="1061052"/>
                    <a:pt x="4380138" y="1060702"/>
                    <a:pt x="4380135" y="1060313"/>
                  </a:cubicBezTo>
                  <a:lnTo>
                    <a:pt x="4577581" y="1148513"/>
                  </a:lnTo>
                  <a:cubicBezTo>
                    <a:pt x="4575973" y="1496802"/>
                    <a:pt x="4576999" y="1815055"/>
                    <a:pt x="4575391" y="2163344"/>
                  </a:cubicBezTo>
                  <a:lnTo>
                    <a:pt x="4381009" y="2265433"/>
                  </a:lnTo>
                  <a:cubicBezTo>
                    <a:pt x="4381046" y="2265704"/>
                    <a:pt x="4381083" y="2265974"/>
                    <a:pt x="4381120" y="2266245"/>
                  </a:cubicBezTo>
                  <a:lnTo>
                    <a:pt x="4227756" y="2266245"/>
                  </a:lnTo>
                  <a:cubicBezTo>
                    <a:pt x="4227732" y="2306707"/>
                    <a:pt x="4227588" y="2347422"/>
                    <a:pt x="4227420" y="2388447"/>
                  </a:cubicBezTo>
                  <a:lnTo>
                    <a:pt x="3994294" y="2526405"/>
                  </a:lnTo>
                  <a:cubicBezTo>
                    <a:pt x="3994339" y="2526771"/>
                    <a:pt x="3994383" y="2527136"/>
                    <a:pt x="3994428" y="2527502"/>
                  </a:cubicBezTo>
                  <a:lnTo>
                    <a:pt x="3762789" y="2527502"/>
                  </a:lnTo>
                  <a:cubicBezTo>
                    <a:pt x="3762773" y="2561476"/>
                    <a:pt x="3762619" y="2595596"/>
                    <a:pt x="3762449" y="2629882"/>
                  </a:cubicBezTo>
                  <a:lnTo>
                    <a:pt x="3396090" y="2809106"/>
                  </a:lnTo>
                  <a:cubicBezTo>
                    <a:pt x="3396159" y="2809581"/>
                    <a:pt x="3396230" y="2810056"/>
                    <a:pt x="3396300" y="2810531"/>
                  </a:cubicBezTo>
                  <a:lnTo>
                    <a:pt x="3188902" y="2810531"/>
                  </a:lnTo>
                  <a:cubicBezTo>
                    <a:pt x="3188901" y="2816920"/>
                    <a:pt x="3188866" y="2823313"/>
                    <a:pt x="3188831" y="2829710"/>
                  </a:cubicBezTo>
                  <a:lnTo>
                    <a:pt x="2674174" y="3055087"/>
                  </a:lnTo>
                  <a:cubicBezTo>
                    <a:pt x="2674272" y="3055685"/>
                    <a:pt x="2674371" y="3056282"/>
                    <a:pt x="2674469" y="3056879"/>
                  </a:cubicBezTo>
                  <a:lnTo>
                    <a:pt x="2282936" y="3056879"/>
                  </a:lnTo>
                  <a:cubicBezTo>
                    <a:pt x="2282728" y="3118483"/>
                    <a:pt x="2282386" y="3180374"/>
                    <a:pt x="2282007" y="3242591"/>
                  </a:cubicBezTo>
                  <a:lnTo>
                    <a:pt x="1529139" y="3542057"/>
                  </a:lnTo>
                  <a:cubicBezTo>
                    <a:pt x="1529283" y="3542851"/>
                    <a:pt x="1529427" y="3543644"/>
                    <a:pt x="1529571" y="3544438"/>
                  </a:cubicBezTo>
                  <a:lnTo>
                    <a:pt x="0" y="3544438"/>
                  </a:lnTo>
                  <a:lnTo>
                    <a:pt x="0" y="10057"/>
                  </a:lnTo>
                  <a:lnTo>
                    <a:pt x="1521313" y="10057"/>
                  </a:lnTo>
                  <a:lnTo>
                    <a:pt x="1521538" y="1664"/>
                  </a:lnTo>
                  <a:cubicBezTo>
                    <a:pt x="1521674" y="138"/>
                    <a:pt x="1521863" y="-244"/>
                    <a:pt x="1522088" y="1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530"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9" name="Group 8"/>
            <p:cNvGrpSpPr/>
            <p:nvPr/>
          </p:nvGrpSpPr>
          <p:grpSpPr>
            <a:xfrm>
              <a:off x="2616512" y="3235470"/>
              <a:ext cx="5421568" cy="1358892"/>
              <a:chOff x="2616512" y="3235470"/>
              <a:chExt cx="5421568" cy="1358892"/>
            </a:xfrm>
            <a:grpFill/>
          </p:grpSpPr>
          <p:sp>
            <p:nvSpPr>
              <p:cNvPr id="56" name="Rectangle 25"/>
              <p:cNvSpPr>
                <a:spLocks noChangeAspect="1"/>
              </p:cNvSpPr>
              <p:nvPr/>
            </p:nvSpPr>
            <p:spPr bwMode="auto">
              <a:xfrm>
                <a:off x="2616512" y="3338709"/>
                <a:ext cx="301457" cy="20878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186521"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530" spc="-51" dirty="0" err="1">
                  <a:solidFill>
                    <a:srgbClr val="ED7D31"/>
                  </a:solidFill>
                  <a:latin typeface="Segoe UI" pitchFamily="34" charset="0"/>
                  <a:ea typeface="Segoe UI" pitchFamily="34" charset="0"/>
                  <a:cs typeface="Segoe UI" pitchFamily="34" charset="0"/>
                </a:endParaRPr>
              </a:p>
            </p:txBody>
          </p:sp>
          <p:sp>
            <p:nvSpPr>
              <p:cNvPr id="57" name="Rectangle 138"/>
              <p:cNvSpPr>
                <a:spLocks noChangeAspect="1"/>
              </p:cNvSpPr>
              <p:nvPr/>
            </p:nvSpPr>
            <p:spPr bwMode="auto">
              <a:xfrm rot="5400000">
                <a:off x="7612747" y="4099710"/>
                <a:ext cx="425278" cy="425389"/>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solidFill>
                    <a:srgbClr val="ED7D31"/>
                  </a:solidFill>
                  <a:latin typeface="Segoe UI" pitchFamily="34" charset="0"/>
                  <a:ea typeface="Segoe UI" pitchFamily="34" charset="0"/>
                  <a:cs typeface="Segoe UI" pitchFamily="34" charset="0"/>
                </a:endParaRPr>
              </a:p>
            </p:txBody>
          </p:sp>
          <p:sp>
            <p:nvSpPr>
              <p:cNvPr id="59" name="Freeform 58"/>
              <p:cNvSpPr>
                <a:spLocks noChangeAspect="1"/>
              </p:cNvSpPr>
              <p:nvPr/>
            </p:nvSpPr>
            <p:spPr bwMode="auto">
              <a:xfrm flipH="1">
                <a:off x="4228186" y="4188200"/>
                <a:ext cx="253695" cy="38185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56" tIns="46628" rIns="93256" bIns="4662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dirty="0">
                  <a:solidFill>
                    <a:prstClr val="white"/>
                  </a:solidFill>
                </a:endParaRPr>
              </a:p>
            </p:txBody>
          </p:sp>
          <p:sp>
            <p:nvSpPr>
              <p:cNvPr id="60" name="Freeform 59"/>
              <p:cNvSpPr>
                <a:spLocks noChangeAspect="1"/>
              </p:cNvSpPr>
              <p:nvPr/>
            </p:nvSpPr>
            <p:spPr bwMode="auto">
              <a:xfrm>
                <a:off x="7722164" y="3264273"/>
                <a:ext cx="206443" cy="448150"/>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endParaRPr lang="en-US" sz="1836" dirty="0">
                  <a:solidFill>
                    <a:prstClr val="white"/>
                  </a:solidFill>
                </a:endParaRPr>
              </a:p>
            </p:txBody>
          </p:sp>
          <p:sp>
            <p:nvSpPr>
              <p:cNvPr id="61" name="Rectangle 19"/>
              <p:cNvSpPr>
                <a:spLocks noChangeAspect="1"/>
              </p:cNvSpPr>
              <p:nvPr/>
            </p:nvSpPr>
            <p:spPr bwMode="auto">
              <a:xfrm>
                <a:off x="3292277" y="3387614"/>
                <a:ext cx="478985" cy="470426"/>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2" name="Trapezoid 14"/>
              <p:cNvSpPr>
                <a:spLocks noChangeAspect="1"/>
              </p:cNvSpPr>
              <p:nvPr/>
            </p:nvSpPr>
            <p:spPr bwMode="auto">
              <a:xfrm>
                <a:off x="3492011" y="4323355"/>
                <a:ext cx="245209" cy="201349"/>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186521"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3" name="Freeform 62"/>
              <p:cNvSpPr>
                <a:spLocks noChangeAspect="1" noEditPoints="1"/>
              </p:cNvSpPr>
              <p:nvPr/>
            </p:nvSpPr>
            <p:spPr bwMode="auto">
              <a:xfrm>
                <a:off x="6932731" y="4198337"/>
                <a:ext cx="262379" cy="262310"/>
              </a:xfrm>
              <a:custGeom>
                <a:avLst/>
                <a:gdLst>
                  <a:gd name="T0" fmla="*/ 0 w 300"/>
                  <a:gd name="T1" fmla="*/ 150 h 300"/>
                  <a:gd name="T2" fmla="*/ 300 w 300"/>
                  <a:gd name="T3" fmla="*/ 150 h 300"/>
                  <a:gd name="T4" fmla="*/ 217 w 300"/>
                  <a:gd name="T5" fmla="*/ 258 h 300"/>
                  <a:gd name="T6" fmla="*/ 207 w 300"/>
                  <a:gd name="T7" fmla="*/ 256 h 300"/>
                  <a:gd name="T8" fmla="*/ 154 w 300"/>
                  <a:gd name="T9" fmla="*/ 277 h 300"/>
                  <a:gd name="T10" fmla="*/ 146 w 300"/>
                  <a:gd name="T11" fmla="*/ 255 h 300"/>
                  <a:gd name="T12" fmla="*/ 89 w 300"/>
                  <a:gd name="T13" fmla="*/ 262 h 300"/>
                  <a:gd name="T14" fmla="*/ 87 w 300"/>
                  <a:gd name="T15" fmla="*/ 252 h 300"/>
                  <a:gd name="T16" fmla="*/ 41 w 300"/>
                  <a:gd name="T17" fmla="*/ 217 h 300"/>
                  <a:gd name="T18" fmla="*/ 44 w 300"/>
                  <a:gd name="T19" fmla="*/ 206 h 300"/>
                  <a:gd name="T20" fmla="*/ 22 w 300"/>
                  <a:gd name="T21" fmla="*/ 153 h 300"/>
                  <a:gd name="T22" fmla="*/ 51 w 300"/>
                  <a:gd name="T23" fmla="*/ 146 h 300"/>
                  <a:gd name="T24" fmla="*/ 38 w 300"/>
                  <a:gd name="T25" fmla="*/ 89 h 300"/>
                  <a:gd name="T26" fmla="*/ 48 w 300"/>
                  <a:gd name="T27" fmla="*/ 86 h 300"/>
                  <a:gd name="T28" fmla="*/ 83 w 300"/>
                  <a:gd name="T29" fmla="*/ 41 h 300"/>
                  <a:gd name="T30" fmla="*/ 93 w 300"/>
                  <a:gd name="T31" fmla="*/ 44 h 300"/>
                  <a:gd name="T32" fmla="*/ 146 w 300"/>
                  <a:gd name="T33" fmla="*/ 22 h 300"/>
                  <a:gd name="T34" fmla="*/ 154 w 300"/>
                  <a:gd name="T35" fmla="*/ 45 h 300"/>
                  <a:gd name="T36" fmla="*/ 210 w 300"/>
                  <a:gd name="T37" fmla="*/ 37 h 300"/>
                  <a:gd name="T38" fmla="*/ 213 w 300"/>
                  <a:gd name="T39" fmla="*/ 48 h 300"/>
                  <a:gd name="T40" fmla="*/ 258 w 300"/>
                  <a:gd name="T41" fmla="*/ 83 h 300"/>
                  <a:gd name="T42" fmla="*/ 256 w 300"/>
                  <a:gd name="T43" fmla="*/ 93 h 300"/>
                  <a:gd name="T44" fmla="*/ 277 w 300"/>
                  <a:gd name="T45" fmla="*/ 146 h 300"/>
                  <a:gd name="T46" fmla="*/ 255 w 300"/>
                  <a:gd name="T47" fmla="*/ 153 h 300"/>
                  <a:gd name="T48" fmla="*/ 262 w 300"/>
                  <a:gd name="T49" fmla="*/ 210 h 300"/>
                  <a:gd name="T50" fmla="*/ 252 w 300"/>
                  <a:gd name="T51" fmla="*/ 213 h 300"/>
                  <a:gd name="T52" fmla="*/ 217 w 300"/>
                  <a:gd name="T53" fmla="*/ 258 h 300"/>
                  <a:gd name="T54" fmla="*/ 141 w 300"/>
                  <a:gd name="T55" fmla="*/ 158 h 300"/>
                  <a:gd name="T56" fmla="*/ 158 w 300"/>
                  <a:gd name="T57" fmla="*/ 141 h 300"/>
                  <a:gd name="T58" fmla="*/ 211 w 300"/>
                  <a:gd name="T59" fmla="*/ 88 h 300"/>
                  <a:gd name="T60" fmla="*/ 125 w 300"/>
                  <a:gd name="T61" fmla="*/ 132 h 300"/>
                  <a:gd name="T62" fmla="*/ 168 w 300"/>
                  <a:gd name="T63" fmla="*/ 174 h 300"/>
                  <a:gd name="T64" fmla="*/ 211 w 300"/>
                  <a:gd name="T65" fmla="*/ 88 h 300"/>
                  <a:gd name="T66" fmla="*/ 135 w 300"/>
                  <a:gd name="T67" fmla="*/ 135 h 300"/>
                  <a:gd name="T68" fmla="*/ 165 w 300"/>
                  <a:gd name="T69" fmla="*/ 1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17" y="258"/>
                    </a:moveTo>
                    <a:cubicBezTo>
                      <a:pt x="213" y="252"/>
                      <a:pt x="213" y="252"/>
                      <a:pt x="213" y="252"/>
                    </a:cubicBezTo>
                    <a:cubicBezTo>
                      <a:pt x="207" y="256"/>
                      <a:pt x="207" y="256"/>
                      <a:pt x="207" y="256"/>
                    </a:cubicBezTo>
                    <a:cubicBezTo>
                      <a:pt x="210" y="262"/>
                      <a:pt x="210" y="262"/>
                      <a:pt x="210" y="262"/>
                    </a:cubicBezTo>
                    <a:cubicBezTo>
                      <a:pt x="193" y="271"/>
                      <a:pt x="174" y="276"/>
                      <a:pt x="154" y="277"/>
                    </a:cubicBezTo>
                    <a:cubicBezTo>
                      <a:pt x="154" y="255"/>
                      <a:pt x="154" y="255"/>
                      <a:pt x="154" y="255"/>
                    </a:cubicBezTo>
                    <a:cubicBezTo>
                      <a:pt x="146" y="255"/>
                      <a:pt x="146" y="255"/>
                      <a:pt x="146" y="255"/>
                    </a:cubicBezTo>
                    <a:cubicBezTo>
                      <a:pt x="146" y="277"/>
                      <a:pt x="146" y="277"/>
                      <a:pt x="146" y="277"/>
                    </a:cubicBezTo>
                    <a:cubicBezTo>
                      <a:pt x="126" y="276"/>
                      <a:pt x="106" y="271"/>
                      <a:pt x="89" y="262"/>
                    </a:cubicBezTo>
                    <a:cubicBezTo>
                      <a:pt x="93" y="256"/>
                      <a:pt x="93" y="256"/>
                      <a:pt x="93" y="256"/>
                    </a:cubicBezTo>
                    <a:cubicBezTo>
                      <a:pt x="87" y="252"/>
                      <a:pt x="87" y="252"/>
                      <a:pt x="87" y="252"/>
                    </a:cubicBezTo>
                    <a:cubicBezTo>
                      <a:pt x="83" y="258"/>
                      <a:pt x="83" y="258"/>
                      <a:pt x="83" y="258"/>
                    </a:cubicBezTo>
                    <a:cubicBezTo>
                      <a:pt x="66" y="248"/>
                      <a:pt x="52" y="233"/>
                      <a:pt x="41" y="217"/>
                    </a:cubicBezTo>
                    <a:cubicBezTo>
                      <a:pt x="48" y="213"/>
                      <a:pt x="48" y="213"/>
                      <a:pt x="48" y="213"/>
                    </a:cubicBezTo>
                    <a:cubicBezTo>
                      <a:pt x="44" y="206"/>
                      <a:pt x="44" y="206"/>
                      <a:pt x="44" y="206"/>
                    </a:cubicBezTo>
                    <a:cubicBezTo>
                      <a:pt x="38" y="210"/>
                      <a:pt x="38" y="210"/>
                      <a:pt x="38" y="210"/>
                    </a:cubicBezTo>
                    <a:cubicBezTo>
                      <a:pt x="28" y="193"/>
                      <a:pt x="23" y="174"/>
                      <a:pt x="22" y="153"/>
                    </a:cubicBezTo>
                    <a:cubicBezTo>
                      <a:pt x="51" y="153"/>
                      <a:pt x="51" y="153"/>
                      <a:pt x="51" y="153"/>
                    </a:cubicBezTo>
                    <a:cubicBezTo>
                      <a:pt x="51" y="146"/>
                      <a:pt x="51" y="146"/>
                      <a:pt x="51" y="146"/>
                    </a:cubicBezTo>
                    <a:cubicBezTo>
                      <a:pt x="22" y="146"/>
                      <a:pt x="22" y="146"/>
                      <a:pt x="22" y="146"/>
                    </a:cubicBezTo>
                    <a:cubicBezTo>
                      <a:pt x="23" y="125"/>
                      <a:pt x="28" y="106"/>
                      <a:pt x="38" y="89"/>
                    </a:cubicBezTo>
                    <a:cubicBezTo>
                      <a:pt x="44" y="93"/>
                      <a:pt x="44" y="93"/>
                      <a:pt x="44" y="93"/>
                    </a:cubicBezTo>
                    <a:cubicBezTo>
                      <a:pt x="48" y="86"/>
                      <a:pt x="48" y="86"/>
                      <a:pt x="48" y="86"/>
                    </a:cubicBezTo>
                    <a:cubicBezTo>
                      <a:pt x="41" y="83"/>
                      <a:pt x="41" y="83"/>
                      <a:pt x="41" y="83"/>
                    </a:cubicBezTo>
                    <a:cubicBezTo>
                      <a:pt x="52" y="66"/>
                      <a:pt x="66" y="52"/>
                      <a:pt x="83" y="41"/>
                    </a:cubicBezTo>
                    <a:cubicBezTo>
                      <a:pt x="87" y="48"/>
                      <a:pt x="87" y="48"/>
                      <a:pt x="87" y="48"/>
                    </a:cubicBezTo>
                    <a:cubicBezTo>
                      <a:pt x="93" y="44"/>
                      <a:pt x="93" y="44"/>
                      <a:pt x="93" y="44"/>
                    </a:cubicBezTo>
                    <a:cubicBezTo>
                      <a:pt x="89" y="37"/>
                      <a:pt x="89" y="37"/>
                      <a:pt x="89" y="37"/>
                    </a:cubicBezTo>
                    <a:cubicBezTo>
                      <a:pt x="106" y="28"/>
                      <a:pt x="126" y="23"/>
                      <a:pt x="146" y="22"/>
                    </a:cubicBezTo>
                    <a:cubicBezTo>
                      <a:pt x="146" y="45"/>
                      <a:pt x="146" y="45"/>
                      <a:pt x="146" y="45"/>
                    </a:cubicBezTo>
                    <a:cubicBezTo>
                      <a:pt x="154" y="45"/>
                      <a:pt x="154" y="45"/>
                      <a:pt x="154" y="45"/>
                    </a:cubicBezTo>
                    <a:cubicBezTo>
                      <a:pt x="154" y="22"/>
                      <a:pt x="154" y="22"/>
                      <a:pt x="154" y="22"/>
                    </a:cubicBezTo>
                    <a:cubicBezTo>
                      <a:pt x="174" y="23"/>
                      <a:pt x="193" y="28"/>
                      <a:pt x="210" y="37"/>
                    </a:cubicBezTo>
                    <a:cubicBezTo>
                      <a:pt x="207" y="44"/>
                      <a:pt x="207" y="44"/>
                      <a:pt x="207" y="44"/>
                    </a:cubicBezTo>
                    <a:cubicBezTo>
                      <a:pt x="213" y="48"/>
                      <a:pt x="213" y="48"/>
                      <a:pt x="213" y="48"/>
                    </a:cubicBezTo>
                    <a:cubicBezTo>
                      <a:pt x="217" y="41"/>
                      <a:pt x="217" y="41"/>
                      <a:pt x="217" y="41"/>
                    </a:cubicBezTo>
                    <a:cubicBezTo>
                      <a:pt x="234" y="52"/>
                      <a:pt x="248" y="66"/>
                      <a:pt x="258" y="83"/>
                    </a:cubicBezTo>
                    <a:cubicBezTo>
                      <a:pt x="252" y="86"/>
                      <a:pt x="252" y="86"/>
                      <a:pt x="252" y="86"/>
                    </a:cubicBezTo>
                    <a:cubicBezTo>
                      <a:pt x="256" y="93"/>
                      <a:pt x="256" y="93"/>
                      <a:pt x="256" y="93"/>
                    </a:cubicBezTo>
                    <a:cubicBezTo>
                      <a:pt x="262" y="89"/>
                      <a:pt x="262" y="89"/>
                      <a:pt x="262" y="89"/>
                    </a:cubicBezTo>
                    <a:cubicBezTo>
                      <a:pt x="271" y="106"/>
                      <a:pt x="277" y="125"/>
                      <a:pt x="277" y="146"/>
                    </a:cubicBezTo>
                    <a:cubicBezTo>
                      <a:pt x="255" y="146"/>
                      <a:pt x="255" y="146"/>
                      <a:pt x="255" y="146"/>
                    </a:cubicBezTo>
                    <a:cubicBezTo>
                      <a:pt x="255" y="153"/>
                      <a:pt x="255" y="153"/>
                      <a:pt x="255" y="153"/>
                    </a:cubicBezTo>
                    <a:cubicBezTo>
                      <a:pt x="277" y="153"/>
                      <a:pt x="277" y="153"/>
                      <a:pt x="277" y="153"/>
                    </a:cubicBezTo>
                    <a:cubicBezTo>
                      <a:pt x="276" y="174"/>
                      <a:pt x="271" y="193"/>
                      <a:pt x="262" y="210"/>
                    </a:cubicBezTo>
                    <a:cubicBezTo>
                      <a:pt x="256" y="206"/>
                      <a:pt x="256" y="206"/>
                      <a:pt x="256" y="206"/>
                    </a:cubicBezTo>
                    <a:cubicBezTo>
                      <a:pt x="252" y="213"/>
                      <a:pt x="252" y="213"/>
                      <a:pt x="252" y="213"/>
                    </a:cubicBezTo>
                    <a:cubicBezTo>
                      <a:pt x="258" y="217"/>
                      <a:pt x="258" y="217"/>
                      <a:pt x="258" y="217"/>
                    </a:cubicBezTo>
                    <a:cubicBezTo>
                      <a:pt x="248" y="233"/>
                      <a:pt x="234" y="248"/>
                      <a:pt x="217" y="258"/>
                    </a:cubicBezTo>
                    <a:close/>
                    <a:moveTo>
                      <a:pt x="158" y="158"/>
                    </a:moveTo>
                    <a:cubicBezTo>
                      <a:pt x="154" y="163"/>
                      <a:pt x="146" y="163"/>
                      <a:pt x="141" y="158"/>
                    </a:cubicBezTo>
                    <a:cubicBezTo>
                      <a:pt x="137" y="154"/>
                      <a:pt x="137" y="146"/>
                      <a:pt x="141" y="141"/>
                    </a:cubicBezTo>
                    <a:cubicBezTo>
                      <a:pt x="146" y="137"/>
                      <a:pt x="154" y="137"/>
                      <a:pt x="158" y="141"/>
                    </a:cubicBezTo>
                    <a:cubicBezTo>
                      <a:pt x="163" y="146"/>
                      <a:pt x="163" y="154"/>
                      <a:pt x="158" y="158"/>
                    </a:cubicBezTo>
                    <a:close/>
                    <a:moveTo>
                      <a:pt x="211" y="88"/>
                    </a:moveTo>
                    <a:cubicBezTo>
                      <a:pt x="134" y="123"/>
                      <a:pt x="134" y="123"/>
                      <a:pt x="134" y="123"/>
                    </a:cubicBezTo>
                    <a:cubicBezTo>
                      <a:pt x="125" y="132"/>
                      <a:pt x="125" y="132"/>
                      <a:pt x="125" y="132"/>
                    </a:cubicBezTo>
                    <a:cubicBezTo>
                      <a:pt x="88" y="211"/>
                      <a:pt x="88" y="211"/>
                      <a:pt x="88" y="211"/>
                    </a:cubicBezTo>
                    <a:cubicBezTo>
                      <a:pt x="168" y="174"/>
                      <a:pt x="168" y="174"/>
                      <a:pt x="168" y="174"/>
                    </a:cubicBezTo>
                    <a:cubicBezTo>
                      <a:pt x="176" y="166"/>
                      <a:pt x="176" y="166"/>
                      <a:pt x="176" y="166"/>
                    </a:cubicBezTo>
                    <a:lnTo>
                      <a:pt x="211" y="88"/>
                    </a:lnTo>
                    <a:close/>
                    <a:moveTo>
                      <a:pt x="135" y="165"/>
                    </a:moveTo>
                    <a:cubicBezTo>
                      <a:pt x="127" y="156"/>
                      <a:pt x="127" y="143"/>
                      <a:pt x="135" y="135"/>
                    </a:cubicBezTo>
                    <a:cubicBezTo>
                      <a:pt x="143" y="127"/>
                      <a:pt x="156" y="127"/>
                      <a:pt x="165" y="135"/>
                    </a:cubicBezTo>
                    <a:cubicBezTo>
                      <a:pt x="173" y="143"/>
                      <a:pt x="173" y="156"/>
                      <a:pt x="165" y="165"/>
                    </a:cubicBezTo>
                    <a:cubicBezTo>
                      <a:pt x="156" y="173"/>
                      <a:pt x="143" y="173"/>
                      <a:pt x="135" y="165"/>
                    </a:cubicBez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solidFill>
                    <a:srgbClr val="ED7D31"/>
                  </a:solidFill>
                </a:endParaRPr>
              </a:p>
            </p:txBody>
          </p:sp>
          <p:sp>
            <p:nvSpPr>
              <p:cNvPr id="68" name="Trapezoid 35"/>
              <p:cNvSpPr>
                <a:spLocks noChangeAspect="1"/>
              </p:cNvSpPr>
              <p:nvPr/>
            </p:nvSpPr>
            <p:spPr bwMode="auto">
              <a:xfrm>
                <a:off x="4890116" y="4426141"/>
                <a:ext cx="116771" cy="143577"/>
              </a:xfrm>
              <a:custGeom>
                <a:avLst/>
                <a:gdLst/>
                <a:ahLst/>
                <a:cxnLst/>
                <a:rect l="l" t="t" r="r" b="b"/>
                <a:pathLst>
                  <a:path w="498727" h="613376">
                    <a:moveTo>
                      <a:pt x="248588" y="85168"/>
                    </a:moveTo>
                    <a:cubicBezTo>
                      <a:pt x="222130" y="85168"/>
                      <a:pt x="200681" y="106618"/>
                      <a:pt x="200681" y="133076"/>
                    </a:cubicBezTo>
                    <a:cubicBezTo>
                      <a:pt x="200681" y="159535"/>
                      <a:pt x="222130" y="180984"/>
                      <a:pt x="248588" y="180984"/>
                    </a:cubicBezTo>
                    <a:cubicBezTo>
                      <a:pt x="275047" y="180984"/>
                      <a:pt x="296496" y="159535"/>
                      <a:pt x="296496" y="133076"/>
                    </a:cubicBezTo>
                    <a:cubicBezTo>
                      <a:pt x="296496" y="106618"/>
                      <a:pt x="275047" y="85168"/>
                      <a:pt x="248588" y="85168"/>
                    </a:cubicBezTo>
                    <a:close/>
                    <a:moveTo>
                      <a:pt x="247841" y="0"/>
                    </a:moveTo>
                    <a:cubicBezTo>
                      <a:pt x="330545" y="0"/>
                      <a:pt x="397998" y="67110"/>
                      <a:pt x="397998" y="150114"/>
                    </a:cubicBezTo>
                    <a:cubicBezTo>
                      <a:pt x="397998" y="151880"/>
                      <a:pt x="397998" y="153646"/>
                      <a:pt x="397998" y="155412"/>
                    </a:cubicBezTo>
                    <a:cubicBezTo>
                      <a:pt x="397998" y="165420"/>
                      <a:pt x="396825" y="176016"/>
                      <a:pt x="394479" y="187201"/>
                    </a:cubicBezTo>
                    <a:cubicBezTo>
                      <a:pt x="394475" y="187211"/>
                      <a:pt x="393802" y="188969"/>
                      <a:pt x="274544" y="500358"/>
                    </a:cubicBezTo>
                    <a:lnTo>
                      <a:pt x="470473" y="500358"/>
                    </a:lnTo>
                    <a:lnTo>
                      <a:pt x="498727" y="613376"/>
                    </a:lnTo>
                    <a:lnTo>
                      <a:pt x="0" y="613376"/>
                    </a:lnTo>
                    <a:lnTo>
                      <a:pt x="28255" y="500358"/>
                    </a:lnTo>
                    <a:lnTo>
                      <a:pt x="220183" y="500358"/>
                    </a:lnTo>
                    <a:cubicBezTo>
                      <a:pt x="199775" y="446642"/>
                      <a:pt x="163981" y="352432"/>
                      <a:pt x="101204" y="187201"/>
                    </a:cubicBezTo>
                    <a:cubicBezTo>
                      <a:pt x="99444" y="178371"/>
                      <a:pt x="98271" y="169541"/>
                      <a:pt x="98271" y="161299"/>
                    </a:cubicBezTo>
                    <a:cubicBezTo>
                      <a:pt x="98271" y="157767"/>
                      <a:pt x="98271" y="154235"/>
                      <a:pt x="98271" y="150114"/>
                    </a:cubicBezTo>
                    <a:cubicBezTo>
                      <a:pt x="98271" y="67110"/>
                      <a:pt x="165138" y="0"/>
                      <a:pt x="247841" y="0"/>
                    </a:cubicBezTo>
                    <a:close/>
                  </a:path>
                </a:pathLst>
              </a:custGeom>
              <a:grpFill/>
              <a:ln w="25400" cap="sq" cmpd="sng" algn="ctr">
                <a:noFill/>
                <a:prstDash val="solid"/>
                <a:miter lim="800000"/>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spc="-153" dirty="0">
                  <a:solidFill>
                    <a:srgbClr val="ED7D31"/>
                  </a:solidFill>
                  <a:latin typeface="Segoe Light" pitchFamily="34" charset="0"/>
                </a:endParaRPr>
              </a:p>
            </p:txBody>
          </p:sp>
          <p:sp>
            <p:nvSpPr>
              <p:cNvPr id="69" name="Rectangle 34"/>
              <p:cNvSpPr>
                <a:spLocks noChangeAspect="1"/>
              </p:cNvSpPr>
              <p:nvPr/>
            </p:nvSpPr>
            <p:spPr bwMode="auto">
              <a:xfrm>
                <a:off x="4236748" y="3402704"/>
                <a:ext cx="97385" cy="171288"/>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solidFill>
                    <a:srgbClr val="ED7D31"/>
                  </a:solidFill>
                  <a:latin typeface="Segoe UI" pitchFamily="34" charset="0"/>
                  <a:ea typeface="Segoe UI" pitchFamily="34" charset="0"/>
                  <a:cs typeface="Segoe UI" pitchFamily="34" charset="0"/>
                </a:endParaRPr>
              </a:p>
            </p:txBody>
          </p:sp>
          <p:sp>
            <p:nvSpPr>
              <p:cNvPr id="70" name="Freeform 69"/>
              <p:cNvSpPr>
                <a:spLocks noChangeAspect="1"/>
              </p:cNvSpPr>
              <p:nvPr/>
            </p:nvSpPr>
            <p:spPr bwMode="auto">
              <a:xfrm>
                <a:off x="4750003" y="3235470"/>
                <a:ext cx="146372" cy="143347"/>
              </a:xfrm>
              <a:custGeom>
                <a:avLst/>
                <a:gdLst/>
                <a:ahLst/>
                <a:cxnLst/>
                <a:rect l="l" t="t" r="r" b="b"/>
                <a:pathLst>
                  <a:path w="2765779" h="2709334">
                    <a:moveTo>
                      <a:pt x="2665062" y="2328296"/>
                    </a:moveTo>
                    <a:lnTo>
                      <a:pt x="1426344" y="2380683"/>
                    </a:lnTo>
                    <a:lnTo>
                      <a:pt x="1426344" y="2538426"/>
                    </a:lnTo>
                    <a:lnTo>
                      <a:pt x="2660300" y="2481276"/>
                    </a:lnTo>
                    <a:close/>
                    <a:moveTo>
                      <a:pt x="1789156" y="1884445"/>
                    </a:moveTo>
                    <a:lnTo>
                      <a:pt x="1621278" y="2052323"/>
                    </a:lnTo>
                    <a:lnTo>
                      <a:pt x="1705217" y="2052323"/>
                    </a:lnTo>
                    <a:lnTo>
                      <a:pt x="1705217" y="2320356"/>
                    </a:lnTo>
                    <a:lnTo>
                      <a:pt x="1873095" y="2320356"/>
                    </a:lnTo>
                    <a:lnTo>
                      <a:pt x="1873095" y="2052323"/>
                    </a:lnTo>
                    <a:lnTo>
                      <a:pt x="1957034" y="2052323"/>
                    </a:lnTo>
                    <a:close/>
                    <a:moveTo>
                      <a:pt x="2343988" y="1864924"/>
                    </a:moveTo>
                    <a:lnTo>
                      <a:pt x="2176110" y="2032802"/>
                    </a:lnTo>
                    <a:lnTo>
                      <a:pt x="2260049" y="2032802"/>
                    </a:lnTo>
                    <a:lnTo>
                      <a:pt x="2260049" y="2300835"/>
                    </a:lnTo>
                    <a:lnTo>
                      <a:pt x="2427927" y="2300835"/>
                    </a:lnTo>
                    <a:lnTo>
                      <a:pt x="2427927" y="2032802"/>
                    </a:lnTo>
                    <a:lnTo>
                      <a:pt x="2511866" y="2032802"/>
                    </a:lnTo>
                    <a:close/>
                    <a:moveTo>
                      <a:pt x="1242561" y="310092"/>
                    </a:moveTo>
                    <a:lnTo>
                      <a:pt x="831090" y="497124"/>
                    </a:lnTo>
                    <a:cubicBezTo>
                      <a:pt x="834825" y="502719"/>
                      <a:pt x="836419" y="509232"/>
                      <a:pt x="837189" y="516038"/>
                    </a:cubicBezTo>
                    <a:lnTo>
                      <a:pt x="883745" y="927318"/>
                    </a:lnTo>
                    <a:lnTo>
                      <a:pt x="401403" y="981917"/>
                    </a:lnTo>
                    <a:lnTo>
                      <a:pt x="370238" y="706603"/>
                    </a:lnTo>
                    <a:lnTo>
                      <a:pt x="123395" y="818804"/>
                    </a:lnTo>
                    <a:lnTo>
                      <a:pt x="123395" y="2474429"/>
                    </a:lnTo>
                    <a:lnTo>
                      <a:pt x="1242561" y="2529925"/>
                    </a:lnTo>
                    <a:close/>
                    <a:moveTo>
                      <a:pt x="1399823" y="0"/>
                    </a:moveTo>
                    <a:lnTo>
                      <a:pt x="2765779" y="620889"/>
                    </a:lnTo>
                    <a:lnTo>
                      <a:pt x="2765779" y="2641600"/>
                    </a:lnTo>
                    <a:lnTo>
                      <a:pt x="1399823" y="2709334"/>
                    </a:lnTo>
                    <a:close/>
                    <a:moveTo>
                      <a:pt x="1365956" y="0"/>
                    </a:moveTo>
                    <a:lnTo>
                      <a:pt x="1365956" y="2709334"/>
                    </a:lnTo>
                    <a:lnTo>
                      <a:pt x="0" y="2641600"/>
                    </a:lnTo>
                    <a:lnTo>
                      <a:pt x="0" y="62088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1" name="Trapezoid 17"/>
              <p:cNvSpPr>
                <a:spLocks noChangeAspect="1"/>
              </p:cNvSpPr>
              <p:nvPr/>
            </p:nvSpPr>
            <p:spPr bwMode="auto">
              <a:xfrm>
                <a:off x="6549080" y="4418832"/>
                <a:ext cx="201186" cy="175530"/>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3" name="SMART BUILDING AUTOMATION"/>
              <p:cNvSpPr>
                <a:spLocks noChangeAspect="1"/>
              </p:cNvSpPr>
              <p:nvPr/>
            </p:nvSpPr>
            <p:spPr bwMode="auto">
              <a:xfrm>
                <a:off x="6914305" y="3405889"/>
                <a:ext cx="290606" cy="327917"/>
              </a:xfrm>
              <a:custGeom>
                <a:avLst/>
                <a:gdLst/>
                <a:ahLst/>
                <a:cxnLst/>
                <a:rect l="l" t="t" r="r" b="b"/>
                <a:pathLst>
                  <a:path w="1120405" h="937223">
                    <a:moveTo>
                      <a:pt x="31668" y="603983"/>
                    </a:moveTo>
                    <a:lnTo>
                      <a:pt x="31668" y="658598"/>
                    </a:lnTo>
                    <a:lnTo>
                      <a:pt x="94207" y="658598"/>
                    </a:lnTo>
                    <a:lnTo>
                      <a:pt x="94207" y="603983"/>
                    </a:lnTo>
                    <a:close/>
                    <a:moveTo>
                      <a:pt x="31668" y="531947"/>
                    </a:moveTo>
                    <a:lnTo>
                      <a:pt x="31668" y="586562"/>
                    </a:lnTo>
                    <a:lnTo>
                      <a:pt x="344364" y="586562"/>
                    </a:lnTo>
                    <a:lnTo>
                      <a:pt x="344364" y="531947"/>
                    </a:lnTo>
                    <a:close/>
                    <a:moveTo>
                      <a:pt x="31668" y="454381"/>
                    </a:moveTo>
                    <a:lnTo>
                      <a:pt x="31668" y="508996"/>
                    </a:lnTo>
                    <a:lnTo>
                      <a:pt x="539092" y="508996"/>
                    </a:lnTo>
                    <a:lnTo>
                      <a:pt x="539092" y="454381"/>
                    </a:lnTo>
                    <a:close/>
                    <a:moveTo>
                      <a:pt x="57391" y="419995"/>
                    </a:moveTo>
                    <a:lnTo>
                      <a:pt x="586675" y="419995"/>
                    </a:lnTo>
                    <a:cubicBezTo>
                      <a:pt x="618372" y="419995"/>
                      <a:pt x="644065" y="445689"/>
                      <a:pt x="644065" y="477385"/>
                    </a:cubicBezTo>
                    <a:lnTo>
                      <a:pt x="644065" y="937223"/>
                    </a:lnTo>
                    <a:lnTo>
                      <a:pt x="0" y="937223"/>
                    </a:lnTo>
                    <a:lnTo>
                      <a:pt x="0" y="477385"/>
                    </a:lnTo>
                    <a:cubicBezTo>
                      <a:pt x="0" y="445689"/>
                      <a:pt x="25694" y="419995"/>
                      <a:pt x="57391" y="419995"/>
                    </a:cubicBezTo>
                    <a:close/>
                    <a:moveTo>
                      <a:pt x="606057" y="181167"/>
                    </a:moveTo>
                    <a:lnTo>
                      <a:pt x="606057" y="223387"/>
                    </a:lnTo>
                    <a:lnTo>
                      <a:pt x="701920" y="223387"/>
                    </a:lnTo>
                    <a:lnTo>
                      <a:pt x="701920" y="181167"/>
                    </a:lnTo>
                    <a:close/>
                    <a:moveTo>
                      <a:pt x="474118" y="181167"/>
                    </a:moveTo>
                    <a:lnTo>
                      <a:pt x="474118" y="223387"/>
                    </a:lnTo>
                    <a:lnTo>
                      <a:pt x="569981" y="223387"/>
                    </a:lnTo>
                    <a:lnTo>
                      <a:pt x="569981" y="181167"/>
                    </a:lnTo>
                    <a:close/>
                    <a:moveTo>
                      <a:pt x="606057" y="120765"/>
                    </a:moveTo>
                    <a:lnTo>
                      <a:pt x="606057" y="162985"/>
                    </a:lnTo>
                    <a:lnTo>
                      <a:pt x="701920" y="162985"/>
                    </a:lnTo>
                    <a:lnTo>
                      <a:pt x="701920" y="120765"/>
                    </a:lnTo>
                    <a:close/>
                    <a:moveTo>
                      <a:pt x="474118" y="120765"/>
                    </a:moveTo>
                    <a:lnTo>
                      <a:pt x="474118" y="162985"/>
                    </a:lnTo>
                    <a:lnTo>
                      <a:pt x="569981" y="162985"/>
                    </a:lnTo>
                    <a:lnTo>
                      <a:pt x="569981" y="120765"/>
                    </a:lnTo>
                    <a:close/>
                    <a:moveTo>
                      <a:pt x="737996" y="60363"/>
                    </a:moveTo>
                    <a:lnTo>
                      <a:pt x="737996" y="102583"/>
                    </a:lnTo>
                    <a:lnTo>
                      <a:pt x="833859" y="102583"/>
                    </a:lnTo>
                    <a:lnTo>
                      <a:pt x="833859" y="60363"/>
                    </a:lnTo>
                    <a:close/>
                    <a:moveTo>
                      <a:pt x="606057" y="60362"/>
                    </a:moveTo>
                    <a:lnTo>
                      <a:pt x="606057" y="102582"/>
                    </a:lnTo>
                    <a:lnTo>
                      <a:pt x="701920" y="102582"/>
                    </a:lnTo>
                    <a:lnTo>
                      <a:pt x="701920" y="60362"/>
                    </a:lnTo>
                    <a:close/>
                    <a:moveTo>
                      <a:pt x="474118" y="60362"/>
                    </a:moveTo>
                    <a:lnTo>
                      <a:pt x="474118" y="102582"/>
                    </a:lnTo>
                    <a:lnTo>
                      <a:pt x="569981" y="102582"/>
                    </a:lnTo>
                    <a:lnTo>
                      <a:pt x="569981" y="60362"/>
                    </a:lnTo>
                    <a:close/>
                    <a:moveTo>
                      <a:pt x="503122" y="0"/>
                    </a:moveTo>
                    <a:lnTo>
                      <a:pt x="1053370" y="0"/>
                    </a:lnTo>
                    <a:cubicBezTo>
                      <a:pt x="1090392" y="0"/>
                      <a:pt x="1120405" y="30013"/>
                      <a:pt x="1120405" y="67036"/>
                    </a:cubicBezTo>
                    <a:lnTo>
                      <a:pt x="1120405" y="815871"/>
                    </a:lnTo>
                    <a:cubicBezTo>
                      <a:pt x="1120405" y="852894"/>
                      <a:pt x="1090392" y="882907"/>
                      <a:pt x="1053370" y="882907"/>
                    </a:cubicBezTo>
                    <a:lnTo>
                      <a:pt x="684319" y="882907"/>
                    </a:lnTo>
                    <a:lnTo>
                      <a:pt x="684319" y="415736"/>
                    </a:lnTo>
                    <a:cubicBezTo>
                      <a:pt x="684319" y="378714"/>
                      <a:pt x="654306" y="348700"/>
                      <a:pt x="617284" y="348700"/>
                    </a:cubicBezTo>
                    <a:lnTo>
                      <a:pt x="436086" y="348700"/>
                    </a:lnTo>
                    <a:lnTo>
                      <a:pt x="436086" y="67036"/>
                    </a:lnTo>
                    <a:cubicBezTo>
                      <a:pt x="436086" y="30013"/>
                      <a:pt x="466099" y="0"/>
                      <a:pt x="50312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4" name="SMART HOME AUTOMATION"/>
              <p:cNvSpPr>
                <a:spLocks noChangeAspect="1"/>
              </p:cNvSpPr>
              <p:nvPr/>
            </p:nvSpPr>
            <p:spPr bwMode="auto">
              <a:xfrm>
                <a:off x="6142810" y="4141917"/>
                <a:ext cx="275253" cy="234875"/>
              </a:xfrm>
              <a:custGeom>
                <a:avLst/>
                <a:gdLst/>
                <a:ahLst/>
                <a:cxnLst/>
                <a:rect l="l" t="t" r="r" b="b"/>
                <a:pathLst>
                  <a:path w="3961748" h="3381467">
                    <a:moveTo>
                      <a:pt x="541147" y="1565297"/>
                    </a:moveTo>
                    <a:lnTo>
                      <a:pt x="3479089" y="1565297"/>
                    </a:lnTo>
                    <a:lnTo>
                      <a:pt x="3479089" y="3381467"/>
                    </a:lnTo>
                    <a:lnTo>
                      <a:pt x="2442856" y="3381467"/>
                    </a:lnTo>
                    <a:lnTo>
                      <a:pt x="2442856" y="2176803"/>
                    </a:lnTo>
                    <a:cubicBezTo>
                      <a:pt x="2442856" y="2097134"/>
                      <a:pt x="2378275" y="2032554"/>
                      <a:pt x="2298607" y="2032554"/>
                    </a:cubicBezTo>
                    <a:lnTo>
                      <a:pt x="1721629" y="2032554"/>
                    </a:lnTo>
                    <a:cubicBezTo>
                      <a:pt x="1641961" y="2032554"/>
                      <a:pt x="1577381" y="2097134"/>
                      <a:pt x="1577381" y="2176803"/>
                    </a:cubicBezTo>
                    <a:lnTo>
                      <a:pt x="1577381" y="3381467"/>
                    </a:lnTo>
                    <a:lnTo>
                      <a:pt x="541147" y="3381467"/>
                    </a:lnTo>
                    <a:close/>
                    <a:moveTo>
                      <a:pt x="2010118" y="719918"/>
                    </a:moveTo>
                    <a:lnTo>
                      <a:pt x="3479089" y="1564763"/>
                    </a:lnTo>
                    <a:lnTo>
                      <a:pt x="541147" y="1564763"/>
                    </a:lnTo>
                    <a:close/>
                    <a:moveTo>
                      <a:pt x="2012261" y="0"/>
                    </a:moveTo>
                    <a:lnTo>
                      <a:pt x="2790841" y="472939"/>
                    </a:lnTo>
                    <a:lnTo>
                      <a:pt x="2790841" y="267921"/>
                    </a:lnTo>
                    <a:lnTo>
                      <a:pt x="3376760" y="267921"/>
                    </a:lnTo>
                    <a:lnTo>
                      <a:pt x="3376760" y="828849"/>
                    </a:lnTo>
                    <a:lnTo>
                      <a:pt x="3856301" y="1120140"/>
                    </a:lnTo>
                    <a:cubicBezTo>
                      <a:pt x="3999811" y="1333500"/>
                      <a:pt x="3979491" y="1501140"/>
                      <a:pt x="3898211" y="1691640"/>
                    </a:cubicBezTo>
                    <a:lnTo>
                      <a:pt x="2035121" y="556260"/>
                    </a:lnTo>
                    <a:lnTo>
                      <a:pt x="57731" y="1687830"/>
                    </a:lnTo>
                    <a:cubicBezTo>
                      <a:pt x="10741" y="1578610"/>
                      <a:pt x="-70539" y="1362710"/>
                      <a:pt x="122501" y="112014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2" name="VEHICLE TRACKING"/>
              <p:cNvSpPr/>
              <p:nvPr/>
            </p:nvSpPr>
            <p:spPr bwMode="auto">
              <a:xfrm>
                <a:off x="2669780" y="4025543"/>
                <a:ext cx="371333" cy="35345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
        <p:nvSpPr>
          <p:cNvPr id="78" name="Title 1"/>
          <p:cNvSpPr>
            <a:spLocks noGrp="1"/>
          </p:cNvSpPr>
          <p:nvPr>
            <p:ph type="title"/>
          </p:nvPr>
        </p:nvSpPr>
        <p:spPr>
          <a:xfrm>
            <a:off x="881" y="-1"/>
            <a:ext cx="11888761" cy="641306"/>
          </a:xfrm>
        </p:spPr>
        <p:txBody>
          <a:bodyPr>
            <a:noAutofit/>
          </a:bodyPr>
          <a:lstStyle/>
          <a:p>
            <a:r>
              <a:rPr lang="en-US" sz="4488" dirty="0"/>
              <a:t>Azure IoT Suite</a:t>
            </a:r>
          </a:p>
        </p:txBody>
      </p:sp>
      <p:grpSp>
        <p:nvGrpSpPr>
          <p:cNvPr id="77" name="Group 76"/>
          <p:cNvGrpSpPr/>
          <p:nvPr/>
        </p:nvGrpSpPr>
        <p:grpSpPr>
          <a:xfrm>
            <a:off x="852444" y="4369241"/>
            <a:ext cx="2344072" cy="1025864"/>
            <a:chOff x="834941" y="2145937"/>
            <a:chExt cx="2298318" cy="1005840"/>
          </a:xfrm>
          <a:noFill/>
        </p:grpSpPr>
        <p:sp>
          <p:nvSpPr>
            <p:cNvPr id="79" name="Rectangle 78"/>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预防管理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80" name="Group 79"/>
            <p:cNvGrpSpPr/>
            <p:nvPr/>
          </p:nvGrpSpPr>
          <p:grpSpPr>
            <a:xfrm>
              <a:off x="2438255" y="2261365"/>
              <a:ext cx="625795" cy="518026"/>
              <a:chOff x="16659225" y="-4403725"/>
              <a:chExt cx="3724275" cy="3082925"/>
            </a:xfrm>
            <a:grpFill/>
          </p:grpSpPr>
          <p:sp>
            <p:nvSpPr>
              <p:cNvPr id="81"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sp>
            <p:nvSpPr>
              <p:cNvPr id="82"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grpSp>
      </p:grpSp>
      <p:grpSp>
        <p:nvGrpSpPr>
          <p:cNvPr id="83" name="Group 82"/>
          <p:cNvGrpSpPr/>
          <p:nvPr/>
        </p:nvGrpSpPr>
        <p:grpSpPr>
          <a:xfrm>
            <a:off x="852444" y="3276071"/>
            <a:ext cx="2344072" cy="1025864"/>
            <a:chOff x="834941" y="3212127"/>
            <a:chExt cx="2298318" cy="1005840"/>
          </a:xfrm>
          <a:noFill/>
        </p:grpSpPr>
        <p:sp>
          <p:nvSpPr>
            <p:cNvPr id="84" name="Rectangle 83"/>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资产管理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85" name="Freeform 84"/>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86" name="Group 85"/>
          <p:cNvGrpSpPr/>
          <p:nvPr/>
        </p:nvGrpSpPr>
        <p:grpSpPr>
          <a:xfrm>
            <a:off x="852444" y="2194411"/>
            <a:ext cx="2344072" cy="1025864"/>
            <a:chOff x="834941" y="4278317"/>
            <a:chExt cx="2298318" cy="1005840"/>
          </a:xfrm>
          <a:noFill/>
        </p:grpSpPr>
        <p:sp>
          <p:nvSpPr>
            <p:cNvPr id="87" name="Rectangle 86"/>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远程监控</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88"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89" name="Group 88"/>
          <p:cNvGrpSpPr/>
          <p:nvPr/>
        </p:nvGrpSpPr>
        <p:grpSpPr>
          <a:xfrm>
            <a:off x="852444" y="5450902"/>
            <a:ext cx="2344072" cy="1025864"/>
            <a:chOff x="834941" y="5344507"/>
            <a:chExt cx="2298318" cy="1005840"/>
          </a:xfrm>
          <a:noFill/>
        </p:grpSpPr>
        <p:sp>
          <p:nvSpPr>
            <p:cNvPr id="90" name="Rectangle 89"/>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未来应用</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91" name="Group 90"/>
            <p:cNvGrpSpPr>
              <a:grpSpLocks noChangeAspect="1"/>
            </p:cNvGrpSpPr>
            <p:nvPr/>
          </p:nvGrpSpPr>
          <p:grpSpPr>
            <a:xfrm>
              <a:off x="2445769" y="5457513"/>
              <a:ext cx="641175" cy="640080"/>
              <a:chOff x="5630862" y="2964656"/>
              <a:chExt cx="930275" cy="928688"/>
            </a:xfrm>
            <a:grpFill/>
          </p:grpSpPr>
          <p:sp>
            <p:nvSpPr>
              <p:cNvPr id="92" name="Freeform 91"/>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93" name="Freeform 92"/>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94" name="Freeform 93"/>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15" name="Freeform 114"/>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16" name="Freeform 115"/>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17" name="Rectangle 116"/>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1828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44899" y="1632056"/>
            <a:ext cx="10701444" cy="51041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93260" rtlCol="0" anchor="t" anchorCtr="0"/>
          <a:lstStyle/>
          <a:p>
            <a:pPr defTabSz="932597"/>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IoT</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应</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用</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建立概念的验证</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1428" b="1"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进一步成为完整应用</a:t>
            </a:r>
            <a:r>
              <a:rPr lang="en-US" sz="1428" b="1"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 </a:t>
            </a:r>
            <a:r>
              <a:rPr lang="zh-TW" altLang="en-US" sz="1428" b="1" dirty="0" smtClean="0">
                <a:solidFill>
                  <a:prstClr val="white"/>
                </a:solidFill>
                <a:latin typeface="微软雅黑" panose="020B0503020204020204" pitchFamily="34" charset="-122"/>
                <a:ea typeface="微软雅黑" panose="020B0503020204020204" pitchFamily="34" charset="-122"/>
                <a:cs typeface="Segoe UI" panose="020B0502040204020203" pitchFamily="34" charset="0"/>
              </a:rPr>
              <a:t>于任何资产</a:t>
            </a:r>
            <a:endParaRPr lang="en-US" sz="1428"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defTabSz="932597"/>
            <a:endParaRPr lang="en-US" sz="1428" dirty="0">
              <a:solidFill>
                <a:prstClr val="white"/>
              </a:solidFill>
              <a:ea typeface="Segoe UI" panose="020B0502040204020203" pitchFamily="34" charset="0"/>
              <a:cs typeface="Segoe UI" panose="020B0502040204020203" pitchFamily="34" charset="0"/>
            </a:endParaRPr>
          </a:p>
          <a:p>
            <a:pPr defTabSz="932597"/>
            <a:endParaRPr lang="en-US" sz="1428" b="1" dirty="0">
              <a:solidFill>
                <a:prstClr val="white"/>
              </a:solidFill>
              <a:latin typeface="Segoe UI Semibold" panose="020B0702040204020203" pitchFamily="34" charset="0"/>
              <a:cs typeface="Segoe UI Light" panose="020B0502040204020203" pitchFamily="34" charset="0"/>
            </a:endParaRPr>
          </a:p>
        </p:txBody>
      </p:sp>
      <p:sp>
        <p:nvSpPr>
          <p:cNvPr id="107" name="Oval 211"/>
          <p:cNvSpPr>
            <a:spLocks noChangeAspect="1"/>
          </p:cNvSpPr>
          <p:nvPr/>
        </p:nvSpPr>
        <p:spPr bwMode="auto">
          <a:xfrm>
            <a:off x="5300071" y="3177543"/>
            <a:ext cx="3140184" cy="1987437"/>
          </a:xfrm>
          <a:custGeom>
            <a:avLst/>
            <a:gdLst/>
            <a:ahLst/>
            <a:cxnLst/>
            <a:rect l="l" t="t" r="r" b="b"/>
            <a:pathLst>
              <a:path w="821317" h="519951">
                <a:moveTo>
                  <a:pt x="487865" y="0"/>
                </a:moveTo>
                <a:cubicBezTo>
                  <a:pt x="586482" y="0"/>
                  <a:pt x="668015" y="73146"/>
                  <a:pt x="680310" y="168264"/>
                </a:cubicBezTo>
                <a:cubicBezTo>
                  <a:pt x="688732" y="164147"/>
                  <a:pt x="698047" y="162959"/>
                  <a:pt x="707640" y="162959"/>
                </a:cubicBezTo>
                <a:cubicBezTo>
                  <a:pt x="770422" y="162959"/>
                  <a:pt x="821317" y="213854"/>
                  <a:pt x="821317" y="276636"/>
                </a:cubicBezTo>
                <a:cubicBezTo>
                  <a:pt x="821317" y="339418"/>
                  <a:pt x="770422" y="390313"/>
                  <a:pt x="707640" y="390313"/>
                </a:cubicBezTo>
                <a:lnTo>
                  <a:pt x="687718" y="386291"/>
                </a:lnTo>
                <a:cubicBezTo>
                  <a:pt x="677333" y="423610"/>
                  <a:pt x="642818" y="450382"/>
                  <a:pt x="602048" y="450382"/>
                </a:cubicBezTo>
                <a:cubicBezTo>
                  <a:pt x="585821" y="450382"/>
                  <a:pt x="570585" y="446141"/>
                  <a:pt x="558074" y="437488"/>
                </a:cubicBezTo>
                <a:cubicBezTo>
                  <a:pt x="549056" y="484961"/>
                  <a:pt x="506863" y="519951"/>
                  <a:pt x="456498" y="519951"/>
                </a:cubicBezTo>
                <a:cubicBezTo>
                  <a:pt x="423154" y="519951"/>
                  <a:pt x="393392" y="504615"/>
                  <a:pt x="375084" y="479633"/>
                </a:cubicBezTo>
                <a:cubicBezTo>
                  <a:pt x="351187" y="504590"/>
                  <a:pt x="317493" y="519950"/>
                  <a:pt x="280212" y="519950"/>
                </a:cubicBezTo>
                <a:cubicBezTo>
                  <a:pt x="214092" y="519950"/>
                  <a:pt x="159256" y="471636"/>
                  <a:pt x="151600" y="407981"/>
                </a:cubicBezTo>
                <a:cubicBezTo>
                  <a:pt x="138132" y="415226"/>
                  <a:pt x="122698" y="418885"/>
                  <a:pt x="106410" y="418885"/>
                </a:cubicBezTo>
                <a:cubicBezTo>
                  <a:pt x="47641" y="418885"/>
                  <a:pt x="0" y="371244"/>
                  <a:pt x="0" y="312475"/>
                </a:cubicBezTo>
                <a:cubicBezTo>
                  <a:pt x="0" y="253706"/>
                  <a:pt x="47641" y="206065"/>
                  <a:pt x="106410" y="206065"/>
                </a:cubicBezTo>
                <a:lnTo>
                  <a:pt x="108931" y="206474"/>
                </a:lnTo>
                <a:cubicBezTo>
                  <a:pt x="105669" y="200703"/>
                  <a:pt x="105224" y="194460"/>
                  <a:pt x="105224" y="188113"/>
                </a:cubicBezTo>
                <a:cubicBezTo>
                  <a:pt x="105224" y="114758"/>
                  <a:pt x="164690" y="55292"/>
                  <a:pt x="238045" y="55292"/>
                </a:cubicBezTo>
                <a:cubicBezTo>
                  <a:pt x="272638" y="55292"/>
                  <a:pt x="304143" y="68517"/>
                  <a:pt x="327107" y="90920"/>
                </a:cubicBezTo>
                <a:cubicBezTo>
                  <a:pt x="358895" y="35416"/>
                  <a:pt x="419244" y="0"/>
                  <a:pt x="487865" y="0"/>
                </a:cubicBezTo>
                <a:close/>
              </a:path>
            </a:pathLst>
          </a:cu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solidFill>
                <a:srgbClr val="ED7D31"/>
              </a:solidFill>
              <a:latin typeface="Segoe UI" pitchFamily="34" charset="0"/>
              <a:ea typeface="Segoe UI" pitchFamily="34" charset="0"/>
              <a:cs typeface="Segoe UI" pitchFamily="34" charset="0"/>
            </a:endParaRPr>
          </a:p>
        </p:txBody>
      </p:sp>
      <p:grpSp>
        <p:nvGrpSpPr>
          <p:cNvPr id="110" name="Group 109"/>
          <p:cNvGrpSpPr/>
          <p:nvPr/>
        </p:nvGrpSpPr>
        <p:grpSpPr>
          <a:xfrm>
            <a:off x="4042228" y="3426279"/>
            <a:ext cx="5786513" cy="1559224"/>
            <a:chOff x="2520522" y="3153003"/>
            <a:chExt cx="5673567" cy="1528790"/>
          </a:xfrm>
          <a:solidFill>
            <a:schemeClr val="tx2">
              <a:lumMod val="50000"/>
              <a:lumOff val="50000"/>
            </a:schemeClr>
          </a:solidFill>
        </p:grpSpPr>
        <p:sp>
          <p:nvSpPr>
            <p:cNvPr id="111" name="Freeform 62"/>
            <p:cNvSpPr>
              <a:spLocks noChangeAspect="1" noEditPoints="1"/>
            </p:cNvSpPr>
            <p:nvPr/>
          </p:nvSpPr>
          <p:spPr bwMode="auto">
            <a:xfrm>
              <a:off x="4918443" y="3461386"/>
              <a:ext cx="944424" cy="95656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sp>
          <p:nvSpPr>
            <p:cNvPr id="112" name="Oval 111"/>
            <p:cNvSpPr/>
            <p:nvPr/>
          </p:nvSpPr>
          <p:spPr bwMode="auto">
            <a:xfrm>
              <a:off x="2520522" y="3218292"/>
              <a:ext cx="468794" cy="4687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3" name="Oval 112"/>
            <p:cNvSpPr/>
            <p:nvPr/>
          </p:nvSpPr>
          <p:spPr bwMode="auto">
            <a:xfrm>
              <a:off x="2603091" y="3909887"/>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4" name="Oval 113"/>
            <p:cNvSpPr/>
            <p:nvPr/>
          </p:nvSpPr>
          <p:spPr bwMode="auto">
            <a:xfrm>
              <a:off x="3216476" y="3249824"/>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5" name="Oval 114"/>
            <p:cNvSpPr/>
            <p:nvPr/>
          </p:nvSpPr>
          <p:spPr bwMode="auto">
            <a:xfrm>
              <a:off x="4109901" y="3311679"/>
              <a:ext cx="351080" cy="3510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6" name="Oval 115"/>
            <p:cNvSpPr/>
            <p:nvPr/>
          </p:nvSpPr>
          <p:spPr bwMode="auto">
            <a:xfrm>
              <a:off x="3369964" y="4192488"/>
              <a:ext cx="489305" cy="4893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7" name="Oval 116"/>
            <p:cNvSpPr/>
            <p:nvPr/>
          </p:nvSpPr>
          <p:spPr bwMode="auto">
            <a:xfrm>
              <a:off x="4053125" y="4084060"/>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8" name="Oval 117"/>
            <p:cNvSpPr/>
            <p:nvPr/>
          </p:nvSpPr>
          <p:spPr bwMode="auto">
            <a:xfrm>
              <a:off x="4684892" y="3172942"/>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9" name="Oval 118"/>
            <p:cNvSpPr/>
            <p:nvPr/>
          </p:nvSpPr>
          <p:spPr bwMode="auto">
            <a:xfrm>
              <a:off x="4809116" y="4379129"/>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0" name="Oval 119"/>
            <p:cNvSpPr/>
            <p:nvPr/>
          </p:nvSpPr>
          <p:spPr bwMode="auto">
            <a:xfrm>
              <a:off x="5632520" y="316527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1" name="Oval 120"/>
            <p:cNvSpPr/>
            <p:nvPr/>
          </p:nvSpPr>
          <p:spPr bwMode="auto">
            <a:xfrm>
              <a:off x="6091445" y="408406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2" name="Oval 121"/>
            <p:cNvSpPr/>
            <p:nvPr/>
          </p:nvSpPr>
          <p:spPr bwMode="auto">
            <a:xfrm>
              <a:off x="6471916" y="4334863"/>
              <a:ext cx="355515" cy="3434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3" name="Oval 122"/>
            <p:cNvSpPr/>
            <p:nvPr/>
          </p:nvSpPr>
          <p:spPr bwMode="auto">
            <a:xfrm>
              <a:off x="6864207" y="4141917"/>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4" name="Oval 123"/>
            <p:cNvSpPr/>
            <p:nvPr/>
          </p:nvSpPr>
          <p:spPr bwMode="auto">
            <a:xfrm>
              <a:off x="7456685" y="3929575"/>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5" name="Oval 124"/>
            <p:cNvSpPr/>
            <p:nvPr/>
          </p:nvSpPr>
          <p:spPr bwMode="auto">
            <a:xfrm>
              <a:off x="7456685" y="3153003"/>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6" name="Oval 125"/>
            <p:cNvSpPr/>
            <p:nvPr/>
          </p:nvSpPr>
          <p:spPr bwMode="auto">
            <a:xfrm>
              <a:off x="6775471" y="3287986"/>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7" name="Oval 126"/>
            <p:cNvSpPr/>
            <p:nvPr/>
          </p:nvSpPr>
          <p:spPr bwMode="auto">
            <a:xfrm>
              <a:off x="6258478" y="3255953"/>
              <a:ext cx="464790" cy="46479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8" name="Group 127"/>
          <p:cNvGrpSpPr/>
          <p:nvPr/>
        </p:nvGrpSpPr>
        <p:grpSpPr>
          <a:xfrm>
            <a:off x="4449586" y="3497896"/>
            <a:ext cx="4772830" cy="1441194"/>
            <a:chOff x="2919929" y="3223222"/>
            <a:chExt cx="4679670" cy="1413064"/>
          </a:xfrm>
        </p:grpSpPr>
        <p:sp>
          <p:nvSpPr>
            <p:cNvPr id="129" name="Freeform 128"/>
            <p:cNvSpPr/>
            <p:nvPr/>
          </p:nvSpPr>
          <p:spPr bwMode="auto">
            <a:xfrm>
              <a:off x="2919929" y="3571746"/>
              <a:ext cx="2021996" cy="484723"/>
            </a:xfrm>
            <a:custGeom>
              <a:avLst/>
              <a:gdLst>
                <a:gd name="connsiteX0" fmla="*/ 0 w 6273209"/>
                <a:gd name="connsiteY0" fmla="*/ 0 h 1509823"/>
                <a:gd name="connsiteX1" fmla="*/ 1509823 w 6273209"/>
                <a:gd name="connsiteY1" fmla="*/ 1509823 h 1509823"/>
                <a:gd name="connsiteX2" fmla="*/ 2743200 w 6273209"/>
                <a:gd name="connsiteY2" fmla="*/ 1509823 h 1509823"/>
                <a:gd name="connsiteX3" fmla="*/ 3402419 w 6273209"/>
                <a:gd name="connsiteY3" fmla="*/ 850604 h 1509823"/>
                <a:gd name="connsiteX4" fmla="*/ 6273209 w 6273209"/>
                <a:gd name="connsiteY4" fmla="*/ 850604 h 1509823"/>
                <a:gd name="connsiteX0" fmla="*/ 0 w 6273209"/>
                <a:gd name="connsiteY0" fmla="*/ 0 h 1524238"/>
                <a:gd name="connsiteX1" fmla="*/ 1509823 w 6273209"/>
                <a:gd name="connsiteY1" fmla="*/ 1509823 h 1524238"/>
                <a:gd name="connsiteX2" fmla="*/ 2629442 w 6273209"/>
                <a:gd name="connsiteY2" fmla="*/ 1524238 h 1524238"/>
                <a:gd name="connsiteX3" fmla="*/ 3402419 w 6273209"/>
                <a:gd name="connsiteY3" fmla="*/ 850604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792953 h 152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209" h="1524238">
                  <a:moveTo>
                    <a:pt x="0" y="0"/>
                  </a:moveTo>
                  <a:lnTo>
                    <a:pt x="1509823" y="1509823"/>
                  </a:lnTo>
                  <a:lnTo>
                    <a:pt x="2629442" y="1524238"/>
                  </a:lnTo>
                  <a:lnTo>
                    <a:pt x="3388200" y="792953"/>
                  </a:lnTo>
                  <a:lnTo>
                    <a:pt x="6273209" y="792953"/>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0" name="Freeform 129"/>
            <p:cNvSpPr/>
            <p:nvPr/>
          </p:nvSpPr>
          <p:spPr bwMode="auto">
            <a:xfrm>
              <a:off x="3156618" y="3919459"/>
              <a:ext cx="1744732" cy="250213"/>
            </a:xfrm>
            <a:custGeom>
              <a:avLst/>
              <a:gdLst>
                <a:gd name="connsiteX0" fmla="*/ 0 w 5486400"/>
                <a:gd name="connsiteY0" fmla="*/ 786809 h 786809"/>
                <a:gd name="connsiteX1" fmla="*/ 1977656 w 5486400"/>
                <a:gd name="connsiteY1" fmla="*/ 786809 h 786809"/>
                <a:gd name="connsiteX2" fmla="*/ 2764465 w 5486400"/>
                <a:gd name="connsiteY2" fmla="*/ 0 h 786809"/>
                <a:gd name="connsiteX3" fmla="*/ 5486400 w 5486400"/>
                <a:gd name="connsiteY3" fmla="*/ 0 h 786809"/>
              </a:gdLst>
              <a:ahLst/>
              <a:cxnLst>
                <a:cxn ang="0">
                  <a:pos x="connsiteX0" y="connsiteY0"/>
                </a:cxn>
                <a:cxn ang="0">
                  <a:pos x="connsiteX1" y="connsiteY1"/>
                </a:cxn>
                <a:cxn ang="0">
                  <a:pos x="connsiteX2" y="connsiteY2"/>
                </a:cxn>
                <a:cxn ang="0">
                  <a:pos x="connsiteX3" y="connsiteY3"/>
                </a:cxn>
              </a:cxnLst>
              <a:rect l="l" t="t" r="r" b="b"/>
              <a:pathLst>
                <a:path w="5486400" h="786809">
                  <a:moveTo>
                    <a:pt x="0" y="786809"/>
                  </a:moveTo>
                  <a:lnTo>
                    <a:pt x="1977656" y="786809"/>
                  </a:lnTo>
                  <a:lnTo>
                    <a:pt x="2764465" y="0"/>
                  </a:lnTo>
                  <a:lnTo>
                    <a:pt x="5486400" y="0"/>
                  </a:lnTo>
                </a:path>
              </a:pathLst>
            </a:cu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1" name="Freeform 130"/>
            <p:cNvSpPr/>
            <p:nvPr/>
          </p:nvSpPr>
          <p:spPr bwMode="auto">
            <a:xfrm>
              <a:off x="3131069" y="3912696"/>
              <a:ext cx="1810855" cy="243451"/>
            </a:xfrm>
            <a:custGeom>
              <a:avLst/>
              <a:gdLst>
                <a:gd name="connsiteX0" fmla="*/ 0 w 5422605"/>
                <a:gd name="connsiteY0" fmla="*/ 765544 h 765544"/>
                <a:gd name="connsiteX1" fmla="*/ 1913861 w 5422605"/>
                <a:gd name="connsiteY1" fmla="*/ 765544 h 765544"/>
                <a:gd name="connsiteX2" fmla="*/ 2743200 w 5422605"/>
                <a:gd name="connsiteY2" fmla="*/ 0 h 765544"/>
                <a:gd name="connsiteX3" fmla="*/ 5422605 w 5422605"/>
                <a:gd name="connsiteY3" fmla="*/ 0 h 765544"/>
                <a:gd name="connsiteX0" fmla="*/ 0 w 5563422"/>
                <a:gd name="connsiteY0" fmla="*/ 765544 h 765544"/>
                <a:gd name="connsiteX1" fmla="*/ 2054678 w 5563422"/>
                <a:gd name="connsiteY1" fmla="*/ 765544 h 765544"/>
                <a:gd name="connsiteX2" fmla="*/ 2884017 w 5563422"/>
                <a:gd name="connsiteY2" fmla="*/ 0 h 765544"/>
                <a:gd name="connsiteX3" fmla="*/ 5563422 w 5563422"/>
                <a:gd name="connsiteY3" fmla="*/ 0 h 765544"/>
              </a:gdLst>
              <a:ahLst/>
              <a:cxnLst>
                <a:cxn ang="0">
                  <a:pos x="connsiteX0" y="connsiteY0"/>
                </a:cxn>
                <a:cxn ang="0">
                  <a:pos x="connsiteX1" y="connsiteY1"/>
                </a:cxn>
                <a:cxn ang="0">
                  <a:pos x="connsiteX2" y="connsiteY2"/>
                </a:cxn>
                <a:cxn ang="0">
                  <a:pos x="connsiteX3" y="connsiteY3"/>
                </a:cxn>
              </a:cxnLst>
              <a:rect l="l" t="t" r="r" b="b"/>
              <a:pathLst>
                <a:path w="5563422" h="765544">
                  <a:moveTo>
                    <a:pt x="0" y="765544"/>
                  </a:moveTo>
                  <a:lnTo>
                    <a:pt x="2054678" y="765544"/>
                  </a:lnTo>
                  <a:lnTo>
                    <a:pt x="2884017" y="0"/>
                  </a:lnTo>
                  <a:lnTo>
                    <a:pt x="5563422"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2" name="Freeform 131"/>
            <p:cNvSpPr/>
            <p:nvPr/>
          </p:nvSpPr>
          <p:spPr bwMode="auto">
            <a:xfrm>
              <a:off x="3826107" y="4020897"/>
              <a:ext cx="1115818" cy="304314"/>
            </a:xfrm>
            <a:custGeom>
              <a:avLst/>
              <a:gdLst>
                <a:gd name="connsiteX0" fmla="*/ 0 w 3381154"/>
                <a:gd name="connsiteY0" fmla="*/ 956930 h 956930"/>
                <a:gd name="connsiteX1" fmla="*/ 956931 w 3381154"/>
                <a:gd name="connsiteY1" fmla="*/ 0 h 956930"/>
                <a:gd name="connsiteX2" fmla="*/ 3381154 w 3381154"/>
                <a:gd name="connsiteY2" fmla="*/ 0 h 956930"/>
              </a:gdLst>
              <a:ahLst/>
              <a:cxnLst>
                <a:cxn ang="0">
                  <a:pos x="connsiteX0" y="connsiteY0"/>
                </a:cxn>
                <a:cxn ang="0">
                  <a:pos x="connsiteX1" y="connsiteY1"/>
                </a:cxn>
                <a:cxn ang="0">
                  <a:pos x="connsiteX2" y="connsiteY2"/>
                </a:cxn>
              </a:cxnLst>
              <a:rect l="l" t="t" r="r" b="b"/>
              <a:pathLst>
                <a:path w="3381154" h="956930">
                  <a:moveTo>
                    <a:pt x="0" y="956930"/>
                  </a:moveTo>
                  <a:lnTo>
                    <a:pt x="956931" y="0"/>
                  </a:lnTo>
                  <a:lnTo>
                    <a:pt x="3381154"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3" name="Freeform 132"/>
            <p:cNvSpPr/>
            <p:nvPr/>
          </p:nvSpPr>
          <p:spPr bwMode="auto">
            <a:xfrm>
              <a:off x="4612852" y="4130562"/>
              <a:ext cx="372531" cy="235224"/>
            </a:xfrm>
            <a:custGeom>
              <a:avLst/>
              <a:gdLst>
                <a:gd name="connsiteX0" fmla="*/ 0 w 956930"/>
                <a:gd name="connsiteY0" fmla="*/ 680484 h 680484"/>
                <a:gd name="connsiteX1" fmla="*/ 297711 w 956930"/>
                <a:gd name="connsiteY1" fmla="*/ 680484 h 680484"/>
                <a:gd name="connsiteX2" fmla="*/ 956930 w 956930"/>
                <a:gd name="connsiteY2" fmla="*/ 0 h 680484"/>
              </a:gdLst>
              <a:ahLst/>
              <a:cxnLst>
                <a:cxn ang="0">
                  <a:pos x="connsiteX0" y="connsiteY0"/>
                </a:cxn>
                <a:cxn ang="0">
                  <a:pos x="connsiteX1" y="connsiteY1"/>
                </a:cxn>
                <a:cxn ang="0">
                  <a:pos x="connsiteX2" y="connsiteY2"/>
                </a:cxn>
              </a:cxnLst>
              <a:rect l="l" t="t" r="r" b="b"/>
              <a:pathLst>
                <a:path w="956930" h="680484">
                  <a:moveTo>
                    <a:pt x="0" y="680484"/>
                  </a:moveTo>
                  <a:lnTo>
                    <a:pt x="297711" y="680484"/>
                  </a:lnTo>
                  <a:lnTo>
                    <a:pt x="95693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4" name="Freeform 133"/>
            <p:cNvSpPr/>
            <p:nvPr/>
          </p:nvSpPr>
          <p:spPr bwMode="auto">
            <a:xfrm>
              <a:off x="4441499" y="3486657"/>
              <a:ext cx="541678" cy="309572"/>
            </a:xfrm>
            <a:custGeom>
              <a:avLst/>
              <a:gdLst>
                <a:gd name="connsiteX0" fmla="*/ 0 w 1573619"/>
                <a:gd name="connsiteY0" fmla="*/ 0 h 829339"/>
                <a:gd name="connsiteX1" fmla="*/ 744279 w 1573619"/>
                <a:gd name="connsiteY1" fmla="*/ 0 h 829339"/>
                <a:gd name="connsiteX2" fmla="*/ 1573619 w 1573619"/>
                <a:gd name="connsiteY2" fmla="*/ 829339 h 829339"/>
                <a:gd name="connsiteX0" fmla="*/ 0 w 1703335"/>
                <a:gd name="connsiteY0" fmla="*/ 0 h 973467"/>
                <a:gd name="connsiteX1" fmla="*/ 744279 w 1703335"/>
                <a:gd name="connsiteY1" fmla="*/ 0 h 973467"/>
                <a:gd name="connsiteX2" fmla="*/ 1703335 w 1703335"/>
                <a:gd name="connsiteY2" fmla="*/ 973467 h 973467"/>
              </a:gdLst>
              <a:ahLst/>
              <a:cxnLst>
                <a:cxn ang="0">
                  <a:pos x="connsiteX0" y="connsiteY0"/>
                </a:cxn>
                <a:cxn ang="0">
                  <a:pos x="connsiteX1" y="connsiteY1"/>
                </a:cxn>
                <a:cxn ang="0">
                  <a:pos x="connsiteX2" y="connsiteY2"/>
                </a:cxn>
              </a:cxnLst>
              <a:rect l="l" t="t" r="r" b="b"/>
              <a:pathLst>
                <a:path w="1703335" h="973467">
                  <a:moveTo>
                    <a:pt x="0" y="0"/>
                  </a:moveTo>
                  <a:lnTo>
                    <a:pt x="744279" y="0"/>
                  </a:lnTo>
                  <a:cubicBezTo>
                    <a:pt x="1020726" y="276446"/>
                    <a:pt x="1426888" y="697021"/>
                    <a:pt x="1703335" y="973467"/>
                  </a:cubicBez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5" name="Freeform 134"/>
            <p:cNvSpPr/>
            <p:nvPr/>
          </p:nvSpPr>
          <p:spPr bwMode="auto">
            <a:xfrm>
              <a:off x="4914875" y="3358217"/>
              <a:ext cx="184025" cy="218219"/>
            </a:xfrm>
            <a:custGeom>
              <a:avLst/>
              <a:gdLst>
                <a:gd name="connsiteX0" fmla="*/ 0 w 382772"/>
                <a:gd name="connsiteY0" fmla="*/ 0 h 382772"/>
                <a:gd name="connsiteX1" fmla="*/ 382772 w 382772"/>
                <a:gd name="connsiteY1" fmla="*/ 382772 h 382772"/>
              </a:gdLst>
              <a:ahLst/>
              <a:cxnLst>
                <a:cxn ang="0">
                  <a:pos x="connsiteX0" y="connsiteY0"/>
                </a:cxn>
                <a:cxn ang="0">
                  <a:pos x="connsiteX1" y="connsiteY1"/>
                </a:cxn>
              </a:cxnLst>
              <a:rect l="l" t="t" r="r" b="b"/>
              <a:pathLst>
                <a:path w="382772" h="382772">
                  <a:moveTo>
                    <a:pt x="0" y="0"/>
                  </a:moveTo>
                  <a:lnTo>
                    <a:pt x="382772" y="38277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cxnSp>
          <p:nvCxnSpPr>
            <p:cNvPr id="136" name="Straight Connector 135"/>
            <p:cNvCxnSpPr/>
            <p:nvPr/>
          </p:nvCxnSpPr>
          <p:spPr>
            <a:xfrm flipV="1">
              <a:off x="5018884" y="4325210"/>
              <a:ext cx="119263" cy="130981"/>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Connector 136"/>
            <p:cNvCxnSpPr/>
            <p:nvPr/>
          </p:nvCxnSpPr>
          <p:spPr>
            <a:xfrm flipV="1">
              <a:off x="5665516" y="3452909"/>
              <a:ext cx="91073" cy="98255"/>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8" name="Freeform 137"/>
            <p:cNvSpPr/>
            <p:nvPr/>
          </p:nvSpPr>
          <p:spPr bwMode="auto">
            <a:xfrm>
              <a:off x="5791500" y="3223222"/>
              <a:ext cx="1808099" cy="500427"/>
            </a:xfrm>
            <a:custGeom>
              <a:avLst/>
              <a:gdLst>
                <a:gd name="connsiteX0" fmla="*/ 0 w 5103628"/>
                <a:gd name="connsiteY0" fmla="*/ 1573619 h 1573619"/>
                <a:gd name="connsiteX1" fmla="*/ 1573619 w 5103628"/>
                <a:gd name="connsiteY1" fmla="*/ 0 h 1573619"/>
                <a:gd name="connsiteX2" fmla="*/ 4933507 w 5103628"/>
                <a:gd name="connsiteY2" fmla="*/ 0 h 1573619"/>
                <a:gd name="connsiteX3" fmla="*/ 5103628 w 5103628"/>
                <a:gd name="connsiteY3" fmla="*/ 170121 h 1573619"/>
              </a:gdLst>
              <a:ahLst/>
              <a:cxnLst>
                <a:cxn ang="0">
                  <a:pos x="connsiteX0" y="connsiteY0"/>
                </a:cxn>
                <a:cxn ang="0">
                  <a:pos x="connsiteX1" y="connsiteY1"/>
                </a:cxn>
                <a:cxn ang="0">
                  <a:pos x="connsiteX2" y="connsiteY2"/>
                </a:cxn>
                <a:cxn ang="0">
                  <a:pos x="connsiteX3" y="connsiteY3"/>
                </a:cxn>
              </a:cxnLst>
              <a:rect l="l" t="t" r="r" b="b"/>
              <a:pathLst>
                <a:path w="5103628" h="1573619">
                  <a:moveTo>
                    <a:pt x="0" y="1573619"/>
                  </a:moveTo>
                  <a:lnTo>
                    <a:pt x="1573619" y="0"/>
                  </a:lnTo>
                  <a:lnTo>
                    <a:pt x="4933507" y="0"/>
                  </a:lnTo>
                  <a:lnTo>
                    <a:pt x="5103628"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39" name="Freeform 138"/>
            <p:cNvSpPr/>
            <p:nvPr/>
          </p:nvSpPr>
          <p:spPr bwMode="auto">
            <a:xfrm>
              <a:off x="5819043" y="3561044"/>
              <a:ext cx="590351" cy="202876"/>
            </a:xfrm>
            <a:custGeom>
              <a:avLst/>
              <a:gdLst>
                <a:gd name="connsiteX0" fmla="*/ 0 w 1828800"/>
                <a:gd name="connsiteY0" fmla="*/ 637954 h 637954"/>
                <a:gd name="connsiteX1" fmla="*/ 1190846 w 1828800"/>
                <a:gd name="connsiteY1" fmla="*/ 637954 h 637954"/>
                <a:gd name="connsiteX2" fmla="*/ 1828800 w 1828800"/>
                <a:gd name="connsiteY2" fmla="*/ 0 h 637954"/>
              </a:gdLst>
              <a:ahLst/>
              <a:cxnLst>
                <a:cxn ang="0">
                  <a:pos x="connsiteX0" y="connsiteY0"/>
                </a:cxn>
                <a:cxn ang="0">
                  <a:pos x="connsiteX1" y="connsiteY1"/>
                </a:cxn>
                <a:cxn ang="0">
                  <a:pos x="connsiteX2" y="connsiteY2"/>
                </a:cxn>
              </a:cxnLst>
              <a:rect l="l" t="t" r="r" b="b"/>
              <a:pathLst>
                <a:path w="1828800" h="637954">
                  <a:moveTo>
                    <a:pt x="0" y="637954"/>
                  </a:moveTo>
                  <a:lnTo>
                    <a:pt x="1190846" y="637954"/>
                  </a:lnTo>
                  <a:lnTo>
                    <a:pt x="182880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0" name="Freeform 139"/>
            <p:cNvSpPr/>
            <p:nvPr/>
          </p:nvSpPr>
          <p:spPr bwMode="auto">
            <a:xfrm>
              <a:off x="5868392" y="3770683"/>
              <a:ext cx="1054954" cy="142013"/>
            </a:xfrm>
            <a:custGeom>
              <a:avLst/>
              <a:gdLst>
                <a:gd name="connsiteX0" fmla="*/ 0 w 3317358"/>
                <a:gd name="connsiteY0" fmla="*/ 446567 h 446567"/>
                <a:gd name="connsiteX1" fmla="*/ 2700669 w 3317358"/>
                <a:gd name="connsiteY1" fmla="*/ 446567 h 446567"/>
                <a:gd name="connsiteX2" fmla="*/ 3317358 w 3317358"/>
                <a:gd name="connsiteY2" fmla="*/ 0 h 446567"/>
              </a:gdLst>
              <a:ahLst/>
              <a:cxnLst>
                <a:cxn ang="0">
                  <a:pos x="connsiteX0" y="connsiteY0"/>
                </a:cxn>
                <a:cxn ang="0">
                  <a:pos x="connsiteX1" y="connsiteY1"/>
                </a:cxn>
                <a:cxn ang="0">
                  <a:pos x="connsiteX2" y="connsiteY2"/>
                </a:cxn>
              </a:cxnLst>
              <a:rect l="l" t="t" r="r" b="b"/>
              <a:pathLst>
                <a:path w="3317358" h="446567">
                  <a:moveTo>
                    <a:pt x="0" y="446567"/>
                  </a:moveTo>
                  <a:lnTo>
                    <a:pt x="2700669" y="446567"/>
                  </a:lnTo>
                  <a:lnTo>
                    <a:pt x="3317358"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1" name="Freeform 140"/>
            <p:cNvSpPr/>
            <p:nvPr/>
          </p:nvSpPr>
          <p:spPr bwMode="auto">
            <a:xfrm>
              <a:off x="5862867" y="3993846"/>
              <a:ext cx="1736732" cy="54100"/>
            </a:xfrm>
            <a:custGeom>
              <a:avLst/>
              <a:gdLst>
                <a:gd name="connsiteX0" fmla="*/ 0 w 5380074"/>
                <a:gd name="connsiteY0" fmla="*/ 0 h 170121"/>
                <a:gd name="connsiteX1" fmla="*/ 5061098 w 5380074"/>
                <a:gd name="connsiteY1" fmla="*/ 0 h 170121"/>
                <a:gd name="connsiteX2" fmla="*/ 5380074 w 5380074"/>
                <a:gd name="connsiteY2" fmla="*/ 170121 h 170121"/>
              </a:gdLst>
              <a:ahLst/>
              <a:cxnLst>
                <a:cxn ang="0">
                  <a:pos x="connsiteX0" y="connsiteY0"/>
                </a:cxn>
                <a:cxn ang="0">
                  <a:pos x="connsiteX1" y="connsiteY1"/>
                </a:cxn>
                <a:cxn ang="0">
                  <a:pos x="connsiteX2" y="connsiteY2"/>
                </a:cxn>
              </a:cxnLst>
              <a:rect l="l" t="t" r="r" b="b"/>
              <a:pathLst>
                <a:path w="5380074" h="170121">
                  <a:moveTo>
                    <a:pt x="0" y="0"/>
                  </a:moveTo>
                  <a:lnTo>
                    <a:pt x="5061098" y="0"/>
                  </a:lnTo>
                  <a:lnTo>
                    <a:pt x="5380074"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2" name="Freeform 141"/>
            <p:cNvSpPr/>
            <p:nvPr/>
          </p:nvSpPr>
          <p:spPr bwMode="auto">
            <a:xfrm>
              <a:off x="5819044" y="4074997"/>
              <a:ext cx="1165166" cy="148775"/>
            </a:xfrm>
            <a:custGeom>
              <a:avLst/>
              <a:gdLst>
                <a:gd name="connsiteX0" fmla="*/ 0 w 3487479"/>
                <a:gd name="connsiteY0" fmla="*/ 0 h 467832"/>
                <a:gd name="connsiteX1" fmla="*/ 2828260 w 3487479"/>
                <a:gd name="connsiteY1" fmla="*/ 0 h 467832"/>
                <a:gd name="connsiteX2" fmla="*/ 3487479 w 3487479"/>
                <a:gd name="connsiteY2" fmla="*/ 467832 h 467832"/>
              </a:gdLst>
              <a:ahLst/>
              <a:cxnLst>
                <a:cxn ang="0">
                  <a:pos x="connsiteX0" y="connsiteY0"/>
                </a:cxn>
                <a:cxn ang="0">
                  <a:pos x="connsiteX1" y="connsiteY1"/>
                </a:cxn>
                <a:cxn ang="0">
                  <a:pos x="connsiteX2" y="connsiteY2"/>
                </a:cxn>
              </a:cxnLst>
              <a:rect l="l" t="t" r="r" b="b"/>
              <a:pathLst>
                <a:path w="3487479" h="467832">
                  <a:moveTo>
                    <a:pt x="0" y="0"/>
                  </a:moveTo>
                  <a:lnTo>
                    <a:pt x="2828260" y="0"/>
                  </a:lnTo>
                  <a:lnTo>
                    <a:pt x="3487479" y="46783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3" name="Freeform 142"/>
            <p:cNvSpPr/>
            <p:nvPr/>
          </p:nvSpPr>
          <p:spPr bwMode="auto">
            <a:xfrm>
              <a:off x="5435590" y="4406361"/>
              <a:ext cx="723591" cy="128488"/>
            </a:xfrm>
            <a:custGeom>
              <a:avLst/>
              <a:gdLst>
                <a:gd name="connsiteX0" fmla="*/ 0 w 2275368"/>
                <a:gd name="connsiteY0" fmla="*/ 0 h 404037"/>
                <a:gd name="connsiteX1" fmla="*/ 446568 w 2275368"/>
                <a:gd name="connsiteY1" fmla="*/ 404037 h 404037"/>
                <a:gd name="connsiteX2" fmla="*/ 1935126 w 2275368"/>
                <a:gd name="connsiteY2" fmla="*/ 404037 h 404037"/>
                <a:gd name="connsiteX3" fmla="*/ 2275368 w 2275368"/>
                <a:gd name="connsiteY3" fmla="*/ 21265 h 404037"/>
              </a:gdLst>
              <a:ahLst/>
              <a:cxnLst>
                <a:cxn ang="0">
                  <a:pos x="connsiteX0" y="connsiteY0"/>
                </a:cxn>
                <a:cxn ang="0">
                  <a:pos x="connsiteX1" y="connsiteY1"/>
                </a:cxn>
                <a:cxn ang="0">
                  <a:pos x="connsiteX2" y="connsiteY2"/>
                </a:cxn>
                <a:cxn ang="0">
                  <a:pos x="connsiteX3" y="connsiteY3"/>
                </a:cxn>
              </a:cxnLst>
              <a:rect l="l" t="t" r="r" b="b"/>
              <a:pathLst>
                <a:path w="2275368" h="404037">
                  <a:moveTo>
                    <a:pt x="0" y="0"/>
                  </a:moveTo>
                  <a:lnTo>
                    <a:pt x="446568" y="404037"/>
                  </a:lnTo>
                  <a:lnTo>
                    <a:pt x="1935126" y="404037"/>
                  </a:lnTo>
                  <a:lnTo>
                    <a:pt x="2275368" y="21265"/>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sp>
          <p:nvSpPr>
            <p:cNvPr id="144" name="Freeform 143"/>
            <p:cNvSpPr/>
            <p:nvPr/>
          </p:nvSpPr>
          <p:spPr bwMode="auto">
            <a:xfrm>
              <a:off x="5367965" y="4413123"/>
              <a:ext cx="1176680" cy="223163"/>
            </a:xfrm>
            <a:custGeom>
              <a:avLst/>
              <a:gdLst>
                <a:gd name="connsiteX0" fmla="*/ 0 w 3700130"/>
                <a:gd name="connsiteY0" fmla="*/ 0 h 701748"/>
                <a:gd name="connsiteX1" fmla="*/ 0 w 3700130"/>
                <a:gd name="connsiteY1" fmla="*/ 701748 h 701748"/>
                <a:gd name="connsiteX2" fmla="*/ 3551274 w 3700130"/>
                <a:gd name="connsiteY2" fmla="*/ 701748 h 701748"/>
                <a:gd name="connsiteX3" fmla="*/ 3700130 w 3700130"/>
                <a:gd name="connsiteY3" fmla="*/ 574158 h 701748"/>
              </a:gdLst>
              <a:ahLst/>
              <a:cxnLst>
                <a:cxn ang="0">
                  <a:pos x="connsiteX0" y="connsiteY0"/>
                </a:cxn>
                <a:cxn ang="0">
                  <a:pos x="connsiteX1" y="connsiteY1"/>
                </a:cxn>
                <a:cxn ang="0">
                  <a:pos x="connsiteX2" y="connsiteY2"/>
                </a:cxn>
                <a:cxn ang="0">
                  <a:pos x="connsiteX3" y="connsiteY3"/>
                </a:cxn>
              </a:cxnLst>
              <a:rect l="l" t="t" r="r" b="b"/>
              <a:pathLst>
                <a:path w="3700130" h="701748">
                  <a:moveTo>
                    <a:pt x="0" y="0"/>
                  </a:moveTo>
                  <a:lnTo>
                    <a:pt x="0" y="701748"/>
                  </a:lnTo>
                  <a:lnTo>
                    <a:pt x="3551274" y="701748"/>
                  </a:lnTo>
                  <a:lnTo>
                    <a:pt x="3700130" y="574158"/>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endParaRPr>
            </a:p>
          </p:txBody>
        </p:sp>
      </p:grpSp>
      <p:grpSp>
        <p:nvGrpSpPr>
          <p:cNvPr id="145" name="Group 144"/>
          <p:cNvGrpSpPr/>
          <p:nvPr/>
        </p:nvGrpSpPr>
        <p:grpSpPr>
          <a:xfrm>
            <a:off x="4140129" y="3510387"/>
            <a:ext cx="5529497" cy="1385944"/>
            <a:chOff x="2616512" y="3235470"/>
            <a:chExt cx="5421568" cy="1358892"/>
          </a:xfrm>
          <a:solidFill>
            <a:schemeClr val="bg1"/>
          </a:solidFill>
        </p:grpSpPr>
        <p:sp>
          <p:nvSpPr>
            <p:cNvPr id="146" name="Freeform 145"/>
            <p:cNvSpPr>
              <a:spLocks noChangeAspect="1" noEditPoints="1"/>
            </p:cNvSpPr>
            <p:nvPr/>
          </p:nvSpPr>
          <p:spPr bwMode="auto">
            <a:xfrm>
              <a:off x="5734989" y="3236376"/>
              <a:ext cx="194488" cy="24368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ED7D31"/>
                </a:solidFill>
              </a:endParaRPr>
            </a:p>
          </p:txBody>
        </p:sp>
        <p:sp>
          <p:nvSpPr>
            <p:cNvPr id="147" name="Rectangle 105"/>
            <p:cNvSpPr>
              <a:spLocks noChangeAspect="1"/>
            </p:cNvSpPr>
            <p:nvPr/>
          </p:nvSpPr>
          <p:spPr bwMode="auto">
            <a:xfrm>
              <a:off x="6360624" y="3351594"/>
              <a:ext cx="314792" cy="243681"/>
            </a:xfrm>
            <a:custGeom>
              <a:avLst/>
              <a:gdLst/>
              <a:ahLst/>
              <a:cxnLst/>
              <a:rect l="l" t="t" r="r" b="b"/>
              <a:pathLst>
                <a:path w="4577581" h="3544438">
                  <a:moveTo>
                    <a:pt x="147597" y="2112675"/>
                  </a:moveTo>
                  <a:lnTo>
                    <a:pt x="147597" y="3391715"/>
                  </a:lnTo>
                  <a:lnTo>
                    <a:pt x="1452503" y="3391715"/>
                  </a:lnTo>
                  <a:lnTo>
                    <a:pt x="1452503" y="2112675"/>
                  </a:lnTo>
                  <a:close/>
                  <a:moveTo>
                    <a:pt x="2285892" y="1979339"/>
                  </a:moveTo>
                  <a:cubicBezTo>
                    <a:pt x="2285575" y="2296779"/>
                    <a:pt x="2285005" y="2615641"/>
                    <a:pt x="2283511" y="2941940"/>
                  </a:cubicBezTo>
                  <a:lnTo>
                    <a:pt x="2621785" y="2941940"/>
                  </a:lnTo>
                  <a:lnTo>
                    <a:pt x="2621785" y="1979339"/>
                  </a:lnTo>
                  <a:close/>
                  <a:moveTo>
                    <a:pt x="3191380" y="1953653"/>
                  </a:moveTo>
                  <a:cubicBezTo>
                    <a:pt x="3191135" y="2205346"/>
                    <a:pt x="3190634" y="2458747"/>
                    <a:pt x="3189242" y="2719130"/>
                  </a:cubicBezTo>
                  <a:lnTo>
                    <a:pt x="3358797" y="2719130"/>
                  </a:lnTo>
                  <a:lnTo>
                    <a:pt x="3358797" y="1953653"/>
                  </a:lnTo>
                  <a:close/>
                  <a:moveTo>
                    <a:pt x="3764347" y="1867915"/>
                  </a:moveTo>
                  <a:cubicBezTo>
                    <a:pt x="3764188" y="2062191"/>
                    <a:pt x="3763908" y="2257318"/>
                    <a:pt x="3763023" y="2457145"/>
                  </a:cubicBezTo>
                  <a:lnTo>
                    <a:pt x="3970564" y="2457145"/>
                  </a:lnTo>
                  <a:lnTo>
                    <a:pt x="3970564" y="1867915"/>
                  </a:lnTo>
                  <a:close/>
                  <a:moveTo>
                    <a:pt x="147597" y="1784055"/>
                  </a:moveTo>
                  <a:lnTo>
                    <a:pt x="147597" y="2025570"/>
                  </a:lnTo>
                  <a:lnTo>
                    <a:pt x="1452503" y="2025570"/>
                  </a:lnTo>
                  <a:lnTo>
                    <a:pt x="1452503" y="1784055"/>
                  </a:lnTo>
                  <a:close/>
                  <a:moveTo>
                    <a:pt x="4228653" y="1778151"/>
                  </a:moveTo>
                  <a:cubicBezTo>
                    <a:pt x="4228556" y="1922149"/>
                    <a:pt x="4228402" y="2066609"/>
                    <a:pt x="4227899" y="2214181"/>
                  </a:cubicBezTo>
                  <a:lnTo>
                    <a:pt x="4361222" y="2214181"/>
                  </a:lnTo>
                  <a:lnTo>
                    <a:pt x="4361222" y="1778151"/>
                  </a:lnTo>
                  <a:close/>
                  <a:moveTo>
                    <a:pt x="3191663" y="1756981"/>
                  </a:moveTo>
                  <a:lnTo>
                    <a:pt x="3191455" y="1901522"/>
                  </a:lnTo>
                  <a:lnTo>
                    <a:pt x="3358797" y="1901522"/>
                  </a:lnTo>
                  <a:lnTo>
                    <a:pt x="3358797" y="1756981"/>
                  </a:lnTo>
                  <a:close/>
                  <a:moveTo>
                    <a:pt x="2286284" y="1732021"/>
                  </a:moveTo>
                  <a:cubicBezTo>
                    <a:pt x="2286204" y="1792600"/>
                    <a:pt x="2286135" y="1853174"/>
                    <a:pt x="2285996" y="1913784"/>
                  </a:cubicBezTo>
                  <a:lnTo>
                    <a:pt x="2621785" y="1913784"/>
                  </a:lnTo>
                  <a:lnTo>
                    <a:pt x="2621785" y="1732021"/>
                  </a:lnTo>
                  <a:close/>
                  <a:moveTo>
                    <a:pt x="3764542" y="1716526"/>
                  </a:moveTo>
                  <a:cubicBezTo>
                    <a:pt x="3764499" y="1753609"/>
                    <a:pt x="3764465" y="1790688"/>
                    <a:pt x="3764399" y="1827787"/>
                  </a:cubicBezTo>
                  <a:lnTo>
                    <a:pt x="3970564" y="1827787"/>
                  </a:lnTo>
                  <a:lnTo>
                    <a:pt x="3970564" y="1716526"/>
                  </a:lnTo>
                  <a:close/>
                  <a:moveTo>
                    <a:pt x="4228772" y="1666123"/>
                  </a:moveTo>
                  <a:cubicBezTo>
                    <a:pt x="4228740" y="1693569"/>
                    <a:pt x="4228720" y="1721008"/>
                    <a:pt x="4228685" y="1748456"/>
                  </a:cubicBezTo>
                  <a:lnTo>
                    <a:pt x="4361222" y="1748456"/>
                  </a:lnTo>
                  <a:lnTo>
                    <a:pt x="4361222" y="1666123"/>
                  </a:lnTo>
                  <a:close/>
                  <a:moveTo>
                    <a:pt x="3764736" y="1565137"/>
                  </a:moveTo>
                  <a:lnTo>
                    <a:pt x="3764593" y="1676398"/>
                  </a:lnTo>
                  <a:lnTo>
                    <a:pt x="3970564" y="1676398"/>
                  </a:lnTo>
                  <a:lnTo>
                    <a:pt x="3970564" y="1565137"/>
                  </a:lnTo>
                  <a:close/>
                  <a:moveTo>
                    <a:pt x="3191945" y="1560310"/>
                  </a:moveTo>
                  <a:lnTo>
                    <a:pt x="3191738" y="1704850"/>
                  </a:lnTo>
                  <a:lnTo>
                    <a:pt x="3358797" y="1704850"/>
                  </a:lnTo>
                  <a:lnTo>
                    <a:pt x="3358797" y="1560310"/>
                  </a:lnTo>
                  <a:close/>
                  <a:moveTo>
                    <a:pt x="4228892" y="1554095"/>
                  </a:moveTo>
                  <a:lnTo>
                    <a:pt x="4228804" y="1636428"/>
                  </a:lnTo>
                  <a:lnTo>
                    <a:pt x="4361222" y="1636428"/>
                  </a:lnTo>
                  <a:lnTo>
                    <a:pt x="4361222" y="1554095"/>
                  </a:lnTo>
                  <a:close/>
                  <a:moveTo>
                    <a:pt x="2286675" y="1484703"/>
                  </a:moveTo>
                  <a:lnTo>
                    <a:pt x="2286387" y="1666466"/>
                  </a:lnTo>
                  <a:lnTo>
                    <a:pt x="2621785" y="1666466"/>
                  </a:lnTo>
                  <a:lnTo>
                    <a:pt x="2621785" y="1484703"/>
                  </a:lnTo>
                  <a:close/>
                  <a:moveTo>
                    <a:pt x="147597" y="1455436"/>
                  </a:moveTo>
                  <a:lnTo>
                    <a:pt x="147597" y="1696950"/>
                  </a:lnTo>
                  <a:lnTo>
                    <a:pt x="1452503" y="1696950"/>
                  </a:lnTo>
                  <a:lnTo>
                    <a:pt x="1452503" y="1455436"/>
                  </a:lnTo>
                  <a:close/>
                  <a:moveTo>
                    <a:pt x="4229011" y="1442067"/>
                  </a:moveTo>
                  <a:lnTo>
                    <a:pt x="4228923" y="1524400"/>
                  </a:lnTo>
                  <a:lnTo>
                    <a:pt x="4361222" y="1524400"/>
                  </a:lnTo>
                  <a:lnTo>
                    <a:pt x="4361222" y="1442067"/>
                  </a:lnTo>
                  <a:close/>
                  <a:moveTo>
                    <a:pt x="3764931" y="1413748"/>
                  </a:moveTo>
                  <a:lnTo>
                    <a:pt x="3764788" y="1525009"/>
                  </a:lnTo>
                  <a:lnTo>
                    <a:pt x="3970564" y="1525009"/>
                  </a:lnTo>
                  <a:lnTo>
                    <a:pt x="3970564" y="1413748"/>
                  </a:lnTo>
                  <a:close/>
                  <a:moveTo>
                    <a:pt x="3192228" y="1363638"/>
                  </a:moveTo>
                  <a:lnTo>
                    <a:pt x="3192020" y="1508179"/>
                  </a:lnTo>
                  <a:lnTo>
                    <a:pt x="3358797" y="1508179"/>
                  </a:lnTo>
                  <a:lnTo>
                    <a:pt x="3358797" y="1363638"/>
                  </a:lnTo>
                  <a:close/>
                  <a:moveTo>
                    <a:pt x="4229187" y="1330039"/>
                  </a:moveTo>
                  <a:cubicBezTo>
                    <a:pt x="4229102" y="1357559"/>
                    <a:pt x="4229059" y="1384997"/>
                    <a:pt x="4229042" y="1412372"/>
                  </a:cubicBezTo>
                  <a:lnTo>
                    <a:pt x="4361222" y="1412372"/>
                  </a:lnTo>
                  <a:lnTo>
                    <a:pt x="4361222" y="1330039"/>
                  </a:lnTo>
                  <a:close/>
                  <a:moveTo>
                    <a:pt x="3765200" y="1262359"/>
                  </a:moveTo>
                  <a:cubicBezTo>
                    <a:pt x="3765074" y="1299549"/>
                    <a:pt x="3765005" y="1336628"/>
                    <a:pt x="3764983" y="1373620"/>
                  </a:cubicBezTo>
                  <a:lnTo>
                    <a:pt x="3970564" y="1373620"/>
                  </a:lnTo>
                  <a:lnTo>
                    <a:pt x="3970564" y="1262359"/>
                  </a:lnTo>
                  <a:close/>
                  <a:moveTo>
                    <a:pt x="2287066" y="1237385"/>
                  </a:moveTo>
                  <a:lnTo>
                    <a:pt x="2286779" y="1419148"/>
                  </a:lnTo>
                  <a:lnTo>
                    <a:pt x="2621785" y="1419148"/>
                  </a:lnTo>
                  <a:lnTo>
                    <a:pt x="2621785" y="1237385"/>
                  </a:lnTo>
                  <a:close/>
                  <a:moveTo>
                    <a:pt x="4229495" y="1218011"/>
                  </a:moveTo>
                  <a:lnTo>
                    <a:pt x="4229268" y="1300344"/>
                  </a:lnTo>
                  <a:lnTo>
                    <a:pt x="4361222" y="1300344"/>
                  </a:lnTo>
                  <a:lnTo>
                    <a:pt x="4361222" y="1218011"/>
                  </a:lnTo>
                  <a:close/>
                  <a:moveTo>
                    <a:pt x="3192511" y="1166966"/>
                  </a:moveTo>
                  <a:lnTo>
                    <a:pt x="3192303" y="1311507"/>
                  </a:lnTo>
                  <a:lnTo>
                    <a:pt x="3358797" y="1311507"/>
                  </a:lnTo>
                  <a:lnTo>
                    <a:pt x="3358797" y="1166966"/>
                  </a:lnTo>
                  <a:close/>
                  <a:moveTo>
                    <a:pt x="147597" y="1126816"/>
                  </a:moveTo>
                  <a:lnTo>
                    <a:pt x="147597" y="1368331"/>
                  </a:lnTo>
                  <a:lnTo>
                    <a:pt x="1452503" y="1368331"/>
                  </a:lnTo>
                  <a:lnTo>
                    <a:pt x="1452503" y="1126816"/>
                  </a:lnTo>
                  <a:close/>
                  <a:moveTo>
                    <a:pt x="3765703" y="1110970"/>
                  </a:moveTo>
                  <a:lnTo>
                    <a:pt x="3765333" y="1222231"/>
                  </a:lnTo>
                  <a:lnTo>
                    <a:pt x="3970564" y="1222231"/>
                  </a:lnTo>
                  <a:lnTo>
                    <a:pt x="3970564" y="1110970"/>
                  </a:lnTo>
                  <a:close/>
                  <a:moveTo>
                    <a:pt x="4229803" y="1105983"/>
                  </a:moveTo>
                  <a:lnTo>
                    <a:pt x="4229576" y="1188317"/>
                  </a:lnTo>
                  <a:lnTo>
                    <a:pt x="4361222" y="1188317"/>
                  </a:lnTo>
                  <a:lnTo>
                    <a:pt x="4361222" y="1105983"/>
                  </a:lnTo>
                  <a:close/>
                  <a:moveTo>
                    <a:pt x="2287502" y="990067"/>
                  </a:moveTo>
                  <a:cubicBezTo>
                    <a:pt x="2287329" y="1050814"/>
                    <a:pt x="2287196" y="1111388"/>
                    <a:pt x="2287170" y="1171830"/>
                  </a:cubicBezTo>
                  <a:lnTo>
                    <a:pt x="2621785" y="1171830"/>
                  </a:lnTo>
                  <a:lnTo>
                    <a:pt x="2621785" y="990067"/>
                  </a:lnTo>
                  <a:close/>
                  <a:moveTo>
                    <a:pt x="3193216" y="970294"/>
                  </a:moveTo>
                  <a:lnTo>
                    <a:pt x="3192679" y="1114835"/>
                  </a:lnTo>
                  <a:lnTo>
                    <a:pt x="3358797" y="1114835"/>
                  </a:lnTo>
                  <a:lnTo>
                    <a:pt x="3358797" y="970294"/>
                  </a:lnTo>
                  <a:close/>
                  <a:moveTo>
                    <a:pt x="3766207" y="959581"/>
                  </a:moveTo>
                  <a:lnTo>
                    <a:pt x="3765837" y="1070842"/>
                  </a:lnTo>
                  <a:lnTo>
                    <a:pt x="3970564" y="1070842"/>
                  </a:lnTo>
                  <a:lnTo>
                    <a:pt x="3970564" y="959581"/>
                  </a:lnTo>
                  <a:close/>
                  <a:moveTo>
                    <a:pt x="147597" y="798197"/>
                  </a:moveTo>
                  <a:lnTo>
                    <a:pt x="147597" y="1039711"/>
                  </a:lnTo>
                  <a:lnTo>
                    <a:pt x="1452503" y="1039711"/>
                  </a:lnTo>
                  <a:lnTo>
                    <a:pt x="1452503" y="798197"/>
                  </a:lnTo>
                  <a:close/>
                  <a:moveTo>
                    <a:pt x="3193946" y="773623"/>
                  </a:moveTo>
                  <a:lnTo>
                    <a:pt x="3193409" y="918164"/>
                  </a:lnTo>
                  <a:lnTo>
                    <a:pt x="3358797" y="918164"/>
                  </a:lnTo>
                  <a:lnTo>
                    <a:pt x="3358797" y="773623"/>
                  </a:lnTo>
                  <a:close/>
                  <a:moveTo>
                    <a:pt x="2288285" y="742749"/>
                  </a:moveTo>
                  <a:lnTo>
                    <a:pt x="2287710" y="924512"/>
                  </a:lnTo>
                  <a:lnTo>
                    <a:pt x="2621785" y="924512"/>
                  </a:lnTo>
                  <a:lnTo>
                    <a:pt x="2621785" y="742749"/>
                  </a:lnTo>
                  <a:close/>
                  <a:moveTo>
                    <a:pt x="2289342" y="495431"/>
                  </a:moveTo>
                  <a:cubicBezTo>
                    <a:pt x="2288957" y="556278"/>
                    <a:pt x="2288699" y="616852"/>
                    <a:pt x="2288492" y="677194"/>
                  </a:cubicBezTo>
                  <a:lnTo>
                    <a:pt x="2621785" y="677194"/>
                  </a:lnTo>
                  <a:lnTo>
                    <a:pt x="2621785" y="495431"/>
                  </a:lnTo>
                  <a:close/>
                  <a:moveTo>
                    <a:pt x="147597" y="469577"/>
                  </a:moveTo>
                  <a:lnTo>
                    <a:pt x="147597" y="711091"/>
                  </a:lnTo>
                  <a:lnTo>
                    <a:pt x="1452503" y="711091"/>
                  </a:lnTo>
                  <a:lnTo>
                    <a:pt x="1452503" y="469577"/>
                  </a:lnTo>
                  <a:close/>
                  <a:moveTo>
                    <a:pt x="147597" y="140958"/>
                  </a:moveTo>
                  <a:lnTo>
                    <a:pt x="147597" y="382472"/>
                  </a:lnTo>
                  <a:lnTo>
                    <a:pt x="1452503" y="382472"/>
                  </a:lnTo>
                  <a:lnTo>
                    <a:pt x="1452503" y="140958"/>
                  </a:lnTo>
                  <a:close/>
                  <a:moveTo>
                    <a:pt x="1522088" y="137"/>
                  </a:moveTo>
                  <a:cubicBezTo>
                    <a:pt x="1523433" y="2421"/>
                    <a:pt x="1526034" y="32164"/>
                    <a:pt x="1525754" y="6990"/>
                  </a:cubicBezTo>
                  <a:lnTo>
                    <a:pt x="2290491" y="265714"/>
                  </a:lnTo>
                  <a:lnTo>
                    <a:pt x="2289835" y="396916"/>
                  </a:lnTo>
                  <a:lnTo>
                    <a:pt x="2668824" y="396916"/>
                  </a:lnTo>
                  <a:lnTo>
                    <a:pt x="2669354" y="389450"/>
                  </a:lnTo>
                  <a:cubicBezTo>
                    <a:pt x="2670273" y="391169"/>
                    <a:pt x="2672051" y="413554"/>
                    <a:pt x="2671860" y="394607"/>
                  </a:cubicBezTo>
                  <a:lnTo>
                    <a:pt x="3194631" y="589322"/>
                  </a:lnTo>
                  <a:lnTo>
                    <a:pt x="3194237" y="695282"/>
                  </a:lnTo>
                  <a:lnTo>
                    <a:pt x="3392281" y="695282"/>
                  </a:lnTo>
                  <a:lnTo>
                    <a:pt x="3392658" y="689345"/>
                  </a:lnTo>
                  <a:cubicBezTo>
                    <a:pt x="3393313" y="690712"/>
                    <a:pt x="3394579" y="708512"/>
                    <a:pt x="3394442" y="693446"/>
                  </a:cubicBezTo>
                  <a:lnTo>
                    <a:pt x="3766577" y="848287"/>
                  </a:lnTo>
                  <a:lnTo>
                    <a:pt x="3766415" y="896895"/>
                  </a:lnTo>
                  <a:lnTo>
                    <a:pt x="3992111" y="894707"/>
                  </a:lnTo>
                  <a:cubicBezTo>
                    <a:pt x="3992527" y="895759"/>
                    <a:pt x="3993332" y="909462"/>
                    <a:pt x="3993246" y="897864"/>
                  </a:cubicBezTo>
                  <a:lnTo>
                    <a:pt x="4230047" y="1017053"/>
                  </a:lnTo>
                  <a:lnTo>
                    <a:pt x="4229925" y="1061359"/>
                  </a:lnTo>
                  <a:lnTo>
                    <a:pt x="4378988" y="1061359"/>
                  </a:lnTo>
                  <a:cubicBezTo>
                    <a:pt x="4380140" y="1061052"/>
                    <a:pt x="4380138" y="1060702"/>
                    <a:pt x="4380135" y="1060313"/>
                  </a:cubicBezTo>
                  <a:lnTo>
                    <a:pt x="4577581" y="1148513"/>
                  </a:lnTo>
                  <a:cubicBezTo>
                    <a:pt x="4575973" y="1496802"/>
                    <a:pt x="4576999" y="1815055"/>
                    <a:pt x="4575391" y="2163344"/>
                  </a:cubicBezTo>
                  <a:lnTo>
                    <a:pt x="4381009" y="2265433"/>
                  </a:lnTo>
                  <a:cubicBezTo>
                    <a:pt x="4381046" y="2265704"/>
                    <a:pt x="4381083" y="2265974"/>
                    <a:pt x="4381120" y="2266245"/>
                  </a:cubicBezTo>
                  <a:lnTo>
                    <a:pt x="4227756" y="2266245"/>
                  </a:lnTo>
                  <a:cubicBezTo>
                    <a:pt x="4227732" y="2306707"/>
                    <a:pt x="4227588" y="2347422"/>
                    <a:pt x="4227420" y="2388447"/>
                  </a:cubicBezTo>
                  <a:lnTo>
                    <a:pt x="3994294" y="2526405"/>
                  </a:lnTo>
                  <a:cubicBezTo>
                    <a:pt x="3994339" y="2526771"/>
                    <a:pt x="3994383" y="2527136"/>
                    <a:pt x="3994428" y="2527502"/>
                  </a:cubicBezTo>
                  <a:lnTo>
                    <a:pt x="3762789" y="2527502"/>
                  </a:lnTo>
                  <a:cubicBezTo>
                    <a:pt x="3762773" y="2561476"/>
                    <a:pt x="3762619" y="2595596"/>
                    <a:pt x="3762449" y="2629882"/>
                  </a:cubicBezTo>
                  <a:lnTo>
                    <a:pt x="3396090" y="2809106"/>
                  </a:lnTo>
                  <a:cubicBezTo>
                    <a:pt x="3396159" y="2809581"/>
                    <a:pt x="3396230" y="2810056"/>
                    <a:pt x="3396300" y="2810531"/>
                  </a:cubicBezTo>
                  <a:lnTo>
                    <a:pt x="3188902" y="2810531"/>
                  </a:lnTo>
                  <a:cubicBezTo>
                    <a:pt x="3188901" y="2816920"/>
                    <a:pt x="3188866" y="2823313"/>
                    <a:pt x="3188831" y="2829710"/>
                  </a:cubicBezTo>
                  <a:lnTo>
                    <a:pt x="2674174" y="3055087"/>
                  </a:lnTo>
                  <a:cubicBezTo>
                    <a:pt x="2674272" y="3055685"/>
                    <a:pt x="2674371" y="3056282"/>
                    <a:pt x="2674469" y="3056879"/>
                  </a:cubicBezTo>
                  <a:lnTo>
                    <a:pt x="2282936" y="3056879"/>
                  </a:lnTo>
                  <a:cubicBezTo>
                    <a:pt x="2282728" y="3118483"/>
                    <a:pt x="2282386" y="3180374"/>
                    <a:pt x="2282007" y="3242591"/>
                  </a:cubicBezTo>
                  <a:lnTo>
                    <a:pt x="1529139" y="3542057"/>
                  </a:lnTo>
                  <a:cubicBezTo>
                    <a:pt x="1529283" y="3542851"/>
                    <a:pt x="1529427" y="3543644"/>
                    <a:pt x="1529571" y="3544438"/>
                  </a:cubicBezTo>
                  <a:lnTo>
                    <a:pt x="0" y="3544438"/>
                  </a:lnTo>
                  <a:lnTo>
                    <a:pt x="0" y="10057"/>
                  </a:lnTo>
                  <a:lnTo>
                    <a:pt x="1521313" y="10057"/>
                  </a:lnTo>
                  <a:lnTo>
                    <a:pt x="1521538" y="1664"/>
                  </a:lnTo>
                  <a:cubicBezTo>
                    <a:pt x="1521674" y="138"/>
                    <a:pt x="1521863" y="-244"/>
                    <a:pt x="1522088" y="1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530"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8" name="Group 147"/>
            <p:cNvGrpSpPr/>
            <p:nvPr/>
          </p:nvGrpSpPr>
          <p:grpSpPr>
            <a:xfrm>
              <a:off x="2616512" y="3235470"/>
              <a:ext cx="5421568" cy="1358892"/>
              <a:chOff x="2616512" y="3235470"/>
              <a:chExt cx="5421568" cy="1358892"/>
            </a:xfrm>
            <a:grpFill/>
          </p:grpSpPr>
          <p:sp>
            <p:nvSpPr>
              <p:cNvPr id="149" name="Rectangle 25"/>
              <p:cNvSpPr>
                <a:spLocks noChangeAspect="1"/>
              </p:cNvSpPr>
              <p:nvPr/>
            </p:nvSpPr>
            <p:spPr bwMode="auto">
              <a:xfrm>
                <a:off x="2616512" y="3338709"/>
                <a:ext cx="301457" cy="20878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186521"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530" spc="-51" dirty="0" err="1">
                  <a:solidFill>
                    <a:srgbClr val="ED7D31"/>
                  </a:solidFill>
                  <a:latin typeface="Segoe UI" pitchFamily="34" charset="0"/>
                  <a:ea typeface="Segoe UI" pitchFamily="34" charset="0"/>
                  <a:cs typeface="Segoe UI" pitchFamily="34" charset="0"/>
                </a:endParaRPr>
              </a:p>
            </p:txBody>
          </p:sp>
          <p:sp>
            <p:nvSpPr>
              <p:cNvPr id="150" name="Rectangle 138"/>
              <p:cNvSpPr>
                <a:spLocks noChangeAspect="1"/>
              </p:cNvSpPr>
              <p:nvPr/>
            </p:nvSpPr>
            <p:spPr bwMode="auto">
              <a:xfrm rot="5400000">
                <a:off x="7612747" y="4099710"/>
                <a:ext cx="425278" cy="425389"/>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solidFill>
                    <a:srgbClr val="ED7D31"/>
                  </a:solidFill>
                  <a:latin typeface="Segoe UI" pitchFamily="34" charset="0"/>
                  <a:ea typeface="Segoe UI" pitchFamily="34" charset="0"/>
                  <a:cs typeface="Segoe UI" pitchFamily="34" charset="0"/>
                </a:endParaRPr>
              </a:p>
            </p:txBody>
          </p:sp>
          <p:sp>
            <p:nvSpPr>
              <p:cNvPr id="151" name="Freeform 150"/>
              <p:cNvSpPr>
                <a:spLocks noChangeAspect="1"/>
              </p:cNvSpPr>
              <p:nvPr/>
            </p:nvSpPr>
            <p:spPr bwMode="auto">
              <a:xfrm flipH="1">
                <a:off x="4228186" y="4188200"/>
                <a:ext cx="253695" cy="38185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56" tIns="46628" rIns="93256" bIns="4662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dirty="0">
                  <a:solidFill>
                    <a:prstClr val="white"/>
                  </a:solidFill>
                </a:endParaRPr>
              </a:p>
            </p:txBody>
          </p:sp>
          <p:sp>
            <p:nvSpPr>
              <p:cNvPr id="152" name="Freeform 151"/>
              <p:cNvSpPr>
                <a:spLocks noChangeAspect="1"/>
              </p:cNvSpPr>
              <p:nvPr/>
            </p:nvSpPr>
            <p:spPr bwMode="auto">
              <a:xfrm>
                <a:off x="7722164" y="3264273"/>
                <a:ext cx="206443" cy="448150"/>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endParaRPr lang="en-US" sz="1836" dirty="0">
                  <a:solidFill>
                    <a:prstClr val="white"/>
                  </a:solidFill>
                </a:endParaRPr>
              </a:p>
            </p:txBody>
          </p:sp>
          <p:sp>
            <p:nvSpPr>
              <p:cNvPr id="153" name="Rectangle 19"/>
              <p:cNvSpPr>
                <a:spLocks noChangeAspect="1"/>
              </p:cNvSpPr>
              <p:nvPr/>
            </p:nvSpPr>
            <p:spPr bwMode="auto">
              <a:xfrm>
                <a:off x="3292277" y="3387614"/>
                <a:ext cx="478985" cy="470426"/>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Trapezoid 14"/>
              <p:cNvSpPr>
                <a:spLocks noChangeAspect="1"/>
              </p:cNvSpPr>
              <p:nvPr/>
            </p:nvSpPr>
            <p:spPr bwMode="auto">
              <a:xfrm>
                <a:off x="3492011" y="4323355"/>
                <a:ext cx="245209" cy="201349"/>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186521"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Freeform 154"/>
              <p:cNvSpPr>
                <a:spLocks noChangeAspect="1" noEditPoints="1"/>
              </p:cNvSpPr>
              <p:nvPr/>
            </p:nvSpPr>
            <p:spPr bwMode="auto">
              <a:xfrm>
                <a:off x="6932731" y="4198337"/>
                <a:ext cx="262379" cy="262310"/>
              </a:xfrm>
              <a:custGeom>
                <a:avLst/>
                <a:gdLst>
                  <a:gd name="T0" fmla="*/ 0 w 300"/>
                  <a:gd name="T1" fmla="*/ 150 h 300"/>
                  <a:gd name="T2" fmla="*/ 300 w 300"/>
                  <a:gd name="T3" fmla="*/ 150 h 300"/>
                  <a:gd name="T4" fmla="*/ 217 w 300"/>
                  <a:gd name="T5" fmla="*/ 258 h 300"/>
                  <a:gd name="T6" fmla="*/ 207 w 300"/>
                  <a:gd name="T7" fmla="*/ 256 h 300"/>
                  <a:gd name="T8" fmla="*/ 154 w 300"/>
                  <a:gd name="T9" fmla="*/ 277 h 300"/>
                  <a:gd name="T10" fmla="*/ 146 w 300"/>
                  <a:gd name="T11" fmla="*/ 255 h 300"/>
                  <a:gd name="T12" fmla="*/ 89 w 300"/>
                  <a:gd name="T13" fmla="*/ 262 h 300"/>
                  <a:gd name="T14" fmla="*/ 87 w 300"/>
                  <a:gd name="T15" fmla="*/ 252 h 300"/>
                  <a:gd name="T16" fmla="*/ 41 w 300"/>
                  <a:gd name="T17" fmla="*/ 217 h 300"/>
                  <a:gd name="T18" fmla="*/ 44 w 300"/>
                  <a:gd name="T19" fmla="*/ 206 h 300"/>
                  <a:gd name="T20" fmla="*/ 22 w 300"/>
                  <a:gd name="T21" fmla="*/ 153 h 300"/>
                  <a:gd name="T22" fmla="*/ 51 w 300"/>
                  <a:gd name="T23" fmla="*/ 146 h 300"/>
                  <a:gd name="T24" fmla="*/ 38 w 300"/>
                  <a:gd name="T25" fmla="*/ 89 h 300"/>
                  <a:gd name="T26" fmla="*/ 48 w 300"/>
                  <a:gd name="T27" fmla="*/ 86 h 300"/>
                  <a:gd name="T28" fmla="*/ 83 w 300"/>
                  <a:gd name="T29" fmla="*/ 41 h 300"/>
                  <a:gd name="T30" fmla="*/ 93 w 300"/>
                  <a:gd name="T31" fmla="*/ 44 h 300"/>
                  <a:gd name="T32" fmla="*/ 146 w 300"/>
                  <a:gd name="T33" fmla="*/ 22 h 300"/>
                  <a:gd name="T34" fmla="*/ 154 w 300"/>
                  <a:gd name="T35" fmla="*/ 45 h 300"/>
                  <a:gd name="T36" fmla="*/ 210 w 300"/>
                  <a:gd name="T37" fmla="*/ 37 h 300"/>
                  <a:gd name="T38" fmla="*/ 213 w 300"/>
                  <a:gd name="T39" fmla="*/ 48 h 300"/>
                  <a:gd name="T40" fmla="*/ 258 w 300"/>
                  <a:gd name="T41" fmla="*/ 83 h 300"/>
                  <a:gd name="T42" fmla="*/ 256 w 300"/>
                  <a:gd name="T43" fmla="*/ 93 h 300"/>
                  <a:gd name="T44" fmla="*/ 277 w 300"/>
                  <a:gd name="T45" fmla="*/ 146 h 300"/>
                  <a:gd name="T46" fmla="*/ 255 w 300"/>
                  <a:gd name="T47" fmla="*/ 153 h 300"/>
                  <a:gd name="T48" fmla="*/ 262 w 300"/>
                  <a:gd name="T49" fmla="*/ 210 h 300"/>
                  <a:gd name="T50" fmla="*/ 252 w 300"/>
                  <a:gd name="T51" fmla="*/ 213 h 300"/>
                  <a:gd name="T52" fmla="*/ 217 w 300"/>
                  <a:gd name="T53" fmla="*/ 258 h 300"/>
                  <a:gd name="T54" fmla="*/ 141 w 300"/>
                  <a:gd name="T55" fmla="*/ 158 h 300"/>
                  <a:gd name="T56" fmla="*/ 158 w 300"/>
                  <a:gd name="T57" fmla="*/ 141 h 300"/>
                  <a:gd name="T58" fmla="*/ 211 w 300"/>
                  <a:gd name="T59" fmla="*/ 88 h 300"/>
                  <a:gd name="T60" fmla="*/ 125 w 300"/>
                  <a:gd name="T61" fmla="*/ 132 h 300"/>
                  <a:gd name="T62" fmla="*/ 168 w 300"/>
                  <a:gd name="T63" fmla="*/ 174 h 300"/>
                  <a:gd name="T64" fmla="*/ 211 w 300"/>
                  <a:gd name="T65" fmla="*/ 88 h 300"/>
                  <a:gd name="T66" fmla="*/ 135 w 300"/>
                  <a:gd name="T67" fmla="*/ 135 h 300"/>
                  <a:gd name="T68" fmla="*/ 165 w 300"/>
                  <a:gd name="T69" fmla="*/ 1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17" y="258"/>
                    </a:moveTo>
                    <a:cubicBezTo>
                      <a:pt x="213" y="252"/>
                      <a:pt x="213" y="252"/>
                      <a:pt x="213" y="252"/>
                    </a:cubicBezTo>
                    <a:cubicBezTo>
                      <a:pt x="207" y="256"/>
                      <a:pt x="207" y="256"/>
                      <a:pt x="207" y="256"/>
                    </a:cubicBezTo>
                    <a:cubicBezTo>
                      <a:pt x="210" y="262"/>
                      <a:pt x="210" y="262"/>
                      <a:pt x="210" y="262"/>
                    </a:cubicBezTo>
                    <a:cubicBezTo>
                      <a:pt x="193" y="271"/>
                      <a:pt x="174" y="276"/>
                      <a:pt x="154" y="277"/>
                    </a:cubicBezTo>
                    <a:cubicBezTo>
                      <a:pt x="154" y="255"/>
                      <a:pt x="154" y="255"/>
                      <a:pt x="154" y="255"/>
                    </a:cubicBezTo>
                    <a:cubicBezTo>
                      <a:pt x="146" y="255"/>
                      <a:pt x="146" y="255"/>
                      <a:pt x="146" y="255"/>
                    </a:cubicBezTo>
                    <a:cubicBezTo>
                      <a:pt x="146" y="277"/>
                      <a:pt x="146" y="277"/>
                      <a:pt x="146" y="277"/>
                    </a:cubicBezTo>
                    <a:cubicBezTo>
                      <a:pt x="126" y="276"/>
                      <a:pt x="106" y="271"/>
                      <a:pt x="89" y="262"/>
                    </a:cubicBezTo>
                    <a:cubicBezTo>
                      <a:pt x="93" y="256"/>
                      <a:pt x="93" y="256"/>
                      <a:pt x="93" y="256"/>
                    </a:cubicBezTo>
                    <a:cubicBezTo>
                      <a:pt x="87" y="252"/>
                      <a:pt x="87" y="252"/>
                      <a:pt x="87" y="252"/>
                    </a:cubicBezTo>
                    <a:cubicBezTo>
                      <a:pt x="83" y="258"/>
                      <a:pt x="83" y="258"/>
                      <a:pt x="83" y="258"/>
                    </a:cubicBezTo>
                    <a:cubicBezTo>
                      <a:pt x="66" y="248"/>
                      <a:pt x="52" y="233"/>
                      <a:pt x="41" y="217"/>
                    </a:cubicBezTo>
                    <a:cubicBezTo>
                      <a:pt x="48" y="213"/>
                      <a:pt x="48" y="213"/>
                      <a:pt x="48" y="213"/>
                    </a:cubicBezTo>
                    <a:cubicBezTo>
                      <a:pt x="44" y="206"/>
                      <a:pt x="44" y="206"/>
                      <a:pt x="44" y="206"/>
                    </a:cubicBezTo>
                    <a:cubicBezTo>
                      <a:pt x="38" y="210"/>
                      <a:pt x="38" y="210"/>
                      <a:pt x="38" y="210"/>
                    </a:cubicBezTo>
                    <a:cubicBezTo>
                      <a:pt x="28" y="193"/>
                      <a:pt x="23" y="174"/>
                      <a:pt x="22" y="153"/>
                    </a:cubicBezTo>
                    <a:cubicBezTo>
                      <a:pt x="51" y="153"/>
                      <a:pt x="51" y="153"/>
                      <a:pt x="51" y="153"/>
                    </a:cubicBezTo>
                    <a:cubicBezTo>
                      <a:pt x="51" y="146"/>
                      <a:pt x="51" y="146"/>
                      <a:pt x="51" y="146"/>
                    </a:cubicBezTo>
                    <a:cubicBezTo>
                      <a:pt x="22" y="146"/>
                      <a:pt x="22" y="146"/>
                      <a:pt x="22" y="146"/>
                    </a:cubicBezTo>
                    <a:cubicBezTo>
                      <a:pt x="23" y="125"/>
                      <a:pt x="28" y="106"/>
                      <a:pt x="38" y="89"/>
                    </a:cubicBezTo>
                    <a:cubicBezTo>
                      <a:pt x="44" y="93"/>
                      <a:pt x="44" y="93"/>
                      <a:pt x="44" y="93"/>
                    </a:cubicBezTo>
                    <a:cubicBezTo>
                      <a:pt x="48" y="86"/>
                      <a:pt x="48" y="86"/>
                      <a:pt x="48" y="86"/>
                    </a:cubicBezTo>
                    <a:cubicBezTo>
                      <a:pt x="41" y="83"/>
                      <a:pt x="41" y="83"/>
                      <a:pt x="41" y="83"/>
                    </a:cubicBezTo>
                    <a:cubicBezTo>
                      <a:pt x="52" y="66"/>
                      <a:pt x="66" y="52"/>
                      <a:pt x="83" y="41"/>
                    </a:cubicBezTo>
                    <a:cubicBezTo>
                      <a:pt x="87" y="48"/>
                      <a:pt x="87" y="48"/>
                      <a:pt x="87" y="48"/>
                    </a:cubicBezTo>
                    <a:cubicBezTo>
                      <a:pt x="93" y="44"/>
                      <a:pt x="93" y="44"/>
                      <a:pt x="93" y="44"/>
                    </a:cubicBezTo>
                    <a:cubicBezTo>
                      <a:pt x="89" y="37"/>
                      <a:pt x="89" y="37"/>
                      <a:pt x="89" y="37"/>
                    </a:cubicBezTo>
                    <a:cubicBezTo>
                      <a:pt x="106" y="28"/>
                      <a:pt x="126" y="23"/>
                      <a:pt x="146" y="22"/>
                    </a:cubicBezTo>
                    <a:cubicBezTo>
                      <a:pt x="146" y="45"/>
                      <a:pt x="146" y="45"/>
                      <a:pt x="146" y="45"/>
                    </a:cubicBezTo>
                    <a:cubicBezTo>
                      <a:pt x="154" y="45"/>
                      <a:pt x="154" y="45"/>
                      <a:pt x="154" y="45"/>
                    </a:cubicBezTo>
                    <a:cubicBezTo>
                      <a:pt x="154" y="22"/>
                      <a:pt x="154" y="22"/>
                      <a:pt x="154" y="22"/>
                    </a:cubicBezTo>
                    <a:cubicBezTo>
                      <a:pt x="174" y="23"/>
                      <a:pt x="193" y="28"/>
                      <a:pt x="210" y="37"/>
                    </a:cubicBezTo>
                    <a:cubicBezTo>
                      <a:pt x="207" y="44"/>
                      <a:pt x="207" y="44"/>
                      <a:pt x="207" y="44"/>
                    </a:cubicBezTo>
                    <a:cubicBezTo>
                      <a:pt x="213" y="48"/>
                      <a:pt x="213" y="48"/>
                      <a:pt x="213" y="48"/>
                    </a:cubicBezTo>
                    <a:cubicBezTo>
                      <a:pt x="217" y="41"/>
                      <a:pt x="217" y="41"/>
                      <a:pt x="217" y="41"/>
                    </a:cubicBezTo>
                    <a:cubicBezTo>
                      <a:pt x="234" y="52"/>
                      <a:pt x="248" y="66"/>
                      <a:pt x="258" y="83"/>
                    </a:cubicBezTo>
                    <a:cubicBezTo>
                      <a:pt x="252" y="86"/>
                      <a:pt x="252" y="86"/>
                      <a:pt x="252" y="86"/>
                    </a:cubicBezTo>
                    <a:cubicBezTo>
                      <a:pt x="256" y="93"/>
                      <a:pt x="256" y="93"/>
                      <a:pt x="256" y="93"/>
                    </a:cubicBezTo>
                    <a:cubicBezTo>
                      <a:pt x="262" y="89"/>
                      <a:pt x="262" y="89"/>
                      <a:pt x="262" y="89"/>
                    </a:cubicBezTo>
                    <a:cubicBezTo>
                      <a:pt x="271" y="106"/>
                      <a:pt x="277" y="125"/>
                      <a:pt x="277" y="146"/>
                    </a:cubicBezTo>
                    <a:cubicBezTo>
                      <a:pt x="255" y="146"/>
                      <a:pt x="255" y="146"/>
                      <a:pt x="255" y="146"/>
                    </a:cubicBezTo>
                    <a:cubicBezTo>
                      <a:pt x="255" y="153"/>
                      <a:pt x="255" y="153"/>
                      <a:pt x="255" y="153"/>
                    </a:cubicBezTo>
                    <a:cubicBezTo>
                      <a:pt x="277" y="153"/>
                      <a:pt x="277" y="153"/>
                      <a:pt x="277" y="153"/>
                    </a:cubicBezTo>
                    <a:cubicBezTo>
                      <a:pt x="276" y="174"/>
                      <a:pt x="271" y="193"/>
                      <a:pt x="262" y="210"/>
                    </a:cubicBezTo>
                    <a:cubicBezTo>
                      <a:pt x="256" y="206"/>
                      <a:pt x="256" y="206"/>
                      <a:pt x="256" y="206"/>
                    </a:cubicBezTo>
                    <a:cubicBezTo>
                      <a:pt x="252" y="213"/>
                      <a:pt x="252" y="213"/>
                      <a:pt x="252" y="213"/>
                    </a:cubicBezTo>
                    <a:cubicBezTo>
                      <a:pt x="258" y="217"/>
                      <a:pt x="258" y="217"/>
                      <a:pt x="258" y="217"/>
                    </a:cubicBezTo>
                    <a:cubicBezTo>
                      <a:pt x="248" y="233"/>
                      <a:pt x="234" y="248"/>
                      <a:pt x="217" y="258"/>
                    </a:cubicBezTo>
                    <a:close/>
                    <a:moveTo>
                      <a:pt x="158" y="158"/>
                    </a:moveTo>
                    <a:cubicBezTo>
                      <a:pt x="154" y="163"/>
                      <a:pt x="146" y="163"/>
                      <a:pt x="141" y="158"/>
                    </a:cubicBezTo>
                    <a:cubicBezTo>
                      <a:pt x="137" y="154"/>
                      <a:pt x="137" y="146"/>
                      <a:pt x="141" y="141"/>
                    </a:cubicBezTo>
                    <a:cubicBezTo>
                      <a:pt x="146" y="137"/>
                      <a:pt x="154" y="137"/>
                      <a:pt x="158" y="141"/>
                    </a:cubicBezTo>
                    <a:cubicBezTo>
                      <a:pt x="163" y="146"/>
                      <a:pt x="163" y="154"/>
                      <a:pt x="158" y="158"/>
                    </a:cubicBezTo>
                    <a:close/>
                    <a:moveTo>
                      <a:pt x="211" y="88"/>
                    </a:moveTo>
                    <a:cubicBezTo>
                      <a:pt x="134" y="123"/>
                      <a:pt x="134" y="123"/>
                      <a:pt x="134" y="123"/>
                    </a:cubicBezTo>
                    <a:cubicBezTo>
                      <a:pt x="125" y="132"/>
                      <a:pt x="125" y="132"/>
                      <a:pt x="125" y="132"/>
                    </a:cubicBezTo>
                    <a:cubicBezTo>
                      <a:pt x="88" y="211"/>
                      <a:pt x="88" y="211"/>
                      <a:pt x="88" y="211"/>
                    </a:cubicBezTo>
                    <a:cubicBezTo>
                      <a:pt x="168" y="174"/>
                      <a:pt x="168" y="174"/>
                      <a:pt x="168" y="174"/>
                    </a:cubicBezTo>
                    <a:cubicBezTo>
                      <a:pt x="176" y="166"/>
                      <a:pt x="176" y="166"/>
                      <a:pt x="176" y="166"/>
                    </a:cubicBezTo>
                    <a:lnTo>
                      <a:pt x="211" y="88"/>
                    </a:lnTo>
                    <a:close/>
                    <a:moveTo>
                      <a:pt x="135" y="165"/>
                    </a:moveTo>
                    <a:cubicBezTo>
                      <a:pt x="127" y="156"/>
                      <a:pt x="127" y="143"/>
                      <a:pt x="135" y="135"/>
                    </a:cubicBezTo>
                    <a:cubicBezTo>
                      <a:pt x="143" y="127"/>
                      <a:pt x="156" y="127"/>
                      <a:pt x="165" y="135"/>
                    </a:cubicBezTo>
                    <a:cubicBezTo>
                      <a:pt x="173" y="143"/>
                      <a:pt x="173" y="156"/>
                      <a:pt x="165" y="165"/>
                    </a:cubicBezTo>
                    <a:cubicBezTo>
                      <a:pt x="156" y="173"/>
                      <a:pt x="143" y="173"/>
                      <a:pt x="135" y="165"/>
                    </a:cubicBez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solidFill>
                    <a:srgbClr val="ED7D31"/>
                  </a:solidFill>
                </a:endParaRPr>
              </a:p>
            </p:txBody>
          </p:sp>
          <p:sp>
            <p:nvSpPr>
              <p:cNvPr id="156" name="Trapezoid 35"/>
              <p:cNvSpPr>
                <a:spLocks noChangeAspect="1"/>
              </p:cNvSpPr>
              <p:nvPr/>
            </p:nvSpPr>
            <p:spPr bwMode="auto">
              <a:xfrm>
                <a:off x="4890116" y="4426141"/>
                <a:ext cx="116771" cy="143577"/>
              </a:xfrm>
              <a:custGeom>
                <a:avLst/>
                <a:gdLst/>
                <a:ahLst/>
                <a:cxnLst/>
                <a:rect l="l" t="t" r="r" b="b"/>
                <a:pathLst>
                  <a:path w="498727" h="613376">
                    <a:moveTo>
                      <a:pt x="248588" y="85168"/>
                    </a:moveTo>
                    <a:cubicBezTo>
                      <a:pt x="222130" y="85168"/>
                      <a:pt x="200681" y="106618"/>
                      <a:pt x="200681" y="133076"/>
                    </a:cubicBezTo>
                    <a:cubicBezTo>
                      <a:pt x="200681" y="159535"/>
                      <a:pt x="222130" y="180984"/>
                      <a:pt x="248588" y="180984"/>
                    </a:cubicBezTo>
                    <a:cubicBezTo>
                      <a:pt x="275047" y="180984"/>
                      <a:pt x="296496" y="159535"/>
                      <a:pt x="296496" y="133076"/>
                    </a:cubicBezTo>
                    <a:cubicBezTo>
                      <a:pt x="296496" y="106618"/>
                      <a:pt x="275047" y="85168"/>
                      <a:pt x="248588" y="85168"/>
                    </a:cubicBezTo>
                    <a:close/>
                    <a:moveTo>
                      <a:pt x="247841" y="0"/>
                    </a:moveTo>
                    <a:cubicBezTo>
                      <a:pt x="330545" y="0"/>
                      <a:pt x="397998" y="67110"/>
                      <a:pt x="397998" y="150114"/>
                    </a:cubicBezTo>
                    <a:cubicBezTo>
                      <a:pt x="397998" y="151880"/>
                      <a:pt x="397998" y="153646"/>
                      <a:pt x="397998" y="155412"/>
                    </a:cubicBezTo>
                    <a:cubicBezTo>
                      <a:pt x="397998" y="165420"/>
                      <a:pt x="396825" y="176016"/>
                      <a:pt x="394479" y="187201"/>
                    </a:cubicBezTo>
                    <a:cubicBezTo>
                      <a:pt x="394475" y="187211"/>
                      <a:pt x="393802" y="188969"/>
                      <a:pt x="274544" y="500358"/>
                    </a:cubicBezTo>
                    <a:lnTo>
                      <a:pt x="470473" y="500358"/>
                    </a:lnTo>
                    <a:lnTo>
                      <a:pt x="498727" y="613376"/>
                    </a:lnTo>
                    <a:lnTo>
                      <a:pt x="0" y="613376"/>
                    </a:lnTo>
                    <a:lnTo>
                      <a:pt x="28255" y="500358"/>
                    </a:lnTo>
                    <a:lnTo>
                      <a:pt x="220183" y="500358"/>
                    </a:lnTo>
                    <a:cubicBezTo>
                      <a:pt x="199775" y="446642"/>
                      <a:pt x="163981" y="352432"/>
                      <a:pt x="101204" y="187201"/>
                    </a:cubicBezTo>
                    <a:cubicBezTo>
                      <a:pt x="99444" y="178371"/>
                      <a:pt x="98271" y="169541"/>
                      <a:pt x="98271" y="161299"/>
                    </a:cubicBezTo>
                    <a:cubicBezTo>
                      <a:pt x="98271" y="157767"/>
                      <a:pt x="98271" y="154235"/>
                      <a:pt x="98271" y="150114"/>
                    </a:cubicBezTo>
                    <a:cubicBezTo>
                      <a:pt x="98271" y="67110"/>
                      <a:pt x="165138" y="0"/>
                      <a:pt x="247841" y="0"/>
                    </a:cubicBezTo>
                    <a:close/>
                  </a:path>
                </a:pathLst>
              </a:custGeom>
              <a:grpFill/>
              <a:ln w="25400" cap="sq" cmpd="sng" algn="ctr">
                <a:noFill/>
                <a:prstDash val="solid"/>
                <a:miter lim="800000"/>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spc="-153" dirty="0">
                  <a:solidFill>
                    <a:srgbClr val="ED7D31"/>
                  </a:solidFill>
                  <a:latin typeface="Segoe Light" pitchFamily="34" charset="0"/>
                </a:endParaRPr>
              </a:p>
            </p:txBody>
          </p:sp>
          <p:sp>
            <p:nvSpPr>
              <p:cNvPr id="157" name="Rectangle 34"/>
              <p:cNvSpPr>
                <a:spLocks noChangeAspect="1"/>
              </p:cNvSpPr>
              <p:nvPr/>
            </p:nvSpPr>
            <p:spPr bwMode="auto">
              <a:xfrm>
                <a:off x="4236748" y="3402704"/>
                <a:ext cx="97385" cy="171288"/>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solidFill>
                    <a:srgbClr val="ED7D31"/>
                  </a:solidFill>
                  <a:latin typeface="Segoe UI" pitchFamily="34" charset="0"/>
                  <a:ea typeface="Segoe UI" pitchFamily="34" charset="0"/>
                  <a:cs typeface="Segoe UI" pitchFamily="34" charset="0"/>
                </a:endParaRPr>
              </a:p>
            </p:txBody>
          </p:sp>
          <p:sp>
            <p:nvSpPr>
              <p:cNvPr id="158" name="Freeform 157"/>
              <p:cNvSpPr>
                <a:spLocks noChangeAspect="1"/>
              </p:cNvSpPr>
              <p:nvPr/>
            </p:nvSpPr>
            <p:spPr bwMode="auto">
              <a:xfrm>
                <a:off x="4750003" y="3235470"/>
                <a:ext cx="146372" cy="143347"/>
              </a:xfrm>
              <a:custGeom>
                <a:avLst/>
                <a:gdLst/>
                <a:ahLst/>
                <a:cxnLst/>
                <a:rect l="l" t="t" r="r" b="b"/>
                <a:pathLst>
                  <a:path w="2765779" h="2709334">
                    <a:moveTo>
                      <a:pt x="2665062" y="2328296"/>
                    </a:moveTo>
                    <a:lnTo>
                      <a:pt x="1426344" y="2380683"/>
                    </a:lnTo>
                    <a:lnTo>
                      <a:pt x="1426344" y="2538426"/>
                    </a:lnTo>
                    <a:lnTo>
                      <a:pt x="2660300" y="2481276"/>
                    </a:lnTo>
                    <a:close/>
                    <a:moveTo>
                      <a:pt x="1789156" y="1884445"/>
                    </a:moveTo>
                    <a:lnTo>
                      <a:pt x="1621278" y="2052323"/>
                    </a:lnTo>
                    <a:lnTo>
                      <a:pt x="1705217" y="2052323"/>
                    </a:lnTo>
                    <a:lnTo>
                      <a:pt x="1705217" y="2320356"/>
                    </a:lnTo>
                    <a:lnTo>
                      <a:pt x="1873095" y="2320356"/>
                    </a:lnTo>
                    <a:lnTo>
                      <a:pt x="1873095" y="2052323"/>
                    </a:lnTo>
                    <a:lnTo>
                      <a:pt x="1957034" y="2052323"/>
                    </a:lnTo>
                    <a:close/>
                    <a:moveTo>
                      <a:pt x="2343988" y="1864924"/>
                    </a:moveTo>
                    <a:lnTo>
                      <a:pt x="2176110" y="2032802"/>
                    </a:lnTo>
                    <a:lnTo>
                      <a:pt x="2260049" y="2032802"/>
                    </a:lnTo>
                    <a:lnTo>
                      <a:pt x="2260049" y="2300835"/>
                    </a:lnTo>
                    <a:lnTo>
                      <a:pt x="2427927" y="2300835"/>
                    </a:lnTo>
                    <a:lnTo>
                      <a:pt x="2427927" y="2032802"/>
                    </a:lnTo>
                    <a:lnTo>
                      <a:pt x="2511866" y="2032802"/>
                    </a:lnTo>
                    <a:close/>
                    <a:moveTo>
                      <a:pt x="1242561" y="310092"/>
                    </a:moveTo>
                    <a:lnTo>
                      <a:pt x="831090" y="497124"/>
                    </a:lnTo>
                    <a:cubicBezTo>
                      <a:pt x="834825" y="502719"/>
                      <a:pt x="836419" y="509232"/>
                      <a:pt x="837189" y="516038"/>
                    </a:cubicBezTo>
                    <a:lnTo>
                      <a:pt x="883745" y="927318"/>
                    </a:lnTo>
                    <a:lnTo>
                      <a:pt x="401403" y="981917"/>
                    </a:lnTo>
                    <a:lnTo>
                      <a:pt x="370238" y="706603"/>
                    </a:lnTo>
                    <a:lnTo>
                      <a:pt x="123395" y="818804"/>
                    </a:lnTo>
                    <a:lnTo>
                      <a:pt x="123395" y="2474429"/>
                    </a:lnTo>
                    <a:lnTo>
                      <a:pt x="1242561" y="2529925"/>
                    </a:lnTo>
                    <a:close/>
                    <a:moveTo>
                      <a:pt x="1399823" y="0"/>
                    </a:moveTo>
                    <a:lnTo>
                      <a:pt x="2765779" y="620889"/>
                    </a:lnTo>
                    <a:lnTo>
                      <a:pt x="2765779" y="2641600"/>
                    </a:lnTo>
                    <a:lnTo>
                      <a:pt x="1399823" y="2709334"/>
                    </a:lnTo>
                    <a:close/>
                    <a:moveTo>
                      <a:pt x="1365956" y="0"/>
                    </a:moveTo>
                    <a:lnTo>
                      <a:pt x="1365956" y="2709334"/>
                    </a:lnTo>
                    <a:lnTo>
                      <a:pt x="0" y="2641600"/>
                    </a:lnTo>
                    <a:lnTo>
                      <a:pt x="0" y="62088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9" name="Trapezoid 17"/>
              <p:cNvSpPr>
                <a:spLocks noChangeAspect="1"/>
              </p:cNvSpPr>
              <p:nvPr/>
            </p:nvSpPr>
            <p:spPr bwMode="auto">
              <a:xfrm>
                <a:off x="6549080" y="4418832"/>
                <a:ext cx="201186" cy="175530"/>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0" name="SMART BUILDING AUTOMATION"/>
              <p:cNvSpPr>
                <a:spLocks noChangeAspect="1"/>
              </p:cNvSpPr>
              <p:nvPr/>
            </p:nvSpPr>
            <p:spPr bwMode="auto">
              <a:xfrm>
                <a:off x="6914305" y="3405889"/>
                <a:ext cx="290606" cy="327917"/>
              </a:xfrm>
              <a:custGeom>
                <a:avLst/>
                <a:gdLst/>
                <a:ahLst/>
                <a:cxnLst/>
                <a:rect l="l" t="t" r="r" b="b"/>
                <a:pathLst>
                  <a:path w="1120405" h="937223">
                    <a:moveTo>
                      <a:pt x="31668" y="603983"/>
                    </a:moveTo>
                    <a:lnTo>
                      <a:pt x="31668" y="658598"/>
                    </a:lnTo>
                    <a:lnTo>
                      <a:pt x="94207" y="658598"/>
                    </a:lnTo>
                    <a:lnTo>
                      <a:pt x="94207" y="603983"/>
                    </a:lnTo>
                    <a:close/>
                    <a:moveTo>
                      <a:pt x="31668" y="531947"/>
                    </a:moveTo>
                    <a:lnTo>
                      <a:pt x="31668" y="586562"/>
                    </a:lnTo>
                    <a:lnTo>
                      <a:pt x="344364" y="586562"/>
                    </a:lnTo>
                    <a:lnTo>
                      <a:pt x="344364" y="531947"/>
                    </a:lnTo>
                    <a:close/>
                    <a:moveTo>
                      <a:pt x="31668" y="454381"/>
                    </a:moveTo>
                    <a:lnTo>
                      <a:pt x="31668" y="508996"/>
                    </a:lnTo>
                    <a:lnTo>
                      <a:pt x="539092" y="508996"/>
                    </a:lnTo>
                    <a:lnTo>
                      <a:pt x="539092" y="454381"/>
                    </a:lnTo>
                    <a:close/>
                    <a:moveTo>
                      <a:pt x="57391" y="419995"/>
                    </a:moveTo>
                    <a:lnTo>
                      <a:pt x="586675" y="419995"/>
                    </a:lnTo>
                    <a:cubicBezTo>
                      <a:pt x="618372" y="419995"/>
                      <a:pt x="644065" y="445689"/>
                      <a:pt x="644065" y="477385"/>
                    </a:cubicBezTo>
                    <a:lnTo>
                      <a:pt x="644065" y="937223"/>
                    </a:lnTo>
                    <a:lnTo>
                      <a:pt x="0" y="937223"/>
                    </a:lnTo>
                    <a:lnTo>
                      <a:pt x="0" y="477385"/>
                    </a:lnTo>
                    <a:cubicBezTo>
                      <a:pt x="0" y="445689"/>
                      <a:pt x="25694" y="419995"/>
                      <a:pt x="57391" y="419995"/>
                    </a:cubicBezTo>
                    <a:close/>
                    <a:moveTo>
                      <a:pt x="606057" y="181167"/>
                    </a:moveTo>
                    <a:lnTo>
                      <a:pt x="606057" y="223387"/>
                    </a:lnTo>
                    <a:lnTo>
                      <a:pt x="701920" y="223387"/>
                    </a:lnTo>
                    <a:lnTo>
                      <a:pt x="701920" y="181167"/>
                    </a:lnTo>
                    <a:close/>
                    <a:moveTo>
                      <a:pt x="474118" y="181167"/>
                    </a:moveTo>
                    <a:lnTo>
                      <a:pt x="474118" y="223387"/>
                    </a:lnTo>
                    <a:lnTo>
                      <a:pt x="569981" y="223387"/>
                    </a:lnTo>
                    <a:lnTo>
                      <a:pt x="569981" y="181167"/>
                    </a:lnTo>
                    <a:close/>
                    <a:moveTo>
                      <a:pt x="606057" y="120765"/>
                    </a:moveTo>
                    <a:lnTo>
                      <a:pt x="606057" y="162985"/>
                    </a:lnTo>
                    <a:lnTo>
                      <a:pt x="701920" y="162985"/>
                    </a:lnTo>
                    <a:lnTo>
                      <a:pt x="701920" y="120765"/>
                    </a:lnTo>
                    <a:close/>
                    <a:moveTo>
                      <a:pt x="474118" y="120765"/>
                    </a:moveTo>
                    <a:lnTo>
                      <a:pt x="474118" y="162985"/>
                    </a:lnTo>
                    <a:lnTo>
                      <a:pt x="569981" y="162985"/>
                    </a:lnTo>
                    <a:lnTo>
                      <a:pt x="569981" y="120765"/>
                    </a:lnTo>
                    <a:close/>
                    <a:moveTo>
                      <a:pt x="737996" y="60363"/>
                    </a:moveTo>
                    <a:lnTo>
                      <a:pt x="737996" y="102583"/>
                    </a:lnTo>
                    <a:lnTo>
                      <a:pt x="833859" y="102583"/>
                    </a:lnTo>
                    <a:lnTo>
                      <a:pt x="833859" y="60363"/>
                    </a:lnTo>
                    <a:close/>
                    <a:moveTo>
                      <a:pt x="606057" y="60362"/>
                    </a:moveTo>
                    <a:lnTo>
                      <a:pt x="606057" y="102582"/>
                    </a:lnTo>
                    <a:lnTo>
                      <a:pt x="701920" y="102582"/>
                    </a:lnTo>
                    <a:lnTo>
                      <a:pt x="701920" y="60362"/>
                    </a:lnTo>
                    <a:close/>
                    <a:moveTo>
                      <a:pt x="474118" y="60362"/>
                    </a:moveTo>
                    <a:lnTo>
                      <a:pt x="474118" y="102582"/>
                    </a:lnTo>
                    <a:lnTo>
                      <a:pt x="569981" y="102582"/>
                    </a:lnTo>
                    <a:lnTo>
                      <a:pt x="569981" y="60362"/>
                    </a:lnTo>
                    <a:close/>
                    <a:moveTo>
                      <a:pt x="503122" y="0"/>
                    </a:moveTo>
                    <a:lnTo>
                      <a:pt x="1053370" y="0"/>
                    </a:lnTo>
                    <a:cubicBezTo>
                      <a:pt x="1090392" y="0"/>
                      <a:pt x="1120405" y="30013"/>
                      <a:pt x="1120405" y="67036"/>
                    </a:cubicBezTo>
                    <a:lnTo>
                      <a:pt x="1120405" y="815871"/>
                    </a:lnTo>
                    <a:cubicBezTo>
                      <a:pt x="1120405" y="852894"/>
                      <a:pt x="1090392" y="882907"/>
                      <a:pt x="1053370" y="882907"/>
                    </a:cubicBezTo>
                    <a:lnTo>
                      <a:pt x="684319" y="882907"/>
                    </a:lnTo>
                    <a:lnTo>
                      <a:pt x="684319" y="415736"/>
                    </a:lnTo>
                    <a:cubicBezTo>
                      <a:pt x="684319" y="378714"/>
                      <a:pt x="654306" y="348700"/>
                      <a:pt x="617284" y="348700"/>
                    </a:cubicBezTo>
                    <a:lnTo>
                      <a:pt x="436086" y="348700"/>
                    </a:lnTo>
                    <a:lnTo>
                      <a:pt x="436086" y="67036"/>
                    </a:lnTo>
                    <a:cubicBezTo>
                      <a:pt x="436086" y="30013"/>
                      <a:pt x="466099" y="0"/>
                      <a:pt x="50312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1" name="SMART HOME AUTOMATION"/>
              <p:cNvSpPr>
                <a:spLocks noChangeAspect="1"/>
              </p:cNvSpPr>
              <p:nvPr/>
            </p:nvSpPr>
            <p:spPr bwMode="auto">
              <a:xfrm>
                <a:off x="6142810" y="4141917"/>
                <a:ext cx="275253" cy="234875"/>
              </a:xfrm>
              <a:custGeom>
                <a:avLst/>
                <a:gdLst/>
                <a:ahLst/>
                <a:cxnLst/>
                <a:rect l="l" t="t" r="r" b="b"/>
                <a:pathLst>
                  <a:path w="3961748" h="3381467">
                    <a:moveTo>
                      <a:pt x="541147" y="1565297"/>
                    </a:moveTo>
                    <a:lnTo>
                      <a:pt x="3479089" y="1565297"/>
                    </a:lnTo>
                    <a:lnTo>
                      <a:pt x="3479089" y="3381467"/>
                    </a:lnTo>
                    <a:lnTo>
                      <a:pt x="2442856" y="3381467"/>
                    </a:lnTo>
                    <a:lnTo>
                      <a:pt x="2442856" y="2176803"/>
                    </a:lnTo>
                    <a:cubicBezTo>
                      <a:pt x="2442856" y="2097134"/>
                      <a:pt x="2378275" y="2032554"/>
                      <a:pt x="2298607" y="2032554"/>
                    </a:cubicBezTo>
                    <a:lnTo>
                      <a:pt x="1721629" y="2032554"/>
                    </a:lnTo>
                    <a:cubicBezTo>
                      <a:pt x="1641961" y="2032554"/>
                      <a:pt x="1577381" y="2097134"/>
                      <a:pt x="1577381" y="2176803"/>
                    </a:cubicBezTo>
                    <a:lnTo>
                      <a:pt x="1577381" y="3381467"/>
                    </a:lnTo>
                    <a:lnTo>
                      <a:pt x="541147" y="3381467"/>
                    </a:lnTo>
                    <a:close/>
                    <a:moveTo>
                      <a:pt x="2010118" y="719918"/>
                    </a:moveTo>
                    <a:lnTo>
                      <a:pt x="3479089" y="1564763"/>
                    </a:lnTo>
                    <a:lnTo>
                      <a:pt x="541147" y="1564763"/>
                    </a:lnTo>
                    <a:close/>
                    <a:moveTo>
                      <a:pt x="2012261" y="0"/>
                    </a:moveTo>
                    <a:lnTo>
                      <a:pt x="2790841" y="472939"/>
                    </a:lnTo>
                    <a:lnTo>
                      <a:pt x="2790841" y="267921"/>
                    </a:lnTo>
                    <a:lnTo>
                      <a:pt x="3376760" y="267921"/>
                    </a:lnTo>
                    <a:lnTo>
                      <a:pt x="3376760" y="828849"/>
                    </a:lnTo>
                    <a:lnTo>
                      <a:pt x="3856301" y="1120140"/>
                    </a:lnTo>
                    <a:cubicBezTo>
                      <a:pt x="3999811" y="1333500"/>
                      <a:pt x="3979491" y="1501140"/>
                      <a:pt x="3898211" y="1691640"/>
                    </a:cubicBezTo>
                    <a:lnTo>
                      <a:pt x="2035121" y="556260"/>
                    </a:lnTo>
                    <a:lnTo>
                      <a:pt x="57731" y="1687830"/>
                    </a:lnTo>
                    <a:cubicBezTo>
                      <a:pt x="10741" y="1578610"/>
                      <a:pt x="-70539" y="1362710"/>
                      <a:pt x="122501" y="112014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2" name="VEHICLE TRACKING"/>
              <p:cNvSpPr/>
              <p:nvPr/>
            </p:nvSpPr>
            <p:spPr bwMode="auto">
              <a:xfrm>
                <a:off x="2669780" y="4025543"/>
                <a:ext cx="371333" cy="35345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 name="andriod"/>
          <p:cNvGrpSpPr/>
          <p:nvPr/>
        </p:nvGrpSpPr>
        <p:grpSpPr>
          <a:xfrm>
            <a:off x="4723753" y="5255993"/>
            <a:ext cx="1042767" cy="991412"/>
            <a:chOff x="5392393" y="4336961"/>
            <a:chExt cx="744699" cy="708024"/>
          </a:xfrm>
          <a:solidFill>
            <a:schemeClr val="accent6"/>
          </a:solidFill>
        </p:grpSpPr>
        <p:sp>
          <p:nvSpPr>
            <p:cNvPr id="91" name="Freeform 11"/>
            <p:cNvSpPr>
              <a:spLocks noEditPoints="1"/>
            </p:cNvSpPr>
            <p:nvPr/>
          </p:nvSpPr>
          <p:spPr bwMode="black">
            <a:xfrm>
              <a:off x="5551973" y="4336961"/>
              <a:ext cx="430776" cy="530359"/>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669900"/>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sp>
          <p:nvSpPr>
            <p:cNvPr id="92" name="Freeform 15"/>
            <p:cNvSpPr>
              <a:spLocks noEditPoints="1"/>
            </p:cNvSpPr>
            <p:nvPr/>
          </p:nvSpPr>
          <p:spPr bwMode="black">
            <a:xfrm>
              <a:off x="5392393" y="4939286"/>
              <a:ext cx="744699" cy="105699"/>
            </a:xfrm>
            <a:custGeom>
              <a:avLst/>
              <a:gdLst>
                <a:gd name="T0" fmla="*/ 125 w 1047"/>
                <a:gd name="T1" fmla="*/ 35 h 146"/>
                <a:gd name="T2" fmla="*/ 32 w 1047"/>
                <a:gd name="T3" fmla="*/ 75 h 146"/>
                <a:gd name="T4" fmla="*/ 100 w 1047"/>
                <a:gd name="T5" fmla="*/ 115 h 146"/>
                <a:gd name="T6" fmla="*/ 76 w 1047"/>
                <a:gd name="T7" fmla="*/ 146 h 146"/>
                <a:gd name="T8" fmla="*/ 76 w 1047"/>
                <a:gd name="T9" fmla="*/ 5 h 146"/>
                <a:gd name="T10" fmla="*/ 155 w 1047"/>
                <a:gd name="T11" fmla="*/ 146 h 146"/>
                <a:gd name="T12" fmla="*/ 256 w 1047"/>
                <a:gd name="T13" fmla="*/ 0 h 146"/>
                <a:gd name="T14" fmla="*/ 182 w 1047"/>
                <a:gd name="T15" fmla="*/ 146 h 146"/>
                <a:gd name="T16" fmla="*/ 212 w 1047"/>
                <a:gd name="T17" fmla="*/ 68 h 146"/>
                <a:gd name="T18" fmla="*/ 298 w 1047"/>
                <a:gd name="T19" fmla="*/ 68 h 146"/>
                <a:gd name="T20" fmla="*/ 329 w 1047"/>
                <a:gd name="T21" fmla="*/ 146 h 146"/>
                <a:gd name="T22" fmla="*/ 256 w 1047"/>
                <a:gd name="T23" fmla="*/ 0 h 146"/>
                <a:gd name="T24" fmla="*/ 426 w 1047"/>
                <a:gd name="T25" fmla="*/ 5 h 146"/>
                <a:gd name="T26" fmla="*/ 359 w 1047"/>
                <a:gd name="T27" fmla="*/ 35 h 146"/>
                <a:gd name="T28" fmla="*/ 464 w 1047"/>
                <a:gd name="T29" fmla="*/ 74 h 146"/>
                <a:gd name="T30" fmla="*/ 359 w 1047"/>
                <a:gd name="T31" fmla="*/ 115 h 146"/>
                <a:gd name="T32" fmla="*/ 426 w 1047"/>
                <a:gd name="T33" fmla="*/ 145 h 146"/>
                <a:gd name="T34" fmla="*/ 1047 w 1047"/>
                <a:gd name="T35" fmla="*/ 74 h 146"/>
                <a:gd name="T36" fmla="*/ 913 w 1047"/>
                <a:gd name="T37" fmla="*/ 5 h 146"/>
                <a:gd name="T38" fmla="*/ 982 w 1047"/>
                <a:gd name="T39" fmla="*/ 35 h 146"/>
                <a:gd name="T40" fmla="*/ 981 w 1047"/>
                <a:gd name="T41" fmla="*/ 115 h 146"/>
                <a:gd name="T42" fmla="*/ 913 w 1047"/>
                <a:gd name="T43" fmla="*/ 145 h 146"/>
                <a:gd name="T44" fmla="*/ 1047 w 1047"/>
                <a:gd name="T45" fmla="*/ 74 h 146"/>
                <a:gd name="T46" fmla="*/ 652 w 1047"/>
                <a:gd name="T47" fmla="*/ 56 h 146"/>
                <a:gd name="T48" fmla="*/ 524 w 1047"/>
                <a:gd name="T49" fmla="*/ 5 h 146"/>
                <a:gd name="T50" fmla="*/ 592 w 1047"/>
                <a:gd name="T51" fmla="*/ 35 h 146"/>
                <a:gd name="T52" fmla="*/ 593 w 1047"/>
                <a:gd name="T53" fmla="*/ 77 h 146"/>
                <a:gd name="T54" fmla="*/ 524 w 1047"/>
                <a:gd name="T55" fmla="*/ 105 h 146"/>
                <a:gd name="T56" fmla="*/ 593 w 1047"/>
                <a:gd name="T57" fmla="*/ 105 h 146"/>
                <a:gd name="T58" fmla="*/ 616 w 1047"/>
                <a:gd name="T59" fmla="*/ 144 h 146"/>
                <a:gd name="T60" fmla="*/ 645 w 1047"/>
                <a:gd name="T61" fmla="*/ 146 h 146"/>
                <a:gd name="T62" fmla="*/ 749 w 1047"/>
                <a:gd name="T63" fmla="*/ 1 h 146"/>
                <a:gd name="T64" fmla="*/ 749 w 1047"/>
                <a:gd name="T65" fmla="*/ 146 h 146"/>
                <a:gd name="T66" fmla="*/ 749 w 1047"/>
                <a:gd name="T67" fmla="*/ 1 h 146"/>
                <a:gd name="T68" fmla="*/ 790 w 1047"/>
                <a:gd name="T69" fmla="*/ 73 h 146"/>
                <a:gd name="T70" fmla="*/ 707 w 1047"/>
                <a:gd name="T71" fmla="*/ 73 h 146"/>
                <a:gd name="T72" fmla="*/ 852 w 1047"/>
                <a:gd name="T73" fmla="*/ 146 h 146"/>
                <a:gd name="T74" fmla="*/ 883 w 1047"/>
                <a:gd name="T75" fmla="*/ 5 h 146"/>
                <a:gd name="T76" fmla="*/ 852 w 1047"/>
                <a:gd name="T7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7" h="146">
                  <a:moveTo>
                    <a:pt x="125" y="146"/>
                  </a:moveTo>
                  <a:cubicBezTo>
                    <a:pt x="125" y="35"/>
                    <a:pt x="125" y="35"/>
                    <a:pt x="125" y="35"/>
                  </a:cubicBezTo>
                  <a:cubicBezTo>
                    <a:pt x="75" y="35"/>
                    <a:pt x="75" y="35"/>
                    <a:pt x="75" y="35"/>
                  </a:cubicBezTo>
                  <a:cubicBezTo>
                    <a:pt x="51" y="35"/>
                    <a:pt x="32" y="53"/>
                    <a:pt x="32" y="75"/>
                  </a:cubicBezTo>
                  <a:cubicBezTo>
                    <a:pt x="32" y="98"/>
                    <a:pt x="52" y="115"/>
                    <a:pt x="76" y="115"/>
                  </a:cubicBezTo>
                  <a:cubicBezTo>
                    <a:pt x="100" y="115"/>
                    <a:pt x="100" y="115"/>
                    <a:pt x="100" y="115"/>
                  </a:cubicBezTo>
                  <a:cubicBezTo>
                    <a:pt x="100" y="146"/>
                    <a:pt x="100" y="146"/>
                    <a:pt x="100" y="146"/>
                  </a:cubicBezTo>
                  <a:cubicBezTo>
                    <a:pt x="76" y="146"/>
                    <a:pt x="76" y="146"/>
                    <a:pt x="76" y="146"/>
                  </a:cubicBezTo>
                  <a:cubicBezTo>
                    <a:pt x="34" y="146"/>
                    <a:pt x="0" y="114"/>
                    <a:pt x="0" y="75"/>
                  </a:cubicBezTo>
                  <a:cubicBezTo>
                    <a:pt x="0" y="36"/>
                    <a:pt x="34" y="5"/>
                    <a:pt x="76" y="5"/>
                  </a:cubicBezTo>
                  <a:cubicBezTo>
                    <a:pt x="155" y="5"/>
                    <a:pt x="155" y="5"/>
                    <a:pt x="155" y="5"/>
                  </a:cubicBezTo>
                  <a:cubicBezTo>
                    <a:pt x="155" y="146"/>
                    <a:pt x="155" y="146"/>
                    <a:pt x="155" y="146"/>
                  </a:cubicBezTo>
                  <a:lnTo>
                    <a:pt x="125" y="146"/>
                  </a:lnTo>
                  <a:close/>
                  <a:moveTo>
                    <a:pt x="256" y="0"/>
                  </a:moveTo>
                  <a:cubicBezTo>
                    <a:pt x="215" y="0"/>
                    <a:pt x="182" y="27"/>
                    <a:pt x="182" y="69"/>
                  </a:cubicBezTo>
                  <a:cubicBezTo>
                    <a:pt x="182" y="146"/>
                    <a:pt x="182" y="146"/>
                    <a:pt x="182" y="146"/>
                  </a:cubicBezTo>
                  <a:cubicBezTo>
                    <a:pt x="212" y="146"/>
                    <a:pt x="212" y="146"/>
                    <a:pt x="212" y="146"/>
                  </a:cubicBezTo>
                  <a:cubicBezTo>
                    <a:pt x="212" y="68"/>
                    <a:pt x="212" y="68"/>
                    <a:pt x="212" y="68"/>
                  </a:cubicBezTo>
                  <a:cubicBezTo>
                    <a:pt x="212" y="41"/>
                    <a:pt x="235" y="25"/>
                    <a:pt x="256" y="25"/>
                  </a:cubicBezTo>
                  <a:cubicBezTo>
                    <a:pt x="276" y="25"/>
                    <a:pt x="298" y="41"/>
                    <a:pt x="298" y="68"/>
                  </a:cubicBezTo>
                  <a:cubicBezTo>
                    <a:pt x="298" y="146"/>
                    <a:pt x="298" y="146"/>
                    <a:pt x="298" y="146"/>
                  </a:cubicBezTo>
                  <a:cubicBezTo>
                    <a:pt x="329" y="146"/>
                    <a:pt x="329" y="146"/>
                    <a:pt x="329" y="146"/>
                  </a:cubicBezTo>
                  <a:cubicBezTo>
                    <a:pt x="329" y="69"/>
                    <a:pt x="329" y="69"/>
                    <a:pt x="329" y="69"/>
                  </a:cubicBezTo>
                  <a:cubicBezTo>
                    <a:pt x="329" y="27"/>
                    <a:pt x="296" y="0"/>
                    <a:pt x="256" y="0"/>
                  </a:cubicBezTo>
                  <a:close/>
                  <a:moveTo>
                    <a:pt x="493" y="74"/>
                  </a:moveTo>
                  <a:cubicBezTo>
                    <a:pt x="493" y="34"/>
                    <a:pt x="466" y="5"/>
                    <a:pt x="426" y="5"/>
                  </a:cubicBezTo>
                  <a:cubicBezTo>
                    <a:pt x="359" y="5"/>
                    <a:pt x="359" y="5"/>
                    <a:pt x="359" y="5"/>
                  </a:cubicBezTo>
                  <a:cubicBezTo>
                    <a:pt x="359" y="35"/>
                    <a:pt x="359" y="35"/>
                    <a:pt x="359" y="35"/>
                  </a:cubicBezTo>
                  <a:cubicBezTo>
                    <a:pt x="428" y="35"/>
                    <a:pt x="428" y="35"/>
                    <a:pt x="428" y="35"/>
                  </a:cubicBezTo>
                  <a:cubicBezTo>
                    <a:pt x="454" y="35"/>
                    <a:pt x="464" y="54"/>
                    <a:pt x="464" y="74"/>
                  </a:cubicBezTo>
                  <a:cubicBezTo>
                    <a:pt x="464" y="94"/>
                    <a:pt x="453" y="115"/>
                    <a:pt x="427" y="115"/>
                  </a:cubicBezTo>
                  <a:cubicBezTo>
                    <a:pt x="359" y="115"/>
                    <a:pt x="359" y="115"/>
                    <a:pt x="359" y="115"/>
                  </a:cubicBezTo>
                  <a:cubicBezTo>
                    <a:pt x="359" y="145"/>
                    <a:pt x="359" y="145"/>
                    <a:pt x="359" y="145"/>
                  </a:cubicBezTo>
                  <a:cubicBezTo>
                    <a:pt x="426" y="145"/>
                    <a:pt x="426" y="145"/>
                    <a:pt x="426" y="145"/>
                  </a:cubicBezTo>
                  <a:cubicBezTo>
                    <a:pt x="466" y="145"/>
                    <a:pt x="493" y="115"/>
                    <a:pt x="493" y="74"/>
                  </a:cubicBezTo>
                  <a:close/>
                  <a:moveTo>
                    <a:pt x="1047" y="74"/>
                  </a:moveTo>
                  <a:cubicBezTo>
                    <a:pt x="1047" y="34"/>
                    <a:pt x="1021" y="5"/>
                    <a:pt x="980" y="5"/>
                  </a:cubicBezTo>
                  <a:cubicBezTo>
                    <a:pt x="913" y="5"/>
                    <a:pt x="913" y="5"/>
                    <a:pt x="913" y="5"/>
                  </a:cubicBezTo>
                  <a:cubicBezTo>
                    <a:pt x="913" y="35"/>
                    <a:pt x="913" y="35"/>
                    <a:pt x="913" y="35"/>
                  </a:cubicBezTo>
                  <a:cubicBezTo>
                    <a:pt x="982" y="35"/>
                    <a:pt x="982" y="35"/>
                    <a:pt x="982" y="35"/>
                  </a:cubicBezTo>
                  <a:cubicBezTo>
                    <a:pt x="1008" y="35"/>
                    <a:pt x="1019" y="54"/>
                    <a:pt x="1019" y="74"/>
                  </a:cubicBezTo>
                  <a:cubicBezTo>
                    <a:pt x="1019" y="94"/>
                    <a:pt x="1008" y="115"/>
                    <a:pt x="981" y="115"/>
                  </a:cubicBezTo>
                  <a:cubicBezTo>
                    <a:pt x="913" y="115"/>
                    <a:pt x="913" y="115"/>
                    <a:pt x="913" y="115"/>
                  </a:cubicBezTo>
                  <a:cubicBezTo>
                    <a:pt x="913" y="145"/>
                    <a:pt x="913" y="145"/>
                    <a:pt x="913" y="145"/>
                  </a:cubicBezTo>
                  <a:cubicBezTo>
                    <a:pt x="980" y="145"/>
                    <a:pt x="980" y="145"/>
                    <a:pt x="980" y="145"/>
                  </a:cubicBezTo>
                  <a:cubicBezTo>
                    <a:pt x="1020" y="145"/>
                    <a:pt x="1047" y="115"/>
                    <a:pt x="1047" y="74"/>
                  </a:cubicBezTo>
                  <a:close/>
                  <a:moveTo>
                    <a:pt x="632" y="98"/>
                  </a:moveTo>
                  <a:cubicBezTo>
                    <a:pt x="645" y="91"/>
                    <a:pt x="652" y="78"/>
                    <a:pt x="652" y="56"/>
                  </a:cubicBezTo>
                  <a:cubicBezTo>
                    <a:pt x="652" y="17"/>
                    <a:pt x="631" y="5"/>
                    <a:pt x="590" y="5"/>
                  </a:cubicBezTo>
                  <a:cubicBezTo>
                    <a:pt x="524" y="5"/>
                    <a:pt x="524" y="5"/>
                    <a:pt x="524" y="5"/>
                  </a:cubicBezTo>
                  <a:cubicBezTo>
                    <a:pt x="524" y="35"/>
                    <a:pt x="524" y="35"/>
                    <a:pt x="524" y="35"/>
                  </a:cubicBezTo>
                  <a:cubicBezTo>
                    <a:pt x="592" y="35"/>
                    <a:pt x="592" y="35"/>
                    <a:pt x="592" y="35"/>
                  </a:cubicBezTo>
                  <a:cubicBezTo>
                    <a:pt x="618" y="35"/>
                    <a:pt x="623" y="44"/>
                    <a:pt x="623" y="55"/>
                  </a:cubicBezTo>
                  <a:cubicBezTo>
                    <a:pt x="623" y="67"/>
                    <a:pt x="619" y="77"/>
                    <a:pt x="593" y="77"/>
                  </a:cubicBezTo>
                  <a:cubicBezTo>
                    <a:pt x="524" y="77"/>
                    <a:pt x="524" y="77"/>
                    <a:pt x="524" y="77"/>
                  </a:cubicBezTo>
                  <a:cubicBezTo>
                    <a:pt x="524" y="105"/>
                    <a:pt x="524" y="105"/>
                    <a:pt x="524" y="105"/>
                  </a:cubicBezTo>
                  <a:cubicBezTo>
                    <a:pt x="591" y="105"/>
                    <a:pt x="591" y="105"/>
                    <a:pt x="591" y="105"/>
                  </a:cubicBezTo>
                  <a:cubicBezTo>
                    <a:pt x="592" y="105"/>
                    <a:pt x="593" y="105"/>
                    <a:pt x="593" y="105"/>
                  </a:cubicBezTo>
                  <a:cubicBezTo>
                    <a:pt x="607" y="107"/>
                    <a:pt x="617" y="118"/>
                    <a:pt x="617" y="132"/>
                  </a:cubicBezTo>
                  <a:cubicBezTo>
                    <a:pt x="617" y="136"/>
                    <a:pt x="618" y="140"/>
                    <a:pt x="616" y="144"/>
                  </a:cubicBezTo>
                  <a:cubicBezTo>
                    <a:pt x="616" y="145"/>
                    <a:pt x="618" y="145"/>
                    <a:pt x="618" y="146"/>
                  </a:cubicBezTo>
                  <a:cubicBezTo>
                    <a:pt x="645" y="146"/>
                    <a:pt x="645" y="146"/>
                    <a:pt x="645" y="146"/>
                  </a:cubicBezTo>
                  <a:cubicBezTo>
                    <a:pt x="645" y="146"/>
                    <a:pt x="650" y="116"/>
                    <a:pt x="632" y="98"/>
                  </a:cubicBezTo>
                  <a:close/>
                  <a:moveTo>
                    <a:pt x="749" y="1"/>
                  </a:moveTo>
                  <a:cubicBezTo>
                    <a:pt x="787" y="1"/>
                    <a:pt x="818" y="33"/>
                    <a:pt x="818" y="73"/>
                  </a:cubicBezTo>
                  <a:cubicBezTo>
                    <a:pt x="818" y="113"/>
                    <a:pt x="787" y="146"/>
                    <a:pt x="749" y="146"/>
                  </a:cubicBezTo>
                  <a:cubicBezTo>
                    <a:pt x="710" y="146"/>
                    <a:pt x="679" y="113"/>
                    <a:pt x="679" y="73"/>
                  </a:cubicBezTo>
                  <a:cubicBezTo>
                    <a:pt x="679" y="33"/>
                    <a:pt x="710" y="1"/>
                    <a:pt x="749" y="1"/>
                  </a:cubicBezTo>
                  <a:close/>
                  <a:moveTo>
                    <a:pt x="749" y="117"/>
                  </a:moveTo>
                  <a:cubicBezTo>
                    <a:pt x="772" y="117"/>
                    <a:pt x="790" y="97"/>
                    <a:pt x="790" y="73"/>
                  </a:cubicBezTo>
                  <a:cubicBezTo>
                    <a:pt x="790" y="49"/>
                    <a:pt x="772" y="30"/>
                    <a:pt x="749" y="30"/>
                  </a:cubicBezTo>
                  <a:cubicBezTo>
                    <a:pt x="726" y="30"/>
                    <a:pt x="707" y="49"/>
                    <a:pt x="707" y="73"/>
                  </a:cubicBezTo>
                  <a:cubicBezTo>
                    <a:pt x="707" y="97"/>
                    <a:pt x="726" y="117"/>
                    <a:pt x="749" y="117"/>
                  </a:cubicBezTo>
                  <a:close/>
                  <a:moveTo>
                    <a:pt x="852" y="146"/>
                  </a:moveTo>
                  <a:cubicBezTo>
                    <a:pt x="883" y="146"/>
                    <a:pt x="883" y="146"/>
                    <a:pt x="883" y="146"/>
                  </a:cubicBezTo>
                  <a:cubicBezTo>
                    <a:pt x="883" y="5"/>
                    <a:pt x="883" y="5"/>
                    <a:pt x="883" y="5"/>
                  </a:cubicBezTo>
                  <a:cubicBezTo>
                    <a:pt x="852" y="5"/>
                    <a:pt x="852" y="5"/>
                    <a:pt x="852" y="5"/>
                  </a:cubicBezTo>
                  <a:lnTo>
                    <a:pt x="852" y="146"/>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8631" y="2164685"/>
            <a:ext cx="1396265" cy="1047199"/>
          </a:xfrm>
          <a:prstGeom prst="rect">
            <a:avLst/>
          </a:prstGeom>
        </p:spPr>
      </p:pic>
      <p:pic>
        <p:nvPicPr>
          <p:cNvPr id="94" name="io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1948" y="5362579"/>
            <a:ext cx="1235451" cy="636050"/>
          </a:xfrm>
          <a:prstGeom prst="rect">
            <a:avLst/>
          </a:prstGeom>
        </p:spPr>
      </p:pic>
      <p:sp>
        <p:nvSpPr>
          <p:cNvPr id="95" name="windows"/>
          <p:cNvSpPr>
            <a:spLocks noChangeAspect="1" noEditPoints="1"/>
          </p:cNvSpPr>
          <p:nvPr/>
        </p:nvSpPr>
        <p:spPr bwMode="black">
          <a:xfrm>
            <a:off x="3820964" y="2521716"/>
            <a:ext cx="2221669" cy="495611"/>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sp>
        <p:nvSpPr>
          <p:cNvPr id="85" name="Title 1"/>
          <p:cNvSpPr>
            <a:spLocks noGrp="1"/>
          </p:cNvSpPr>
          <p:nvPr>
            <p:ph type="title"/>
          </p:nvPr>
        </p:nvSpPr>
        <p:spPr>
          <a:xfrm>
            <a:off x="881" y="-1"/>
            <a:ext cx="11888761" cy="641306"/>
          </a:xfrm>
        </p:spPr>
        <p:txBody>
          <a:bodyPr>
            <a:noAutofit/>
          </a:bodyPr>
          <a:lstStyle/>
          <a:p>
            <a:r>
              <a:rPr lang="en-US" sz="4488" dirty="0"/>
              <a:t>Azure IoT Suite</a:t>
            </a:r>
          </a:p>
        </p:txBody>
      </p:sp>
      <p:grpSp>
        <p:nvGrpSpPr>
          <p:cNvPr id="84" name="Group 83"/>
          <p:cNvGrpSpPr/>
          <p:nvPr/>
        </p:nvGrpSpPr>
        <p:grpSpPr>
          <a:xfrm>
            <a:off x="852444" y="4369241"/>
            <a:ext cx="2344072" cy="1025864"/>
            <a:chOff x="834941" y="2145937"/>
            <a:chExt cx="2298318" cy="1005840"/>
          </a:xfrm>
          <a:noFill/>
        </p:grpSpPr>
        <p:sp>
          <p:nvSpPr>
            <p:cNvPr id="86" name="Rectangle 85"/>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预防管理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87" name="Group 86"/>
            <p:cNvGrpSpPr/>
            <p:nvPr/>
          </p:nvGrpSpPr>
          <p:grpSpPr>
            <a:xfrm>
              <a:off x="2438255" y="2261365"/>
              <a:ext cx="625795" cy="518026"/>
              <a:chOff x="16659225" y="-4403725"/>
              <a:chExt cx="3724275" cy="3082925"/>
            </a:xfrm>
            <a:grpFill/>
          </p:grpSpPr>
          <p:sp>
            <p:nvSpPr>
              <p:cNvPr id="88"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sp>
            <p:nvSpPr>
              <p:cNvPr id="89"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defTabSz="932509"/>
                <a:endParaRPr lang="en-US" sz="1836">
                  <a:solidFill>
                    <a:prstClr val="black"/>
                  </a:solidFill>
                  <a:latin typeface="微软雅黑" panose="020B0503020204020204" pitchFamily="34" charset="-122"/>
                  <a:ea typeface="微软雅黑" panose="020B0503020204020204" pitchFamily="34" charset="-122"/>
                </a:endParaRPr>
              </a:p>
            </p:txBody>
          </p:sp>
        </p:grpSp>
      </p:grpSp>
      <p:grpSp>
        <p:nvGrpSpPr>
          <p:cNvPr id="96" name="Group 95"/>
          <p:cNvGrpSpPr/>
          <p:nvPr/>
        </p:nvGrpSpPr>
        <p:grpSpPr>
          <a:xfrm>
            <a:off x="852444" y="3276071"/>
            <a:ext cx="2344072" cy="1025864"/>
            <a:chOff x="834941" y="3212127"/>
            <a:chExt cx="2298318" cy="1005840"/>
          </a:xfrm>
          <a:noFill/>
        </p:grpSpPr>
        <p:sp>
          <p:nvSpPr>
            <p:cNvPr id="97" name="Rectangle 96"/>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资产管理</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98" name="Freeform 97"/>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99" name="Group 98"/>
          <p:cNvGrpSpPr/>
          <p:nvPr/>
        </p:nvGrpSpPr>
        <p:grpSpPr>
          <a:xfrm>
            <a:off x="852444" y="2194411"/>
            <a:ext cx="2344072" cy="1025864"/>
            <a:chOff x="834941" y="4278317"/>
            <a:chExt cx="2298318" cy="1005840"/>
          </a:xfrm>
          <a:noFill/>
        </p:grpSpPr>
        <p:sp>
          <p:nvSpPr>
            <p:cNvPr id="100" name="Rectangle 99"/>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远程监控</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01"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grpSp>
      <p:grpSp>
        <p:nvGrpSpPr>
          <p:cNvPr id="102" name="Group 101"/>
          <p:cNvGrpSpPr/>
          <p:nvPr/>
        </p:nvGrpSpPr>
        <p:grpSpPr>
          <a:xfrm>
            <a:off x="852444" y="5450902"/>
            <a:ext cx="2344072" cy="1025864"/>
            <a:chOff x="834941" y="5344507"/>
            <a:chExt cx="2298318" cy="1005840"/>
          </a:xfrm>
          <a:noFill/>
        </p:grpSpPr>
        <p:sp>
          <p:nvSpPr>
            <p:cNvPr id="103" name="Rectangle 102"/>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9217" bIns="93260" rtlCol="0" anchor="b"/>
            <a:lstStyle/>
            <a:p>
              <a:pPr defTabSz="932597">
                <a:lnSpc>
                  <a:spcPct val="90000"/>
                </a:lnSpc>
              </a:pPr>
              <a:r>
                <a:rPr lang="en-US" sz="2040" dirty="0" smtClean="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a:t>
              </a:r>
              <a:r>
                <a:rPr lang="zh-TW" alt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rPr>
                <a:t>未来应用</a:t>
              </a:r>
              <a:endParaRPr lang="en-US" sz="204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104" name="Group 103"/>
            <p:cNvGrpSpPr>
              <a:grpSpLocks noChangeAspect="1"/>
            </p:cNvGrpSpPr>
            <p:nvPr/>
          </p:nvGrpSpPr>
          <p:grpSpPr>
            <a:xfrm>
              <a:off x="2445769" y="5457513"/>
              <a:ext cx="641175" cy="640080"/>
              <a:chOff x="5630862" y="2964656"/>
              <a:chExt cx="930275" cy="928688"/>
            </a:xfrm>
            <a:grpFill/>
          </p:grpSpPr>
          <p:sp>
            <p:nvSpPr>
              <p:cNvPr id="105" name="Freeform 104"/>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06" name="Freeform 105"/>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63" name="Freeform 162"/>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64" name="Freeform 163"/>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65" name="Freeform 164"/>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sp>
            <p:nvSpPr>
              <p:cNvPr id="166" name="Rectangle 165"/>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73">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7105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广泛的硬件支持</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740" y="4186923"/>
            <a:ext cx="2151013" cy="142646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152" y="1379322"/>
            <a:ext cx="4154893" cy="1426464"/>
          </a:xfrm>
          <a:prstGeom prst="rect">
            <a:avLst/>
          </a:prstGeom>
        </p:spPr>
      </p:pic>
      <p:grpSp>
        <p:nvGrpSpPr>
          <p:cNvPr id="14" name="Group 13"/>
          <p:cNvGrpSpPr/>
          <p:nvPr/>
        </p:nvGrpSpPr>
        <p:grpSpPr>
          <a:xfrm>
            <a:off x="6219421" y="4186923"/>
            <a:ext cx="5424355" cy="1426464"/>
            <a:chOff x="3156082" y="3341814"/>
            <a:chExt cx="5424355" cy="1426464"/>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82" y="3341814"/>
              <a:ext cx="2852928" cy="142646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4501" y="3341814"/>
              <a:ext cx="2535936" cy="1426464"/>
            </a:xfrm>
            <a:prstGeom prst="rect">
              <a:avLst/>
            </a:prstGeom>
          </p:spPr>
        </p:pic>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4761" y="1379322"/>
            <a:ext cx="3702969" cy="1426464"/>
          </a:xfrm>
          <a:prstGeom prst="rect">
            <a:avLst/>
          </a:prstGeom>
        </p:spPr>
      </p:pic>
    </p:spTree>
    <p:extLst>
      <p:ext uri="{BB962C8B-B14F-4D97-AF65-F5344CB8AC3E}">
        <p14:creationId xmlns:p14="http://schemas.microsoft.com/office/powerpoint/2010/main" val="21045451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行动号召</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ext Placeholder 4"/>
          <p:cNvSpPr txBox="1">
            <a:spLocks/>
          </p:cNvSpPr>
          <p:nvPr/>
        </p:nvSpPr>
        <p:spPr>
          <a:xfrm>
            <a:off x="6675437" y="4564062"/>
            <a:ext cx="4819174" cy="33227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b="0" kern="1200" cap="none" spc="-100" baseline="0" dirty="0" smtClean="0">
                <a:ln w="3175">
                  <a:noFill/>
                </a:ln>
                <a:solidFill>
                  <a:schemeClr val="tx1"/>
                </a:solidFill>
                <a:effectLst/>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877">
              <a:spcBef>
                <a:spcPct val="0"/>
              </a:spcBef>
            </a:pPr>
            <a:r>
              <a:rPr sz="2399" spc="0" dirty="0" smtClean="0">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向我们提供直接反馈</a:t>
            </a:r>
            <a:endParaRPr lang="zh-CN" sz="2399" spc="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Rectangle 8"/>
          <p:cNvSpPr/>
          <p:nvPr/>
        </p:nvSpPr>
        <p:spPr bwMode="auto">
          <a:xfrm>
            <a:off x="6489552" y="4564062"/>
            <a:ext cx="45695" cy="63973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2065" fontAlgn="base">
              <a:lnSpc>
                <a:spcPct val="90000"/>
              </a:lnSpc>
              <a:spcBef>
                <a:spcPct val="0"/>
              </a:spcBef>
              <a:spcAft>
                <a:spcPct val="0"/>
              </a:spcAft>
            </a:pPr>
            <a:endParaRPr lang="en-US" sz="2399"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0" name="Text Placeholder 4"/>
          <p:cNvSpPr txBox="1">
            <a:spLocks/>
          </p:cNvSpPr>
          <p:nvPr/>
        </p:nvSpPr>
        <p:spPr>
          <a:xfrm>
            <a:off x="1036637" y="4564062"/>
            <a:ext cx="4026657" cy="332270"/>
          </a:xfrm>
          <a:prstGeom prst="rect">
            <a:avLst/>
          </a:prstGeom>
        </p:spPr>
        <p:txBody>
          <a:bodyPr vert="horz" wrap="square" lIns="0" tIns="0" rIns="0" bIns="0"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3136"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913877">
              <a:spcBef>
                <a:spcPct val="0"/>
              </a:spcBef>
              <a:spcAft>
                <a:spcPts val="1799"/>
              </a:spcAft>
            </a:pPr>
            <a:r>
              <a:rPr lang="en-US" sz="2399" dirty="0" smtClean="0">
                <a:ln w="3175">
                  <a:noFill/>
                </a:ln>
                <a:solidFill>
                  <a:srgbClr val="FFFFFF"/>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参与 IoT 实验</a:t>
            </a:r>
            <a:endParaRPr lang="zh-CN" sz="2399" dirty="0">
              <a:ln w="3175">
                <a:noFill/>
              </a:l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Rectangle 10"/>
          <p:cNvSpPr/>
          <p:nvPr/>
        </p:nvSpPr>
        <p:spPr bwMode="auto">
          <a:xfrm>
            <a:off x="874893" y="4564062"/>
            <a:ext cx="45695" cy="63973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2065" fontAlgn="base">
              <a:lnSpc>
                <a:spcPct val="90000"/>
              </a:lnSpc>
              <a:spcBef>
                <a:spcPct val="0"/>
              </a:spcBef>
              <a:spcAft>
                <a:spcPct val="0"/>
              </a:spcAft>
            </a:pPr>
            <a:endParaRPr lang="en-US" sz="2399"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Tree>
    <p:custDataLst>
      <p:tags r:id="rId1"/>
    </p:custDataLst>
    <p:extLst>
      <p:ext uri="{BB962C8B-B14F-4D97-AF65-F5344CB8AC3E}">
        <p14:creationId xmlns:p14="http://schemas.microsoft.com/office/powerpoint/2010/main" val="40854202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92188"/>
          </a:xfrm>
        </p:spPr>
        <p:txBody>
          <a:bodyPr/>
          <a:lstStyle/>
          <a:p>
            <a:r>
              <a:rPr lang="zh-CN" altLang="en-US" dirty="0" smtClean="0"/>
              <a:t>请对本会议进行评价  </a:t>
            </a:r>
            <a:r>
              <a:rPr lang="zh-CN" altLang="en-US" sz="3672" dirty="0" smtClean="0">
                <a:gradFill>
                  <a:gsLst>
                    <a:gs pos="26772">
                      <a:schemeClr val="tx1"/>
                    </a:gs>
                    <a:gs pos="72000">
                      <a:schemeClr val="tx1"/>
                    </a:gs>
                  </a:gsLst>
                  <a:lin ang="5400000" scaled="0"/>
                </a:gradFill>
              </a:rPr>
              <a:t>您的反馈对我们至关重要</a:t>
            </a:r>
            <a:r>
              <a:rPr lang="en-US" sz="3672" dirty="0" smtClean="0">
                <a:gradFill>
                  <a:gsLst>
                    <a:gs pos="26772">
                      <a:schemeClr val="tx1"/>
                    </a:gs>
                    <a:gs pos="72000">
                      <a:schemeClr val="tx1"/>
                    </a:gs>
                  </a:gsLst>
                  <a:lin ang="5400000" scaled="0"/>
                </a:gradFill>
              </a:rPr>
              <a:t>!</a:t>
            </a:r>
            <a:endParaRPr lang="en-US" dirty="0">
              <a:gradFill>
                <a:gsLst>
                  <a:gs pos="26772">
                    <a:schemeClr val="tx1"/>
                  </a:gs>
                  <a:gs pos="72000">
                    <a:schemeClr val="tx1"/>
                  </a:gs>
                </a:gsLst>
                <a:lin ang="5400000" scaled="0"/>
              </a:gradFill>
            </a:endParaRPr>
          </a:p>
        </p:txBody>
      </p:sp>
      <p:sp>
        <p:nvSpPr>
          <p:cNvPr id="3" name="Text Placeholder 2"/>
          <p:cNvSpPr>
            <a:spLocks noGrp="1"/>
          </p:cNvSpPr>
          <p:nvPr>
            <p:ph type="body" sz="quarter" idx="10"/>
          </p:nvPr>
        </p:nvSpPr>
        <p:spPr>
          <a:xfrm>
            <a:off x="274639" y="1058862"/>
            <a:ext cx="6095998" cy="794064"/>
          </a:xfrm>
          <a:prstGeom prst="rect">
            <a:avLst/>
          </a:prstGeom>
        </p:spPr>
        <p:txBody>
          <a:bodyPr lIns="182880" tIns="146304" rIns="182880" bIns="146304"/>
          <a:lstStyle/>
          <a:p>
            <a:pPr marL="0" indent="0">
              <a:spcBef>
                <a:spcPts val="1224"/>
              </a:spcBef>
              <a:buNone/>
              <a:defRPr/>
            </a:pPr>
            <a:r>
              <a:rPr lang="zh-CN" altLang="en-US" sz="3600" dirty="0" smtClean="0"/>
              <a:t>请通过以下链接访问评价表</a:t>
            </a:r>
            <a:r>
              <a:rPr lang="en-US" sz="3600" dirty="0" smtClean="0"/>
              <a:t>:</a:t>
            </a:r>
          </a:p>
        </p:txBody>
      </p:sp>
      <p:sp>
        <p:nvSpPr>
          <p:cNvPr id="9" name="Freeform 6"/>
          <p:cNvSpPr>
            <a:spLocks noEditPoints="1"/>
          </p:cNvSpPr>
          <p:nvPr/>
        </p:nvSpPr>
        <p:spPr bwMode="auto">
          <a:xfrm>
            <a:off x="10308793" y="4868864"/>
            <a:ext cx="1853045" cy="1828800"/>
          </a:xfrm>
          <a:custGeom>
            <a:avLst/>
            <a:gdLst>
              <a:gd name="T0" fmla="*/ 610 w 938"/>
              <a:gd name="T1" fmla="*/ 217 h 926"/>
              <a:gd name="T2" fmla="*/ 778 w 938"/>
              <a:gd name="T3" fmla="*/ 346 h 926"/>
              <a:gd name="T4" fmla="*/ 472 w 938"/>
              <a:gd name="T5" fmla="*/ 744 h 926"/>
              <a:gd name="T6" fmla="*/ 430 w 938"/>
              <a:gd name="T7" fmla="*/ 777 h 926"/>
              <a:gd name="T8" fmla="*/ 416 w 938"/>
              <a:gd name="T9" fmla="*/ 754 h 926"/>
              <a:gd name="T10" fmla="*/ 377 w 938"/>
              <a:gd name="T11" fmla="*/ 750 h 926"/>
              <a:gd name="T12" fmla="*/ 363 w 938"/>
              <a:gd name="T13" fmla="*/ 713 h 926"/>
              <a:gd name="T14" fmla="*/ 325 w 938"/>
              <a:gd name="T15" fmla="*/ 709 h 926"/>
              <a:gd name="T16" fmla="*/ 311 w 938"/>
              <a:gd name="T17" fmla="*/ 673 h 926"/>
              <a:gd name="T18" fmla="*/ 284 w 938"/>
              <a:gd name="T19" fmla="*/ 666 h 926"/>
              <a:gd name="T20" fmla="*/ 305 w 938"/>
              <a:gd name="T21" fmla="*/ 616 h 926"/>
              <a:gd name="T22" fmla="*/ 610 w 938"/>
              <a:gd name="T23" fmla="*/ 217 h 926"/>
              <a:gd name="T24" fmla="*/ 883 w 938"/>
              <a:gd name="T25" fmla="*/ 35 h 926"/>
              <a:gd name="T26" fmla="*/ 735 w 938"/>
              <a:gd name="T27" fmla="*/ 55 h 926"/>
              <a:gd name="T28" fmla="*/ 705 w 938"/>
              <a:gd name="T29" fmla="*/ 94 h 926"/>
              <a:gd name="T30" fmla="*/ 873 w 938"/>
              <a:gd name="T31" fmla="*/ 222 h 926"/>
              <a:gd name="T32" fmla="*/ 903 w 938"/>
              <a:gd name="T33" fmla="*/ 183 h 926"/>
              <a:gd name="T34" fmla="*/ 883 w 938"/>
              <a:gd name="T35" fmla="*/ 35 h 926"/>
              <a:gd name="T36" fmla="*/ 639 w 938"/>
              <a:gd name="T37" fmla="*/ 180 h 926"/>
              <a:gd name="T38" fmla="*/ 806 w 938"/>
              <a:gd name="T39" fmla="*/ 308 h 926"/>
              <a:gd name="T40" fmla="*/ 845 w 938"/>
              <a:gd name="T41" fmla="*/ 258 h 926"/>
              <a:gd name="T42" fmla="*/ 678 w 938"/>
              <a:gd name="T43" fmla="*/ 129 h 926"/>
              <a:gd name="T44" fmla="*/ 639 w 938"/>
              <a:gd name="T45" fmla="*/ 180 h 926"/>
              <a:gd name="T46" fmla="*/ 541 w 938"/>
              <a:gd name="T47" fmla="*/ 870 h 926"/>
              <a:gd name="T48" fmla="*/ 289 w 938"/>
              <a:gd name="T49" fmla="*/ 870 h 926"/>
              <a:gd name="T50" fmla="*/ 326 w 938"/>
              <a:gd name="T51" fmla="*/ 850 h 926"/>
              <a:gd name="T52" fmla="*/ 336 w 938"/>
              <a:gd name="T53" fmla="*/ 843 h 926"/>
              <a:gd name="T54" fmla="*/ 339 w 938"/>
              <a:gd name="T55" fmla="*/ 835 h 926"/>
              <a:gd name="T56" fmla="*/ 334 w 938"/>
              <a:gd name="T57" fmla="*/ 828 h 926"/>
              <a:gd name="T58" fmla="*/ 298 w 938"/>
              <a:gd name="T59" fmla="*/ 806 h 926"/>
              <a:gd name="T60" fmla="*/ 270 w 938"/>
              <a:gd name="T61" fmla="*/ 780 h 926"/>
              <a:gd name="T62" fmla="*/ 261 w 938"/>
              <a:gd name="T63" fmla="*/ 777 h 926"/>
              <a:gd name="T64" fmla="*/ 255 w 938"/>
              <a:gd name="T65" fmla="*/ 782 h 926"/>
              <a:gd name="T66" fmla="*/ 233 w 938"/>
              <a:gd name="T67" fmla="*/ 870 h 926"/>
              <a:gd name="T68" fmla="*/ 27 w 938"/>
              <a:gd name="T69" fmla="*/ 870 h 926"/>
              <a:gd name="T70" fmla="*/ 0 w 938"/>
              <a:gd name="T71" fmla="*/ 898 h 926"/>
              <a:gd name="T72" fmla="*/ 27 w 938"/>
              <a:gd name="T73" fmla="*/ 926 h 926"/>
              <a:gd name="T74" fmla="*/ 541 w 938"/>
              <a:gd name="T75" fmla="*/ 926 h 926"/>
              <a:gd name="T76" fmla="*/ 569 w 938"/>
              <a:gd name="T77" fmla="*/ 898 h 926"/>
              <a:gd name="T78" fmla="*/ 541 w 938"/>
              <a:gd name="T79" fmla="*/ 87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8" h="926">
                <a:moveTo>
                  <a:pt x="610" y="217"/>
                </a:moveTo>
                <a:cubicBezTo>
                  <a:pt x="778" y="346"/>
                  <a:pt x="778" y="346"/>
                  <a:pt x="778" y="346"/>
                </a:cubicBezTo>
                <a:cubicBezTo>
                  <a:pt x="472" y="744"/>
                  <a:pt x="472" y="744"/>
                  <a:pt x="472" y="744"/>
                </a:cubicBezTo>
                <a:cubicBezTo>
                  <a:pt x="461" y="759"/>
                  <a:pt x="446" y="770"/>
                  <a:pt x="430" y="777"/>
                </a:cubicBezTo>
                <a:cubicBezTo>
                  <a:pt x="429" y="768"/>
                  <a:pt x="424" y="760"/>
                  <a:pt x="416" y="754"/>
                </a:cubicBezTo>
                <a:cubicBezTo>
                  <a:pt x="405" y="745"/>
                  <a:pt x="390" y="744"/>
                  <a:pt x="377" y="750"/>
                </a:cubicBezTo>
                <a:cubicBezTo>
                  <a:pt x="380" y="736"/>
                  <a:pt x="375" y="722"/>
                  <a:pt x="363" y="713"/>
                </a:cubicBezTo>
                <a:cubicBezTo>
                  <a:pt x="352" y="705"/>
                  <a:pt x="337" y="704"/>
                  <a:pt x="325" y="709"/>
                </a:cubicBezTo>
                <a:cubicBezTo>
                  <a:pt x="327" y="696"/>
                  <a:pt x="322" y="682"/>
                  <a:pt x="311" y="673"/>
                </a:cubicBezTo>
                <a:cubicBezTo>
                  <a:pt x="303" y="667"/>
                  <a:pt x="293" y="665"/>
                  <a:pt x="284" y="666"/>
                </a:cubicBezTo>
                <a:cubicBezTo>
                  <a:pt x="287" y="648"/>
                  <a:pt x="294" y="631"/>
                  <a:pt x="305" y="616"/>
                </a:cubicBezTo>
                <a:lnTo>
                  <a:pt x="610" y="217"/>
                </a:lnTo>
                <a:close/>
                <a:moveTo>
                  <a:pt x="883" y="35"/>
                </a:moveTo>
                <a:cubicBezTo>
                  <a:pt x="837" y="0"/>
                  <a:pt x="770" y="8"/>
                  <a:pt x="735" y="55"/>
                </a:cubicBezTo>
                <a:cubicBezTo>
                  <a:pt x="705" y="94"/>
                  <a:pt x="705" y="94"/>
                  <a:pt x="705" y="94"/>
                </a:cubicBezTo>
                <a:cubicBezTo>
                  <a:pt x="873" y="222"/>
                  <a:pt x="873" y="222"/>
                  <a:pt x="873" y="222"/>
                </a:cubicBezTo>
                <a:cubicBezTo>
                  <a:pt x="903" y="183"/>
                  <a:pt x="903" y="183"/>
                  <a:pt x="903" y="183"/>
                </a:cubicBezTo>
                <a:cubicBezTo>
                  <a:pt x="938" y="137"/>
                  <a:pt x="929" y="70"/>
                  <a:pt x="883" y="35"/>
                </a:cubicBezTo>
                <a:close/>
                <a:moveTo>
                  <a:pt x="639" y="180"/>
                </a:moveTo>
                <a:cubicBezTo>
                  <a:pt x="806" y="308"/>
                  <a:pt x="806" y="308"/>
                  <a:pt x="806" y="308"/>
                </a:cubicBezTo>
                <a:cubicBezTo>
                  <a:pt x="845" y="258"/>
                  <a:pt x="845" y="258"/>
                  <a:pt x="845" y="258"/>
                </a:cubicBezTo>
                <a:cubicBezTo>
                  <a:pt x="678" y="129"/>
                  <a:pt x="678" y="129"/>
                  <a:pt x="678" y="129"/>
                </a:cubicBezTo>
                <a:lnTo>
                  <a:pt x="639" y="180"/>
                </a:lnTo>
                <a:close/>
                <a:moveTo>
                  <a:pt x="541" y="870"/>
                </a:moveTo>
                <a:cubicBezTo>
                  <a:pt x="289" y="870"/>
                  <a:pt x="289" y="870"/>
                  <a:pt x="289" y="870"/>
                </a:cubicBezTo>
                <a:cubicBezTo>
                  <a:pt x="326" y="850"/>
                  <a:pt x="326" y="850"/>
                  <a:pt x="326" y="850"/>
                </a:cubicBezTo>
                <a:cubicBezTo>
                  <a:pt x="336" y="843"/>
                  <a:pt x="336" y="843"/>
                  <a:pt x="336" y="843"/>
                </a:cubicBezTo>
                <a:cubicBezTo>
                  <a:pt x="339" y="835"/>
                  <a:pt x="339" y="835"/>
                  <a:pt x="339" y="835"/>
                </a:cubicBezTo>
                <a:cubicBezTo>
                  <a:pt x="334" y="828"/>
                  <a:pt x="334" y="828"/>
                  <a:pt x="334" y="828"/>
                </a:cubicBezTo>
                <a:cubicBezTo>
                  <a:pt x="324" y="824"/>
                  <a:pt x="306" y="812"/>
                  <a:pt x="298" y="806"/>
                </a:cubicBezTo>
                <a:cubicBezTo>
                  <a:pt x="270" y="780"/>
                  <a:pt x="270" y="780"/>
                  <a:pt x="270" y="780"/>
                </a:cubicBezTo>
                <a:cubicBezTo>
                  <a:pt x="261" y="777"/>
                  <a:pt x="261" y="777"/>
                  <a:pt x="261" y="777"/>
                </a:cubicBezTo>
                <a:cubicBezTo>
                  <a:pt x="255" y="782"/>
                  <a:pt x="255" y="782"/>
                  <a:pt x="255" y="782"/>
                </a:cubicBezTo>
                <a:cubicBezTo>
                  <a:pt x="233" y="870"/>
                  <a:pt x="233" y="870"/>
                  <a:pt x="233" y="870"/>
                </a:cubicBezTo>
                <a:cubicBezTo>
                  <a:pt x="27" y="870"/>
                  <a:pt x="27" y="870"/>
                  <a:pt x="27" y="870"/>
                </a:cubicBezTo>
                <a:cubicBezTo>
                  <a:pt x="12" y="870"/>
                  <a:pt x="0" y="882"/>
                  <a:pt x="0" y="898"/>
                </a:cubicBezTo>
                <a:cubicBezTo>
                  <a:pt x="0" y="913"/>
                  <a:pt x="12" y="926"/>
                  <a:pt x="27" y="926"/>
                </a:cubicBezTo>
                <a:cubicBezTo>
                  <a:pt x="541" y="926"/>
                  <a:pt x="541" y="926"/>
                  <a:pt x="541" y="926"/>
                </a:cubicBezTo>
                <a:cubicBezTo>
                  <a:pt x="557" y="926"/>
                  <a:pt x="569" y="913"/>
                  <a:pt x="569" y="898"/>
                </a:cubicBezTo>
                <a:cubicBezTo>
                  <a:pt x="569" y="882"/>
                  <a:pt x="557" y="870"/>
                  <a:pt x="541" y="8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421" y="1660525"/>
            <a:ext cx="5334000" cy="5334000"/>
          </a:xfrm>
          <a:prstGeom prst="rect">
            <a:avLst/>
          </a:prstGeom>
        </p:spPr>
      </p:pic>
    </p:spTree>
    <p:extLst>
      <p:ext uri="{BB962C8B-B14F-4D97-AF65-F5344CB8AC3E}">
        <p14:creationId xmlns:p14="http://schemas.microsoft.com/office/powerpoint/2010/main" val="306177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837" y="4106862"/>
            <a:ext cx="10896599" cy="1994392"/>
          </a:xfrm>
          <a:prstGeom prst="rect">
            <a:avLst/>
          </a:prstGeom>
          <a:noFill/>
        </p:spPr>
        <p:txBody>
          <a:bodyPr wrap="square" lIns="182880" tIns="146304" rIns="182880" bIns="146304" rtlCol="0">
            <a:spAutoFit/>
          </a:bodyPr>
          <a:lstStyle/>
          <a:p>
            <a:r>
              <a:rPr lang="en-US" sz="1600" dirty="0"/>
              <a:t>(c) </a:t>
            </a:r>
            <a:r>
              <a:rPr lang="zh-CN" altLang="en-US" sz="1600" dirty="0"/>
              <a:t>微软公司。版权所有。本文件按“现状”提供。本文件中呈现的信息和视图（包括</a:t>
            </a:r>
            <a:r>
              <a:rPr lang="en-US" sz="1600" dirty="0"/>
              <a:t>URL</a:t>
            </a:r>
            <a:r>
              <a:rPr lang="zh-CN" altLang="en-US" sz="1600" dirty="0"/>
              <a:t>和其他对互联网网站的引述）可能在未经通知的情况下变更。您承担对其进行使用的风险。本文件不向您提供对于任何微软产品之中的任何知识产权的任何法律权利。您可以复制并将本文件用于内部参考用途。</a:t>
            </a:r>
            <a:endParaRPr lang="en-US" sz="1600" dirty="0"/>
          </a:p>
          <a:p>
            <a:r>
              <a:rPr lang="en-US" sz="1600" dirty="0"/>
              <a:t> </a:t>
            </a:r>
          </a:p>
          <a:p>
            <a:r>
              <a:rPr lang="zh-CN" altLang="en-US" sz="1600" dirty="0"/>
              <a:t>关于预发布产品的某些信息可能在其商业发布之前被实质性地修改。对于此处提供的信息，微软不作出明示或默示的保证。</a:t>
            </a:r>
            <a:endParaRPr lang="en-US" sz="1600" dirty="0"/>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29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724961" y="1135062"/>
            <a:ext cx="8513076" cy="5266625"/>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微软雅黑" panose="020B0503020204020204" pitchFamily="34" charset="-122"/>
              <a:ea typeface="微软雅黑" panose="020B0503020204020204" pitchFamily="34" charset="-122"/>
            </a:endParaRPr>
          </a:p>
        </p:txBody>
      </p:sp>
      <p:sp>
        <p:nvSpPr>
          <p:cNvPr id="6" name="Title 5"/>
          <p:cNvSpPr>
            <a:spLocks noGrp="1"/>
          </p:cNvSpPr>
          <p:nvPr>
            <p:ph type="title"/>
          </p:nvPr>
        </p:nvSpPr>
        <p:spPr/>
        <p:txBody>
          <a:bodyPr/>
          <a:lstStyle/>
          <a:p>
            <a:r>
              <a:rPr lang="en-US" sz="4800" dirty="0">
                <a:solidFill>
                  <a:srgbClr val="525252"/>
                </a:solidFill>
                <a:latin typeface="微软雅黑" panose="020B0503020204020204" pitchFamily="34" charset="-122"/>
                <a:ea typeface="微软雅黑" panose="020B0503020204020204" pitchFamily="34" charset="-122"/>
              </a:rPr>
              <a:t>Windows 10 </a:t>
            </a:r>
            <a:r>
              <a:rPr lang="en-US" sz="4800" dirty="0" smtClean="0">
                <a:solidFill>
                  <a:srgbClr val="525252"/>
                </a:solidFill>
                <a:latin typeface="微软雅黑" panose="020B0503020204020204" pitchFamily="34" charset="-122"/>
                <a:ea typeface="微软雅黑" panose="020B0503020204020204" pitchFamily="34" charset="-122"/>
              </a:rPr>
              <a:t>IoT</a:t>
            </a:r>
            <a:r>
              <a:rPr lang="zh-TW" altLang="en-US" sz="4800" dirty="0">
                <a:solidFill>
                  <a:srgbClr val="525252"/>
                </a:solidFill>
                <a:latin typeface="微软雅黑" panose="020B0503020204020204" pitchFamily="34" charset="-122"/>
                <a:ea typeface="微软雅黑" panose="020B0503020204020204" pitchFamily="34" charset="-122"/>
              </a:rPr>
              <a:t>版本</a:t>
            </a:r>
            <a:endParaRPr lang="en-US" sz="4800" dirty="0">
              <a:solidFill>
                <a:srgbClr val="525252"/>
              </a:solidFill>
              <a:latin typeface="微软雅黑" panose="020B0503020204020204" pitchFamily="34" charset="-122"/>
              <a:ea typeface="微软雅黑" panose="020B0503020204020204" pitchFamily="34" charset="-122"/>
            </a:endParaRPr>
          </a:p>
        </p:txBody>
      </p:sp>
      <p:sp>
        <p:nvSpPr>
          <p:cNvPr id="25" name="Oval 24"/>
          <p:cNvSpPr/>
          <p:nvPr/>
        </p:nvSpPr>
        <p:spPr>
          <a:xfrm>
            <a:off x="3810225" y="1201741"/>
            <a:ext cx="5133267" cy="5133267"/>
          </a:xfrm>
          <a:prstGeom prst="ellipse">
            <a:avLst/>
          </a:prstGeom>
          <a:solidFill>
            <a:srgbClr val="5B9BD5"/>
          </a:solidFill>
          <a:ln w="12700" cap="flat" cmpd="sng" algn="ctr">
            <a:noFill/>
            <a:prstDash val="solid"/>
            <a:miter lim="800000"/>
          </a:ln>
          <a:effectLst/>
        </p:spPr>
        <p:txBody>
          <a:bodyPr rtlCol="0" anchor="ctr"/>
          <a:lstStyle/>
          <a:p>
            <a:pPr algn="ctr" defTabSz="932597">
              <a:defRPr/>
            </a:pPr>
            <a:endParaRPr lang="en-US" sz="1428" kern="0" dirty="0">
              <a:solidFill>
                <a:prstClr val="white"/>
              </a:solidFill>
              <a:latin typeface="微软雅黑" panose="020B0503020204020204" pitchFamily="34" charset="-122"/>
              <a:ea typeface="微软雅黑" panose="020B0503020204020204" pitchFamily="34" charset="-122"/>
            </a:endParaRPr>
          </a:p>
        </p:txBody>
      </p:sp>
      <p:sp>
        <p:nvSpPr>
          <p:cNvPr id="26" name="Oval 25"/>
          <p:cNvSpPr/>
          <p:nvPr/>
        </p:nvSpPr>
        <p:spPr>
          <a:xfrm>
            <a:off x="4559958" y="2703179"/>
            <a:ext cx="3631830" cy="3631830"/>
          </a:xfrm>
          <a:prstGeom prst="ellipse">
            <a:avLst/>
          </a:prstGeom>
          <a:solidFill>
            <a:srgbClr val="5B9BD5">
              <a:lumMod val="75000"/>
            </a:srgbClr>
          </a:solidFill>
          <a:ln w="12700" cap="flat" cmpd="sng" algn="ctr">
            <a:noFill/>
            <a:prstDash val="solid"/>
            <a:miter lim="800000"/>
          </a:ln>
          <a:effectLst/>
        </p:spPr>
        <p:txBody>
          <a:bodyPr rtlCol="0" anchor="ctr"/>
          <a:lstStyle/>
          <a:p>
            <a:pPr algn="ctr" defTabSz="932597">
              <a:defRPr/>
            </a:pPr>
            <a:endParaRPr lang="en-US" sz="1428" kern="0" dirty="0">
              <a:solidFill>
                <a:prstClr val="white"/>
              </a:solidFill>
              <a:latin typeface="微软雅黑" panose="020B0503020204020204" pitchFamily="34" charset="-122"/>
              <a:ea typeface="微软雅黑" panose="020B0503020204020204" pitchFamily="34" charset="-122"/>
            </a:endParaRPr>
          </a:p>
        </p:txBody>
      </p:sp>
      <p:sp>
        <p:nvSpPr>
          <p:cNvPr id="27" name="Oval 26"/>
          <p:cNvSpPr/>
          <p:nvPr/>
        </p:nvSpPr>
        <p:spPr>
          <a:xfrm>
            <a:off x="5295424" y="4185768"/>
            <a:ext cx="2149242" cy="2149242"/>
          </a:xfrm>
          <a:prstGeom prst="ellipse">
            <a:avLst/>
          </a:prstGeom>
          <a:solidFill>
            <a:srgbClr val="5B9BD5">
              <a:lumMod val="50000"/>
            </a:srgbClr>
          </a:solidFill>
          <a:ln w="12700" cap="flat" cmpd="sng" algn="ctr">
            <a:noFill/>
            <a:prstDash val="solid"/>
            <a:miter lim="800000"/>
          </a:ln>
          <a:effectLst/>
        </p:spPr>
        <p:txBody>
          <a:bodyPr rtlCol="0" anchor="ctr"/>
          <a:lstStyle/>
          <a:p>
            <a:pPr algn="ctr" defTabSz="932597">
              <a:defRPr/>
            </a:pPr>
            <a:endParaRPr lang="en-US" sz="1428" kern="0" dirty="0">
              <a:solidFill>
                <a:prstClr val="white"/>
              </a:solidFill>
              <a:latin typeface="微软雅黑" panose="020B0503020204020204" pitchFamily="34" charset="-122"/>
              <a:ea typeface="微软雅黑" panose="020B0503020204020204" pitchFamily="34" charset="-122"/>
            </a:endParaRPr>
          </a:p>
        </p:txBody>
      </p:sp>
      <p:sp>
        <p:nvSpPr>
          <p:cNvPr id="28" name="Rectangle 27"/>
          <p:cNvSpPr/>
          <p:nvPr/>
        </p:nvSpPr>
        <p:spPr>
          <a:xfrm>
            <a:off x="5580489" y="1614920"/>
            <a:ext cx="1949441" cy="718145"/>
          </a:xfrm>
          <a:prstGeom prst="rect">
            <a:avLst/>
          </a:prstGeom>
        </p:spPr>
        <p:txBody>
          <a:bodyPr wrap="square" lIns="0" tIns="0" rIns="0" bIns="0">
            <a:spAutoFit/>
          </a:bodyPr>
          <a:lstStyle/>
          <a:p>
            <a:pPr defTabSz="932597">
              <a:spcAft>
                <a:spcPts val="408"/>
              </a:spcAft>
              <a:defRPr/>
            </a:pPr>
            <a:r>
              <a:rPr lang="zh-TW" altLang="en-US" sz="1500" b="1" kern="0" dirty="0">
                <a:solidFill>
                  <a:prstClr val="white"/>
                </a:solidFill>
                <a:latin typeface="微软雅黑" panose="020B0503020204020204" pitchFamily="34" charset="-122"/>
                <a:ea typeface="微软雅黑" panose="020B0503020204020204" pitchFamily="34" charset="-122"/>
              </a:rPr>
              <a:t>工业设备</a:t>
            </a:r>
          </a:p>
          <a:p>
            <a:pPr defTabSz="932597">
              <a:spcAft>
                <a:spcPts val="408"/>
              </a:spcAft>
              <a:defRPr/>
            </a:pP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桌面</a:t>
            </a: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Shell、Win32 </a:t>
            </a: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应用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defTabSz="932597">
              <a:spcAft>
                <a:spcPts val="408"/>
              </a:spcAft>
              <a:defRPr/>
            </a:pP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1 GB RAM、16 GB </a:t>
            </a: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存储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p:txBody>
      </p:sp>
      <p:sp>
        <p:nvSpPr>
          <p:cNvPr id="29" name="Rectangle 28"/>
          <p:cNvSpPr/>
          <p:nvPr/>
        </p:nvSpPr>
        <p:spPr>
          <a:xfrm>
            <a:off x="5532437" y="3116358"/>
            <a:ext cx="1949441" cy="938719"/>
          </a:xfrm>
          <a:prstGeom prst="rect">
            <a:avLst/>
          </a:prstGeom>
        </p:spPr>
        <p:txBody>
          <a:bodyPr wrap="square" lIns="0" tIns="0" rIns="0" bIns="0">
            <a:spAutoFit/>
          </a:bodyPr>
          <a:lstStyle/>
          <a:p>
            <a:pPr defTabSz="932597">
              <a:spcAft>
                <a:spcPts val="408"/>
              </a:spcAft>
              <a:defRPr/>
            </a:pPr>
            <a:r>
              <a:rPr lang="zh-TW" altLang="en-US" sz="1500" b="1" kern="0" dirty="0">
                <a:solidFill>
                  <a:prstClr val="white"/>
                </a:solidFill>
                <a:latin typeface="微软雅黑" panose="020B0503020204020204" pitchFamily="34" charset="-122"/>
                <a:ea typeface="微软雅黑" panose="020B0503020204020204" pitchFamily="34" charset="-122"/>
              </a:rPr>
              <a:t>移</a:t>
            </a:r>
            <a:r>
              <a:rPr lang="zh-TW" altLang="en-US" sz="1500" b="1" kern="0" dirty="0" smtClean="0">
                <a:solidFill>
                  <a:prstClr val="white"/>
                </a:solidFill>
                <a:latin typeface="微软雅黑" panose="020B0503020204020204" pitchFamily="34" charset="-122"/>
                <a:ea typeface="微软雅黑" panose="020B0503020204020204" pitchFamily="34" charset="-122"/>
              </a:rPr>
              <a:t>动</a:t>
            </a:r>
            <a:r>
              <a:rPr lang="zh-TW" altLang="en-US" sz="1500" b="1" kern="0" dirty="0">
                <a:solidFill>
                  <a:prstClr val="white"/>
                </a:solidFill>
                <a:latin typeface="微软雅黑" panose="020B0503020204020204" pitchFamily="34" charset="-122"/>
                <a:ea typeface="微软雅黑" panose="020B0503020204020204" pitchFamily="34" charset="-122"/>
              </a:rPr>
              <a:t>设</a:t>
            </a:r>
            <a:r>
              <a:rPr lang="zh-TW" altLang="en-US" sz="1500" b="1" kern="0" dirty="0" smtClean="0">
                <a:solidFill>
                  <a:prstClr val="white"/>
                </a:solidFill>
                <a:latin typeface="微软雅黑" panose="020B0503020204020204" pitchFamily="34" charset="-122"/>
                <a:ea typeface="微软雅黑" panose="020B0503020204020204" pitchFamily="34" charset="-122"/>
              </a:rPr>
              <a:t>备</a:t>
            </a:r>
            <a:endParaRPr lang="en-US" sz="1500" b="1" kern="0" dirty="0">
              <a:solidFill>
                <a:prstClr val="white"/>
              </a:solidFill>
              <a:latin typeface="微软雅黑" panose="020B0503020204020204" pitchFamily="34" charset="-122"/>
              <a:ea typeface="微软雅黑" panose="020B0503020204020204" pitchFamily="34" charset="-122"/>
            </a:endParaRPr>
          </a:p>
          <a:p>
            <a:pPr defTabSz="932597">
              <a:spcAft>
                <a:spcPts val="408"/>
              </a:spcAft>
              <a:defRPr/>
            </a:pP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现代</a:t>
            </a: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Shell</a:t>
            </a:r>
          </a:p>
          <a:p>
            <a:pPr defTabSz="932597">
              <a:spcAft>
                <a:spcPts val="408"/>
              </a:spcAft>
              <a:defRPr/>
            </a:pP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移动存储底盘要求</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defTabSz="932597">
              <a:spcAft>
                <a:spcPts val="408"/>
              </a:spcAft>
              <a:defRPr/>
            </a:pP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512 MB RAM、4 GB </a:t>
            </a:r>
            <a:r>
              <a:rPr lang="en-US" altLang="zh-TW" sz="1200" kern="0" dirty="0" err="1" smtClean="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存储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p:txBody>
      </p:sp>
      <p:sp>
        <p:nvSpPr>
          <p:cNvPr id="30" name="Rectangle 29"/>
          <p:cNvSpPr/>
          <p:nvPr/>
        </p:nvSpPr>
        <p:spPr>
          <a:xfrm>
            <a:off x="5532437" y="4609607"/>
            <a:ext cx="1739823" cy="1174681"/>
          </a:xfrm>
          <a:prstGeom prst="rect">
            <a:avLst/>
          </a:prstGeom>
        </p:spPr>
        <p:txBody>
          <a:bodyPr wrap="square" lIns="0" tIns="0" rIns="0" bIns="0">
            <a:spAutoFit/>
          </a:bodyPr>
          <a:lstStyle/>
          <a:p>
            <a:pPr defTabSz="932597">
              <a:spcAft>
                <a:spcPts val="408"/>
              </a:spcAft>
              <a:defRPr/>
            </a:pPr>
            <a:r>
              <a:rPr lang="zh-TW" altLang="en-US" sz="1500" b="1" kern="0" dirty="0" smtClean="0">
                <a:solidFill>
                  <a:prstClr val="white"/>
                </a:solidFill>
                <a:latin typeface="微软雅黑" panose="020B0503020204020204" pitchFamily="34" charset="-122"/>
                <a:ea typeface="微软雅黑" panose="020B0503020204020204" pitchFamily="34" charset="-122"/>
              </a:rPr>
              <a:t>小型设</a:t>
            </a:r>
            <a:r>
              <a:rPr lang="zh-TW" altLang="en-US" sz="1500" b="1" kern="0" dirty="0">
                <a:solidFill>
                  <a:prstClr val="white"/>
                </a:solidFill>
                <a:latin typeface="微软雅黑" panose="020B0503020204020204" pitchFamily="34" charset="-122"/>
                <a:ea typeface="微软雅黑" panose="020B0503020204020204" pitchFamily="34" charset="-122"/>
              </a:rPr>
              <a:t>备</a:t>
            </a:r>
          </a:p>
          <a:p>
            <a:pPr defTabSz="932597">
              <a:spcAft>
                <a:spcPts val="408"/>
              </a:spcAft>
              <a:defRPr/>
            </a:pP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专用设备</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defTabSz="932597">
              <a:spcAft>
                <a:spcPts val="408"/>
              </a:spcAft>
              <a:defRPr/>
            </a:pP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无 Shell/</a:t>
            </a: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存储</a:t>
            </a: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/MS </a:t>
            </a: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应用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defTabSz="932597">
              <a:spcAft>
                <a:spcPts val="408"/>
              </a:spcAft>
              <a:defRPr/>
            </a:pPr>
            <a:r>
              <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256MB RAM、2GB </a:t>
            </a:r>
            <a:r>
              <a:rPr lang="en-US" altLang="zh-TW" sz="1200" kern="0" dirty="0" err="1">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存储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defTabSz="932597">
              <a:spcAft>
                <a:spcPts val="408"/>
              </a:spcAft>
              <a:defRPr/>
            </a:pPr>
            <a:r>
              <a:rPr lang="en-US" altLang="zh-TW" sz="1200" kern="0" dirty="0" err="1" smtClean="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通用应用</a:t>
            </a:r>
            <a:endParaRPr lang="en-US" altLang="zh-TW" sz="1200" kern="0" dirty="0">
              <a:solidFill>
                <a:prstClr val="white"/>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p:txBody>
      </p:sp>
      <p:sp>
        <p:nvSpPr>
          <p:cNvPr id="13" name="Rectangle 12"/>
          <p:cNvSpPr/>
          <p:nvPr/>
        </p:nvSpPr>
        <p:spPr>
          <a:xfrm>
            <a:off x="9030247" y="3003756"/>
            <a:ext cx="2875104" cy="1656864"/>
          </a:xfrm>
          <a:prstGeom prst="rect">
            <a:avLst/>
          </a:prstGeom>
        </p:spPr>
        <p:txBody>
          <a:bodyPr wrap="square" lIns="0" tIns="0" rIns="0" bIns="0">
            <a:spAutoFit/>
          </a:bodyPr>
          <a:lstStyle/>
          <a:p>
            <a:pPr defTabSz="932597">
              <a:spcAft>
                <a:spcPts val="408"/>
              </a:spcAft>
              <a:defRPr/>
            </a:pPr>
            <a:r>
              <a:rPr lang="en-US" altLang="zh-TW" sz="1600" b="1"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Windows </a:t>
            </a:r>
            <a:r>
              <a:rPr lang="zh-TW" altLang="en-US" sz="1600" b="1" kern="0" dirty="0">
                <a:solidFill>
                  <a:schemeClr val="bg1"/>
                </a:solidFill>
                <a:latin typeface="微软雅黑" panose="020B0503020204020204" pitchFamily="34" charset="-122"/>
                <a:ea typeface="微软雅黑" panose="020B0503020204020204" pitchFamily="34" charset="-122"/>
                <a:cs typeface="Microsoft YaHei"/>
              </a:rPr>
              <a:t>设备服务</a:t>
            </a:r>
            <a:endParaRPr lang="en-US" altLang="zh-TW" sz="1600" b="1" kern="0" dirty="0">
              <a:solidFill>
                <a:schemeClr val="bg1"/>
              </a:solidFill>
              <a:latin typeface="微软雅黑" panose="020B0503020204020204" pitchFamily="34" charset="-122"/>
              <a:ea typeface="微软雅黑" panose="020B0503020204020204" pitchFamily="34" charset="-122"/>
              <a:cs typeface="Microsoft YaHei"/>
            </a:endParaRPr>
          </a:p>
          <a:p>
            <a:pPr marL="171450" indent="-171450" defTabSz="932597">
              <a:spcAft>
                <a:spcPts val="408"/>
              </a:spcAft>
              <a:buFont typeface="Arial" panose="020B0604020202020204" pitchFamily="34" charset="0"/>
              <a:buChar char="•"/>
              <a:defRPr/>
            </a:pP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位于所有</a:t>
            </a:r>
            <a:r>
              <a:rPr lang="en-US"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Windows IoT </a:t>
            </a: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客户端上</a:t>
            </a:r>
            <a:endParaRPr lang="zh-CN"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endParaRPr>
          </a:p>
          <a:p>
            <a:pPr marL="171450" indent="-171450">
              <a:spcBef>
                <a:spcPts val="612"/>
              </a:spcBef>
              <a:buFont typeface="Arial" panose="020B0604020202020204" pitchFamily="34" charset="0"/>
              <a:buChar char="•"/>
            </a:pP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扩大</a:t>
            </a:r>
            <a:r>
              <a:rPr lang="en-US"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Windows </a:t>
            </a: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服务对</a:t>
            </a:r>
            <a:r>
              <a:rPr lang="en-US"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OEM </a:t>
            </a: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的价值</a:t>
            </a:r>
            <a:endParaRPr lang="zh-CN" altLang="zh-TW" sz="1400" kern="0" dirty="0">
              <a:latin typeface="微软雅黑" panose="020B0503020204020204" pitchFamily="34" charset="-122"/>
              <a:ea typeface="微软雅黑" panose="020B0503020204020204" pitchFamily="34" charset="-122"/>
              <a:sym typeface="Microsoft YaHei" panose="020B0503020204020204" pitchFamily="34" charset="-122"/>
            </a:endParaRPr>
          </a:p>
          <a:p>
            <a:pPr marL="171450" indent="-171450">
              <a:spcBef>
                <a:spcPts val="612"/>
              </a:spcBef>
              <a:buFont typeface="Arial" panose="020B0604020202020204" pitchFamily="34" charset="0"/>
              <a:buChar char="•"/>
            </a:pP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高价值方案</a:t>
            </a:r>
            <a:r>
              <a:rPr lang="en-US"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 </a:t>
            </a:r>
            <a:endParaRPr lang="zh-CN" altLang="zh-TW" sz="1400" kern="0" dirty="0">
              <a:latin typeface="微软雅黑" panose="020B0503020204020204" pitchFamily="34" charset="-122"/>
              <a:ea typeface="微软雅黑" panose="020B0503020204020204" pitchFamily="34" charset="-122"/>
              <a:sym typeface="Microsoft YaHei" panose="020B0503020204020204" pitchFamily="34" charset="-122"/>
            </a:endParaRPr>
          </a:p>
          <a:p>
            <a:pPr marL="168275">
              <a:spcBef>
                <a:spcPts val="612"/>
              </a:spcBef>
            </a:pPr>
            <a:r>
              <a:rPr lang="en-US" altLang="zh-TW" sz="1400" kern="0" dirty="0">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a:t>
            </a:r>
            <a:r>
              <a:rPr lang="en-US" altLang="zh-TW" sz="1400" kern="0" dirty="0" err="1">
                <a:solidFill>
                  <a:schemeClr val="bg1"/>
                </a:solidFill>
                <a:latin typeface="微软雅黑" panose="020B0503020204020204" pitchFamily="34" charset="-122"/>
                <a:ea typeface="微软雅黑" panose="020B0503020204020204" pitchFamily="34" charset="-122"/>
                <a:cs typeface="Microsoft YaHei"/>
                <a:sym typeface="Microsoft YaHei" panose="020B0503020204020204" pitchFamily="34" charset="-122"/>
              </a:rPr>
              <a:t>审核、更新、遥测、飞行</a:t>
            </a:r>
            <a:endParaRPr lang="zh-CN" altLang="zh-TW" sz="1400" kern="0"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 name="Notched Right Arrow 1"/>
          <p:cNvSpPr/>
          <p:nvPr/>
        </p:nvSpPr>
        <p:spPr bwMode="auto">
          <a:xfrm>
            <a:off x="169837" y="1058862"/>
            <a:ext cx="3553633" cy="1439762"/>
          </a:xfrm>
          <a:prstGeom prst="notchedRightArrow">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TW" altLang="en-US" sz="1200" dirty="0">
                <a:latin typeface="微软雅黑" panose="020B0503020204020204" pitchFamily="34" charset="-122"/>
                <a:ea typeface="微软雅黑" panose="020B0503020204020204" pitchFamily="34" charset="-122"/>
                <a:cs typeface="Segoe UI" panose="020B0502040204020203" pitchFamily="34" charset="0"/>
              </a:rPr>
              <a:t>需要桌面或桌面应用 </a:t>
            </a:r>
            <a:r>
              <a:rPr lang="en-US" altLang="zh-TW" sz="1200" dirty="0">
                <a:latin typeface="微软雅黑" panose="020B0503020204020204" pitchFamily="34" charset="-122"/>
                <a:ea typeface="微软雅黑" panose="020B0503020204020204" pitchFamily="34" charset="-122"/>
                <a:cs typeface="Segoe UI" panose="020B0502040204020203" pitchFamily="34" charset="0"/>
              </a:rPr>
              <a:t>– </a:t>
            </a:r>
            <a:br>
              <a:rPr lang="en-US" altLang="zh-TW" sz="1200" dirty="0">
                <a:latin typeface="微软雅黑" panose="020B0503020204020204" pitchFamily="34" charset="-122"/>
                <a:ea typeface="微软雅黑" panose="020B0503020204020204" pitchFamily="34" charset="-122"/>
                <a:cs typeface="Segoe UI" panose="020B0502040204020203" pitchFamily="34" charset="0"/>
              </a:rPr>
            </a:br>
            <a:r>
              <a:rPr lang="en-US" sz="1200" dirty="0">
                <a:latin typeface="微软雅黑" panose="020B0503020204020204" pitchFamily="34" charset="-122"/>
                <a:ea typeface="微软雅黑" panose="020B0503020204020204" pitchFamily="34" charset="-122"/>
                <a:cs typeface="Segoe UI" panose="020B0502040204020203" pitchFamily="34" charset="0"/>
              </a:rPr>
              <a:t>Win32、.NET、WPF </a:t>
            </a:r>
            <a:r>
              <a:rPr lang="zh-TW" altLang="en-US" sz="1200" dirty="0">
                <a:latin typeface="微软雅黑" panose="020B0503020204020204" pitchFamily="34" charset="-122"/>
                <a:ea typeface="微软雅黑" panose="020B0503020204020204" pitchFamily="34" charset="-122"/>
                <a:cs typeface="Segoe UI" panose="020B0502040204020203" pitchFamily="34" charset="0"/>
              </a:rPr>
              <a:t>等？</a:t>
            </a:r>
          </a:p>
        </p:txBody>
      </p:sp>
      <p:sp>
        <p:nvSpPr>
          <p:cNvPr id="14" name="Notched Right Arrow 13"/>
          <p:cNvSpPr/>
          <p:nvPr/>
        </p:nvSpPr>
        <p:spPr bwMode="auto">
          <a:xfrm>
            <a:off x="76629" y="2523484"/>
            <a:ext cx="3646841" cy="1470082"/>
          </a:xfrm>
          <a:prstGeom prst="notchedRightArrow">
            <a:avLst/>
          </a:prstGeom>
          <a:solidFill>
            <a:srgbClr val="2E75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200" dirty="0">
                <a:latin typeface="微软雅黑" panose="020B0503020204020204" pitchFamily="34" charset="-122"/>
                <a:ea typeface="微软雅黑" panose="020B0503020204020204" pitchFamily="34" charset="-122"/>
                <a:cs typeface="Segoe UI" panose="020B0502040204020203" pitchFamily="34" charset="0"/>
              </a:rPr>
              <a:t>需要 </a:t>
            </a:r>
            <a:r>
              <a:rPr lang="en-US" altLang="zh-CN" sz="1200" dirty="0">
                <a:latin typeface="微软雅黑" panose="020B0503020204020204" pitchFamily="34" charset="-122"/>
                <a:ea typeface="微软雅黑" panose="020B0503020204020204" pitchFamily="34" charset="-122"/>
                <a:cs typeface="Segoe UI" panose="020B0502040204020203" pitchFamily="34" charset="0"/>
              </a:rPr>
              <a:t>Shell </a:t>
            </a:r>
            <a:r>
              <a:rPr lang="zh-CN" altLang="en-US" sz="1200" dirty="0">
                <a:latin typeface="微软雅黑" panose="020B0503020204020204" pitchFamily="34" charset="-122"/>
                <a:ea typeface="微软雅黑" panose="020B0503020204020204" pitchFamily="34" charset="-122"/>
                <a:cs typeface="Segoe UI" panose="020B0502040204020203" pitchFamily="34" charset="0"/>
              </a:rPr>
              <a:t>体验、多个应用程序、</a:t>
            </a:r>
            <a:r>
              <a:rPr lang="en-US" altLang="zh-CN" sz="1200" dirty="0">
                <a:latin typeface="微软雅黑" panose="020B0503020204020204" pitchFamily="34" charset="-122"/>
                <a:ea typeface="微软雅黑" panose="020B0503020204020204" pitchFamily="34" charset="-122"/>
                <a:cs typeface="Segoe UI" panose="020B0502040204020203" pitchFamily="34" charset="0"/>
              </a:rPr>
              <a:t>Windows </a:t>
            </a:r>
            <a:r>
              <a:rPr lang="zh-CN" altLang="en-US" sz="1200" dirty="0">
                <a:latin typeface="微软雅黑" panose="020B0503020204020204" pitchFamily="34" charset="-122"/>
                <a:ea typeface="微软雅黑" panose="020B0503020204020204" pitchFamily="34" charset="-122"/>
                <a:cs typeface="Segoe UI" panose="020B0502040204020203" pitchFamily="34" charset="0"/>
              </a:rPr>
              <a:t>第一方应用程序或移动语音？</a:t>
            </a:r>
          </a:p>
        </p:txBody>
      </p:sp>
      <p:sp>
        <p:nvSpPr>
          <p:cNvPr id="15" name="Notched Right Arrow 14"/>
          <p:cNvSpPr/>
          <p:nvPr/>
        </p:nvSpPr>
        <p:spPr bwMode="auto">
          <a:xfrm>
            <a:off x="34118" y="3993338"/>
            <a:ext cx="3689352" cy="1466344"/>
          </a:xfrm>
          <a:prstGeom prst="notchedRightArrow">
            <a:avLst/>
          </a:prstGeom>
          <a:solidFill>
            <a:srgbClr val="1F4E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TW" altLang="en-US" sz="1200" dirty="0">
                <a:latin typeface="微软雅黑" panose="020B0503020204020204" pitchFamily="34" charset="-122"/>
                <a:ea typeface="微软雅黑" panose="020B0503020204020204" pitchFamily="34" charset="-122"/>
                <a:cs typeface="Segoe UI" panose="020B0502040204020203" pitchFamily="34" charset="0"/>
              </a:rPr>
              <a:t>否则</a:t>
            </a:r>
            <a:endParaRPr lang="en-US" sz="1400" dirty="0">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4" name="Straight Connector 3"/>
          <p:cNvCxnSpPr/>
          <p:nvPr/>
        </p:nvCxnSpPr>
        <p:spPr>
          <a:xfrm>
            <a:off x="3779837" y="1744662"/>
            <a:ext cx="1656567"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731674" y="3258525"/>
            <a:ext cx="1656567"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23470" y="4716462"/>
            <a:ext cx="1656567"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5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16" y="56215"/>
            <a:ext cx="11889564" cy="917575"/>
          </a:xfrm>
        </p:spPr>
        <p:txBody>
          <a:bodyPr/>
          <a:lstStyle/>
          <a:p>
            <a:r>
              <a:rPr lang="zh-TW" altLang="en-US" dirty="0">
                <a:latin typeface="微软雅黑" panose="020B0503020204020204" pitchFamily="34" charset="-122"/>
                <a:ea typeface="微软雅黑" panose="020B0503020204020204" pitchFamily="34" charset="-122"/>
              </a:rPr>
              <a:t>适用于 </a:t>
            </a:r>
            <a:r>
              <a:rPr lang="en-US" dirty="0">
                <a:latin typeface="微软雅黑" panose="020B0503020204020204" pitchFamily="34" charset="-122"/>
                <a:ea typeface="微软雅黑" panose="020B0503020204020204" pitchFamily="34" charset="-122"/>
              </a:rPr>
              <a:t>IoT </a:t>
            </a:r>
            <a:r>
              <a:rPr lang="zh-TW" altLang="en-US" dirty="0">
                <a:latin typeface="微软雅黑" panose="020B0503020204020204" pitchFamily="34" charset="-122"/>
                <a:ea typeface="微软雅黑" panose="020B0503020204020204" pitchFamily="34" charset="-122"/>
              </a:rPr>
              <a:t>设备的 </a:t>
            </a:r>
            <a:r>
              <a:rPr lang="en-US" dirty="0">
                <a:latin typeface="微软雅黑" panose="020B0503020204020204" pitchFamily="34" charset="-122"/>
                <a:ea typeface="微软雅黑" panose="020B0503020204020204" pitchFamily="34" charset="-122"/>
              </a:rPr>
              <a:t>Windows 10</a:t>
            </a:r>
            <a:br>
              <a:rPr lang="en-US" dirty="0">
                <a:latin typeface="微软雅黑" panose="020B0503020204020204" pitchFamily="34" charset="-122"/>
                <a:ea typeface="微软雅黑" panose="020B0503020204020204" pitchFamily="34" charset="-122"/>
              </a:rPr>
            </a:br>
            <a:r>
              <a:rPr lang="en-US" sz="2200" dirty="0" smtClean="0">
                <a:latin typeface="微软雅黑" panose="020B0503020204020204" pitchFamily="34" charset="-122"/>
                <a:ea typeface="微软雅黑" panose="020B0503020204020204" pitchFamily="34" charset="-122"/>
              </a:rPr>
              <a:t>Windows </a:t>
            </a:r>
            <a:r>
              <a:rPr lang="zh-TW" altLang="en-US" sz="2200" dirty="0" smtClean="0">
                <a:latin typeface="微软雅黑" panose="020B0503020204020204" pitchFamily="34" charset="-122"/>
                <a:ea typeface="微软雅黑" panose="020B0503020204020204" pitchFamily="34" charset="-122"/>
              </a:rPr>
              <a:t>在</a:t>
            </a:r>
            <a:r>
              <a:rPr lang="zh-TW" altLang="en-US" sz="2200" dirty="0">
                <a:latin typeface="微软雅黑" panose="020B0503020204020204" pitchFamily="34" charset="-122"/>
                <a:ea typeface="微软雅黑" panose="020B0503020204020204" pitchFamily="34" charset="-122"/>
              </a:rPr>
              <a:t>嵌入式设备上</a:t>
            </a:r>
            <a:r>
              <a:rPr lang="zh-TW" altLang="en-US" sz="2200" dirty="0" smtClean="0">
                <a:latin typeface="微软雅黑" panose="020B0503020204020204" pitchFamily="34" charset="-122"/>
                <a:ea typeface="微软雅黑" panose="020B0503020204020204" pitchFamily="34" charset="-122"/>
              </a:rPr>
              <a:t>的强</a:t>
            </a:r>
            <a:r>
              <a:rPr lang="zh-TW" altLang="en-US" sz="2200" dirty="0">
                <a:latin typeface="微软雅黑" panose="020B0503020204020204" pitchFamily="34" charset="-122"/>
                <a:ea typeface="微软雅黑" panose="020B0503020204020204" pitchFamily="34" charset="-122"/>
              </a:rPr>
              <a:t>大功能</a:t>
            </a:r>
            <a:r>
              <a:rPr lang="zh-TW" altLang="en-US" sz="2200" dirty="0" smtClean="0">
                <a:latin typeface="微软雅黑" panose="020B0503020204020204" pitchFamily="34" charset="-122"/>
                <a:ea typeface="微软雅黑" panose="020B0503020204020204" pitchFamily="34" charset="-122"/>
              </a:rPr>
              <a:t>和生</a:t>
            </a:r>
            <a:r>
              <a:rPr lang="zh-TW" altLang="en-US" sz="2200" dirty="0">
                <a:latin typeface="微软雅黑" panose="020B0503020204020204" pitchFamily="34" charset="-122"/>
                <a:ea typeface="微软雅黑" panose="020B0503020204020204" pitchFamily="34" charset="-122"/>
              </a:rPr>
              <a:t>态系统能让我更快地获取价值</a:t>
            </a:r>
            <a:endParaRPr lang="en-US" sz="2200" dirty="0">
              <a:latin typeface="微软雅黑" panose="020B0503020204020204" pitchFamily="34" charset="-122"/>
              <a:ea typeface="微软雅黑" panose="020B0503020204020204" pitchFamily="34" charset="-122"/>
            </a:endParaRPr>
          </a:p>
        </p:txBody>
      </p:sp>
      <p:sp>
        <p:nvSpPr>
          <p:cNvPr id="9" name="Rectangle 8"/>
          <p:cNvSpPr/>
          <p:nvPr/>
        </p:nvSpPr>
        <p:spPr bwMode="auto">
          <a:xfrm>
            <a:off x="2448966" y="1671353"/>
            <a:ext cx="9244301" cy="496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r>
              <a:rPr lang="en-US" sz="2448"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533328" y="3851064"/>
            <a:ext cx="4969024" cy="6096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一个 </a:t>
            </a:r>
            <a:r>
              <a:rPr lang="en-US" sz="2448" b="1" dirty="0">
                <a:solidFill>
                  <a:schemeClr val="bg1"/>
                </a:solidFill>
                <a:ea typeface="Segoe UI" pitchFamily="34" charset="0"/>
                <a:cs typeface="Segoe UI" pitchFamily="34" charset="0"/>
              </a:rPr>
              <a:t>Windows </a:t>
            </a:r>
            <a:r>
              <a:rPr lang="zh-TW" altLang="en-US" sz="2448" b="1" dirty="0">
                <a:solidFill>
                  <a:schemeClr val="bg1"/>
                </a:solidFill>
                <a:ea typeface="Segoe UI" pitchFamily="34" charset="0"/>
                <a:cs typeface="Segoe UI" pitchFamily="34" charset="0"/>
              </a:rPr>
              <a:t>平台</a:t>
            </a:r>
          </a:p>
        </p:txBody>
      </p:sp>
      <p:sp>
        <p:nvSpPr>
          <p:cNvPr id="28" name="Flowchart: Process 27"/>
          <p:cNvSpPr/>
          <p:nvPr/>
        </p:nvSpPr>
        <p:spPr bwMode="auto">
          <a:xfrm rot="16200000">
            <a:off x="3772094" y="3842191"/>
            <a:ext cx="4977630" cy="635951"/>
          </a:xfrm>
          <a:prstGeom prst="flowChartProcess">
            <a:avLst/>
          </a:prstGeom>
          <a:solidFill>
            <a:schemeClr val="accent2">
              <a:lumMod val="20000"/>
              <a:lumOff val="8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安全</a:t>
            </a:r>
            <a:endParaRPr lang="en-US" sz="2448" b="1" dirty="0">
              <a:solidFill>
                <a:schemeClr val="bg1"/>
              </a:solidFill>
              <a:ea typeface="Segoe UI" pitchFamily="34" charset="0"/>
              <a:cs typeface="Segoe UI" pitchFamily="34" charset="0"/>
            </a:endParaRPr>
          </a:p>
        </p:txBody>
      </p:sp>
      <p:sp>
        <p:nvSpPr>
          <p:cNvPr id="29" name="Flowchart: Process 28"/>
          <p:cNvSpPr/>
          <p:nvPr/>
        </p:nvSpPr>
        <p:spPr bwMode="auto">
          <a:xfrm rot="16200000">
            <a:off x="7092103" y="3856643"/>
            <a:ext cx="4969026" cy="598442"/>
          </a:xfrm>
          <a:prstGeom prst="flowChartProcess">
            <a:avLst/>
          </a:prstGeom>
          <a:solidFill>
            <a:schemeClr val="accent4">
              <a:tint val="66000"/>
              <a:satMod val="160000"/>
              <a:alpha val="41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350" fontAlgn="base">
              <a:lnSpc>
                <a:spcPct val="90000"/>
              </a:lnSpc>
              <a:spcBef>
                <a:spcPct val="0"/>
              </a:spcBef>
              <a:spcAft>
                <a:spcPct val="0"/>
              </a:spcAft>
            </a:pPr>
            <a:r>
              <a:rPr lang="zh-TW" altLang="en-US" sz="2448" b="1" dirty="0">
                <a:solidFill>
                  <a:schemeClr val="bg1"/>
                </a:solidFill>
                <a:ea typeface="Segoe UI" pitchFamily="34" charset="0"/>
                <a:cs typeface="Segoe UI" pitchFamily="34" charset="0"/>
              </a:rPr>
              <a:t>保持连接</a:t>
            </a:r>
            <a:endParaRPr lang="en-US" sz="2448" b="1" dirty="0">
              <a:solidFill>
                <a:schemeClr val="bg1"/>
              </a:solidFill>
              <a:ea typeface="Segoe UI" pitchFamily="34" charset="0"/>
              <a:cs typeface="Segoe UI" pitchFamily="34" charset="0"/>
            </a:endParaRPr>
          </a:p>
        </p:txBody>
      </p:sp>
      <p:sp>
        <p:nvSpPr>
          <p:cNvPr id="30" name="TextBox 29"/>
          <p:cNvSpPr txBox="1"/>
          <p:nvPr/>
        </p:nvSpPr>
        <p:spPr>
          <a:xfrm>
            <a:off x="3463339" y="2278062"/>
            <a:ext cx="2448084" cy="3390352"/>
          </a:xfrm>
          <a:prstGeom prst="rect">
            <a:avLst/>
          </a:prstGeom>
          <a:noFill/>
          <a:ln>
            <a:noFill/>
            <a:headEnd type="none" w="med" len="med"/>
            <a:tailEnd type="none" w="med" len="med"/>
          </a:ln>
        </p:spPr>
        <p:txBody>
          <a:bodyPr wrap="square" lIns="0" tIns="0" rIns="0" bIns="0" rtlCol="0">
            <a:spAutoFit/>
          </a:bodyPr>
          <a:lstStyle/>
          <a:p>
            <a:pPr defTabSz="1243493"/>
            <a:r>
              <a:rPr lang="zh-CN" altLang="en-US" sz="2448" kern="4000" spc="-136" dirty="0">
                <a:latin typeface="微软雅黑" panose="020B0503020204020204" pitchFamily="34" charset="-122"/>
                <a:ea typeface="微软雅黑" panose="020B0503020204020204" pitchFamily="34" charset="-122"/>
              </a:rPr>
              <a:t>一个 </a:t>
            </a:r>
            <a:r>
              <a:rPr lang="en-US" altLang="zh-CN" sz="2448" kern="4000" spc="-136" dirty="0">
                <a:latin typeface="微软雅黑" panose="020B0503020204020204" pitchFamily="34" charset="-122"/>
                <a:ea typeface="微软雅黑" panose="020B0503020204020204" pitchFamily="34" charset="-122"/>
              </a:rPr>
              <a:t>Windows </a:t>
            </a:r>
            <a:r>
              <a:rPr lang="zh-CN" altLang="en-US" sz="2448" kern="4000" spc="-136" dirty="0">
                <a:latin typeface="微软雅黑" panose="020B0503020204020204" pitchFamily="34" charset="-122"/>
                <a:ea typeface="微软雅黑" panose="020B0503020204020204" pitchFamily="34" charset="-122"/>
              </a:rPr>
              <a:t>核心可在所有设备上扩展</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一个通用应用和驱动程序平台</a:t>
            </a:r>
          </a:p>
          <a:p>
            <a:pPr defTabSz="1243493"/>
            <a:endParaRPr lang="zh-CN" altLang="en-US" sz="2448" kern="4000" spc="-136" dirty="0">
              <a:latin typeface="微软雅黑" panose="020B0503020204020204" pitchFamily="34" charset="-122"/>
              <a:ea typeface="微软雅黑" panose="020B0503020204020204" pitchFamily="34" charset="-122"/>
            </a:endParaRPr>
          </a:p>
          <a:p>
            <a:pPr defTabSz="1243493"/>
            <a:r>
              <a:rPr lang="zh-CN" altLang="en-US" sz="2448" kern="4000" spc="-136" dirty="0">
                <a:latin typeface="微软雅黑" panose="020B0503020204020204" pitchFamily="34" charset="-122"/>
                <a:ea typeface="微软雅黑" panose="020B0503020204020204" pitchFamily="34" charset="-122"/>
              </a:rPr>
              <a:t>一种管理和部署方法</a:t>
            </a:r>
          </a:p>
        </p:txBody>
      </p:sp>
      <p:sp>
        <p:nvSpPr>
          <p:cNvPr id="31" name="TextBox 30"/>
          <p:cNvSpPr txBox="1"/>
          <p:nvPr/>
        </p:nvSpPr>
        <p:spPr>
          <a:xfrm>
            <a:off x="6720938" y="2320873"/>
            <a:ext cx="2385421" cy="3390352"/>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bg2">
                    <a:lumMod val="90000"/>
                  </a:schemeClr>
                </a:solidFill>
              </a:defRPr>
            </a:lvl1pPr>
          </a:lstStyle>
          <a:p>
            <a:r>
              <a:rPr lang="zh-CN" altLang="en-US" dirty="0"/>
              <a:t>企业级安全</a:t>
            </a:r>
          </a:p>
          <a:p>
            <a:endParaRPr lang="en-US" altLang="zh-CN" dirty="0"/>
          </a:p>
          <a:p>
            <a:endParaRPr lang="zh-CN" altLang="en-US" dirty="0"/>
          </a:p>
          <a:p>
            <a:r>
              <a:rPr lang="zh-CN" altLang="en-US" dirty="0"/>
              <a:t>高级自定义和锁定功能</a:t>
            </a:r>
          </a:p>
          <a:p>
            <a:endParaRPr lang="en-US" altLang="zh-CN" dirty="0"/>
          </a:p>
          <a:p>
            <a:endParaRPr lang="zh-CN" altLang="en-US" dirty="0"/>
          </a:p>
          <a:p>
            <a:r>
              <a:rPr lang="zh-CN" altLang="en-US" dirty="0"/>
              <a:t>源源不断的创新和支持</a:t>
            </a:r>
          </a:p>
        </p:txBody>
      </p:sp>
      <p:sp>
        <p:nvSpPr>
          <p:cNvPr id="26" name="TextBox 25"/>
          <p:cNvSpPr txBox="1"/>
          <p:nvPr/>
        </p:nvSpPr>
        <p:spPr>
          <a:xfrm>
            <a:off x="10023151" y="2322460"/>
            <a:ext cx="1730610" cy="2636940"/>
          </a:xfrm>
          <a:prstGeom prst="rect">
            <a:avLst/>
          </a:prstGeom>
          <a:noFill/>
          <a:ln>
            <a:noFill/>
            <a:headEnd type="none" w="med" len="med"/>
            <a:tailEnd type="none" w="med" len="med"/>
          </a:ln>
        </p:spPr>
        <p:txBody>
          <a:bodyPr wrap="square" lIns="0" tIns="0" rIns="0" bIns="0" rtlCol="0">
            <a:spAutoFit/>
          </a:bodyPr>
          <a:lstStyle>
            <a:defPPr>
              <a:defRPr lang="en-US"/>
            </a:defPPr>
            <a:lvl1pPr defTabSz="1243493">
              <a:defRPr sz="2448" kern="4000" spc="-136">
                <a:solidFill>
                  <a:schemeClr val="bg2">
                    <a:lumMod val="90000"/>
                  </a:schemeClr>
                </a:solidFill>
              </a:defRPr>
            </a:lvl1pPr>
          </a:lstStyle>
          <a:p>
            <a:r>
              <a:rPr lang="zh-CN" altLang="en-US" dirty="0"/>
              <a:t>本地连接</a:t>
            </a:r>
          </a:p>
          <a:p>
            <a:endParaRPr lang="zh-CN" altLang="en-US" dirty="0"/>
          </a:p>
          <a:p>
            <a:endParaRPr lang="zh-CN" altLang="en-US" dirty="0"/>
          </a:p>
          <a:p>
            <a:r>
              <a:rPr lang="zh-CN" altLang="en-US" dirty="0"/>
              <a:t>云连接</a:t>
            </a:r>
          </a:p>
          <a:p>
            <a:endParaRPr lang="zh-CN" altLang="en-US" dirty="0"/>
          </a:p>
          <a:p>
            <a:endParaRPr lang="zh-CN" altLang="en-US" dirty="0"/>
          </a:p>
          <a:p>
            <a:r>
              <a:rPr lang="zh-CN" altLang="en-US" dirty="0"/>
              <a:t>设备服务</a:t>
            </a:r>
          </a:p>
        </p:txBody>
      </p:sp>
      <p:sp>
        <p:nvSpPr>
          <p:cNvPr id="13" name="Rectangle 12"/>
          <p:cNvSpPr/>
          <p:nvPr/>
        </p:nvSpPr>
        <p:spPr bwMode="auto">
          <a:xfrm>
            <a:off x="297816" y="1671353"/>
            <a:ext cx="2244187" cy="497762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Industry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Mobile Devices</a:t>
            </a:r>
            <a:endParaRPr lang="en-US" sz="2000" dirty="0">
              <a:solidFill>
                <a:schemeClr val="tx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endParaRPr lang="en-US" sz="2000" dirty="0">
              <a:solidFill>
                <a:schemeClr val="accent1"/>
              </a:solidFill>
              <a:ea typeface="Segoe UI" pitchFamily="34" charset="0"/>
              <a:cs typeface="Segoe UI" pitchFamily="34" charset="0"/>
            </a:endParaRPr>
          </a:p>
          <a:p>
            <a:pPr algn="ctr" defTabSz="950990" fontAlgn="base">
              <a:lnSpc>
                <a:spcPct val="90000"/>
              </a:lnSpc>
              <a:spcBef>
                <a:spcPct val="0"/>
              </a:spcBef>
              <a:spcAft>
                <a:spcPct val="0"/>
              </a:spcAft>
            </a:pPr>
            <a:r>
              <a:rPr lang="en-US" sz="2000" dirty="0">
                <a:solidFill>
                  <a:schemeClr val="tx1"/>
                </a:solidFill>
                <a:ea typeface="Segoe UI" pitchFamily="34" charset="0"/>
                <a:cs typeface="Segoe UI" pitchFamily="34" charset="0"/>
              </a:rPr>
              <a:t>Windows </a:t>
            </a:r>
            <a:r>
              <a:rPr lang="en-US" sz="2000" dirty="0" smtClean="0">
                <a:solidFill>
                  <a:schemeClr val="tx1"/>
                </a:solidFill>
                <a:ea typeface="Segoe UI" pitchFamily="34" charset="0"/>
                <a:cs typeface="Segoe UI" pitchFamily="34" charset="0"/>
              </a:rPr>
              <a:t>10 IoT for Small Devices</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7123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通用驱动程序平台</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Freeform 11"/>
          <p:cNvSpPr>
            <a:spLocks noChangeAspect="1"/>
          </p:cNvSpPr>
          <p:nvPr/>
        </p:nvSpPr>
        <p:spPr bwMode="black">
          <a:xfrm flipH="1">
            <a:off x="2687574" y="2359445"/>
            <a:ext cx="1171698" cy="751977"/>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Freeform 13"/>
          <p:cNvSpPr>
            <a:spLocks noChangeAspect="1" noEditPoints="1"/>
          </p:cNvSpPr>
          <p:nvPr/>
        </p:nvSpPr>
        <p:spPr bwMode="black">
          <a:xfrm>
            <a:off x="6261165" y="2406798"/>
            <a:ext cx="447604" cy="84042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Freeform 107"/>
          <p:cNvSpPr>
            <a:spLocks noChangeAspect="1" noEditPoints="1"/>
          </p:cNvSpPr>
          <p:nvPr/>
        </p:nvSpPr>
        <p:spPr bwMode="black">
          <a:xfrm>
            <a:off x="10392223" y="2531008"/>
            <a:ext cx="836927" cy="583782"/>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Freeform 14"/>
          <p:cNvSpPr>
            <a:spLocks noChangeAspect="1"/>
          </p:cNvSpPr>
          <p:nvPr/>
        </p:nvSpPr>
        <p:spPr bwMode="black">
          <a:xfrm>
            <a:off x="8886510" y="2542811"/>
            <a:ext cx="836927" cy="54057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6" name="Freeform 15"/>
          <p:cNvSpPr>
            <a:spLocks noChangeAspect="1"/>
          </p:cNvSpPr>
          <p:nvPr/>
        </p:nvSpPr>
        <p:spPr bwMode="black">
          <a:xfrm>
            <a:off x="1189037" y="2354262"/>
            <a:ext cx="1001250" cy="968159"/>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
        <p:nvSpPr>
          <p:cNvPr id="17" name="Freeform 29"/>
          <p:cNvSpPr>
            <a:spLocks noChangeAspect="1" noEditPoints="1"/>
          </p:cNvSpPr>
          <p:nvPr/>
        </p:nvSpPr>
        <p:spPr bwMode="black">
          <a:xfrm>
            <a:off x="4459853" y="2392985"/>
            <a:ext cx="1139182" cy="719633"/>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Rectangle 17"/>
          <p:cNvSpPr/>
          <p:nvPr/>
        </p:nvSpPr>
        <p:spPr bwMode="auto">
          <a:xfrm>
            <a:off x="1189037" y="3497262"/>
            <a:ext cx="10134600" cy="8538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Windows 通用平台</a:t>
            </a:r>
          </a:p>
          <a:p>
            <a:pPr algn="ctr" defTabSz="932472" fontAlgn="base">
              <a:spcBef>
                <a:spcPct val="0"/>
              </a:spcBef>
              <a:spcAft>
                <a:spcPct val="0"/>
              </a:spcAft>
            </a:pPr>
            <a:r>
              <a:rPr lang="en-US" sz="24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通用且一致的驱动程序 API</a:t>
            </a:r>
            <a:endParaRPr lang="zh-CN" sz="24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2" name="Table 1"/>
          <p:cNvGraphicFramePr>
            <a:graphicFrameLocks noGrp="1"/>
          </p:cNvGraphicFramePr>
          <p:nvPr>
            <p:extLst/>
          </p:nvPr>
        </p:nvGraphicFramePr>
        <p:xfrm>
          <a:off x="1689662" y="4503512"/>
          <a:ext cx="2337005" cy="1957422"/>
        </p:xfrm>
        <a:graphic>
          <a:graphicData uri="http://schemas.openxmlformats.org/drawingml/2006/table">
            <a:tbl>
              <a:tblPr/>
              <a:tblGrid>
                <a:gridCol w="2337005"/>
              </a:tblGrid>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WDF</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音频</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蓝牙</a:t>
                      </a:r>
                    </a:p>
                  </a:txBody>
                  <a:tcPr marL="3149"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总线（USB、SPB）</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smtClean="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HID（零售）、按钮</a:t>
                      </a:r>
                      <a:endParaRPr lang="zh-CN" sz="1800" b="1" i="0" u="none" strike="noStrike" dirty="0">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照相机</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图形和显示器</a:t>
                      </a:r>
                    </a:p>
                  </a:txBody>
                  <a:tcPr marL="3149" marR="3149" marT="3149" marB="0" anchor="b">
                    <a:lnL>
                      <a:noFill/>
                    </a:lnL>
                    <a:lnR>
                      <a:noFill/>
                    </a:lnR>
                    <a:lnT>
                      <a:noFill/>
                    </a:lnT>
                    <a:lnB>
                      <a:noFill/>
                    </a:lnB>
                    <a:solidFill>
                      <a:schemeClr val="accent1"/>
                    </a:solidFill>
                  </a:tcPr>
                </a:tc>
              </a:tr>
            </a:tbl>
          </a:graphicData>
        </a:graphic>
      </p:graphicFrame>
      <p:graphicFrame>
        <p:nvGraphicFramePr>
          <p:cNvPr id="19" name="Table 18"/>
          <p:cNvGraphicFramePr>
            <a:graphicFrameLocks noGrp="1"/>
          </p:cNvGraphicFramePr>
          <p:nvPr>
            <p:extLst/>
          </p:nvPr>
        </p:nvGraphicFramePr>
        <p:xfrm>
          <a:off x="4999037" y="4487862"/>
          <a:ext cx="2337005" cy="2048256"/>
        </p:xfrm>
        <a:graphic>
          <a:graphicData uri="http://schemas.openxmlformats.org/drawingml/2006/table">
            <a:tbl>
              <a:tblPr/>
              <a:tblGrid>
                <a:gridCol w="2337005"/>
              </a:tblGrid>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位置</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网络 - 有线</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网络 - WLAN</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 - 生物识别</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 - 加密</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 - 智能卡</a:t>
                      </a:r>
                    </a:p>
                  </a:txBody>
                  <a:tcPr marL="0"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安全 - TPM</a:t>
                      </a:r>
                    </a:p>
                  </a:txBody>
                  <a:tcPr marL="0" marR="3149" marT="9144" marB="9144" anchor="b">
                    <a:lnL>
                      <a:noFill/>
                    </a:lnL>
                    <a:lnR>
                      <a:noFill/>
                    </a:lnR>
                    <a:lnT>
                      <a:noFill/>
                    </a:lnT>
                    <a:lnB>
                      <a:noFill/>
                    </a:lnB>
                    <a:solidFill>
                      <a:schemeClr val="accent1"/>
                    </a:solidFill>
                  </a:tcPr>
                </a:tc>
              </a:tr>
            </a:tbl>
          </a:graphicData>
        </a:graphic>
      </p:graphicFrame>
      <p:graphicFrame>
        <p:nvGraphicFramePr>
          <p:cNvPr id="20" name="Table 19"/>
          <p:cNvGraphicFramePr>
            <a:graphicFrameLocks noGrp="1"/>
          </p:cNvGraphicFramePr>
          <p:nvPr>
            <p:extLst/>
          </p:nvPr>
        </p:nvGraphicFramePr>
        <p:xfrm>
          <a:off x="8275637" y="4487862"/>
          <a:ext cx="2302714" cy="1679953"/>
        </p:xfrm>
        <a:graphic>
          <a:graphicData uri="http://schemas.openxmlformats.org/drawingml/2006/table">
            <a:tbl>
              <a:tblPr/>
              <a:tblGrid>
                <a:gridCol w="2302714"/>
              </a:tblGrid>
              <a:tr h="239367">
                <a:tc>
                  <a:txBody>
                    <a:bodyPr/>
                    <a:lstStyle/>
                    <a:p>
                      <a:pPr algn="ctr" fontAlgn="b"/>
                      <a:r>
                        <a:rPr lang="en-US" sz="1800" b="1" i="0" u="none" strike="noStrike" dirty="0" smtClean="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NFC</a:t>
                      </a:r>
                      <a:endParaRPr lang="zh-CN" sz="1800" b="1" i="0" u="none" strike="noStrike" dirty="0">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a:txBody>
                  <a:tcPr marL="3149" marR="3149" marT="9144" marB="9144"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传感器</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温度传感器</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触摸</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UEFI</a:t>
                      </a:r>
                    </a:p>
                  </a:txBody>
                  <a:tcPr marL="3149" marR="3149" marT="3149" marB="0" anchor="b">
                    <a:lnL>
                      <a:noFill/>
                    </a:lnL>
                    <a:lnR>
                      <a:noFill/>
                    </a:lnR>
                    <a:lnT>
                      <a:noFill/>
                    </a:lnT>
                    <a:lnB>
                      <a:noFill/>
                    </a:lnB>
                    <a:solidFill>
                      <a:schemeClr val="accent1"/>
                    </a:solidFill>
                  </a:tcPr>
                </a:tc>
              </a:tr>
              <a:tr h="239367">
                <a:tc>
                  <a:txBody>
                    <a:bodyPr/>
                    <a:lstStyle/>
                    <a:p>
                      <a:pPr algn="ctr" fontAlgn="b"/>
                      <a:r>
                        <a:rPr lang="en-US" sz="1800" b="1" i="0" u="none" strike="noStrike" dirty="0">
                          <a:solidFill>
                            <a:srgbClr val="FFFFFF"/>
                          </a:solidFill>
                          <a:effectLst/>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视频 </a:t>
                      </a:r>
                    </a:p>
                  </a:txBody>
                  <a:tcPr marL="3149" marR="3149" marT="3149" marB="0" anchor="b">
                    <a:lnL>
                      <a:noFill/>
                    </a:lnL>
                    <a:lnR>
                      <a:noFill/>
                    </a:lnR>
                    <a:lnT>
                      <a:noFill/>
                    </a:lnT>
                    <a:lnB w="12700" cap="flat" cmpd="sng" algn="ctr">
                      <a:solidFill>
                        <a:srgbClr val="000000"/>
                      </a:solidFill>
                      <a:prstDash val="solid"/>
                      <a:round/>
                      <a:headEnd type="none" w="med" len="med"/>
                      <a:tailEnd type="none" w="med" len="med"/>
                    </a:lnB>
                    <a:solidFill>
                      <a:schemeClr val="accent1"/>
                    </a:solidFill>
                  </a:tcPr>
                </a:tc>
              </a:tr>
            </a:tbl>
          </a:graphicData>
        </a:graphic>
      </p:graphicFrame>
      <p:sp>
        <p:nvSpPr>
          <p:cNvPr id="21" name="Text Placeholder 1"/>
          <p:cNvSpPr>
            <a:spLocks noGrp="1"/>
          </p:cNvSpPr>
          <p:nvPr>
            <p:ph type="body" sz="quarter" idx="10"/>
          </p:nvPr>
        </p:nvSpPr>
        <p:spPr>
          <a:xfrm>
            <a:off x="347472" y="1109109"/>
            <a:ext cx="12039598" cy="1138773"/>
          </a:xfrm>
        </p:spPr>
        <p:txBody>
          <a:bodyPr/>
          <a:lstStyle/>
          <a:p>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编写</a:t>
            </a:r>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通用驱动程序，面向所有 Windows 10 版本 -</a:t>
            </a:r>
            <a:r>
              <a:rPr lang="en-US" sz="2000" b="1"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聚合</a:t>
            </a:r>
            <a:r>
              <a:rPr lang="en-US" sz="2000"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设备区/API </a:t>
            </a:r>
            <a:endParaRPr lang="zh-CN" sz="2000" dirty="0" smtClean="0">
              <a:solidFill>
                <a:schemeClr val="tx1"/>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342900" lvl="1" indent="-342900"/>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扩展</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并通过向所有 Windows 10 版本的 </a:t>
            </a:r>
            <a:r>
              <a:rPr lang="en-US" sz="20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OEM/ODM</a:t>
            </a:r>
            <a:r>
              <a:rPr lang="en-US" sz="20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销售相同的组件来获取</a:t>
            </a:r>
            <a:r>
              <a:rPr lang="en-US" sz="2000" b="1"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更高的投资回报率</a:t>
            </a:r>
          </a:p>
          <a:p>
            <a:pPr marL="342900" lvl="1" indent="-342900"/>
            <a:r>
              <a:rPr lang="en-US" sz="20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为了创建一个</a:t>
            </a:r>
            <a:r>
              <a:rPr lang="en-US" sz="2000"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通用驱动程序 API 集</a:t>
            </a:r>
            <a:r>
              <a:rPr lang="en-US" sz="2000"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，我们扫描了 </a:t>
            </a:r>
            <a:r>
              <a:rPr lang="en-US" sz="2000" b="1"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10 万多个驱动程序</a:t>
            </a:r>
            <a:endParaRPr lang="zh-CN" sz="2000" b="1"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Rounded Rectangle 5"/>
          <p:cNvSpPr/>
          <p:nvPr/>
        </p:nvSpPr>
        <p:spPr bwMode="auto">
          <a:xfrm>
            <a:off x="1189037" y="4351074"/>
            <a:ext cx="10134600" cy="2286038"/>
          </a:xfrm>
          <a:prstGeom prst="roundRect">
            <a:avLst/>
          </a:prstGeom>
          <a:noFill/>
          <a:ln>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Rectangle 22"/>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Freeform 23"/>
          <p:cNvSpPr/>
          <p:nvPr/>
        </p:nvSpPr>
        <p:spPr bwMode="auto">
          <a:xfrm>
            <a:off x="7433513" y="2430462"/>
            <a:ext cx="686525" cy="667081"/>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251" fontAlgn="base">
              <a:spcBef>
                <a:spcPct val="0"/>
              </a:spcBef>
              <a:spcAft>
                <a:spcPct val="0"/>
              </a:spcAft>
            </a:pPr>
            <a:endParaRPr lang="en-US" sz="1428" spc="-52"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sym typeface="Microsoft YaHei" panose="020B0503020204020204" pitchFamily="34" charset="-122"/>
            </a:endParaRPr>
          </a:p>
        </p:txBody>
      </p:sp>
    </p:spTree>
    <p:custDataLst>
      <p:tags r:id="rId1"/>
    </p:custDataLst>
    <p:extLst>
      <p:ext uri="{BB962C8B-B14F-4D97-AF65-F5344CB8AC3E}">
        <p14:creationId xmlns:p14="http://schemas.microsoft.com/office/powerpoint/2010/main" val="5625274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轻松构建通用驱动程序</a:t>
            </a:r>
            <a:endParaRPr lang="en-US" dirty="0"/>
          </a:p>
        </p:txBody>
      </p:sp>
      <p:graphicFrame>
        <p:nvGraphicFramePr>
          <p:cNvPr id="4" name="Diagram 1"/>
          <p:cNvGraphicFramePr/>
          <p:nvPr>
            <p:extLst>
              <p:ext uri="{D42A27DB-BD31-4B8C-83A1-F6EECF244321}">
                <p14:modId xmlns:p14="http://schemas.microsoft.com/office/powerpoint/2010/main" val="197452451"/>
              </p:ext>
            </p:extLst>
          </p:nvPr>
        </p:nvGraphicFramePr>
        <p:xfrm>
          <a:off x="274639" y="830262"/>
          <a:ext cx="11615445"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1"/>
          <p:cNvSpPr>
            <a:spLocks noGrp="1"/>
          </p:cNvSpPr>
          <p:nvPr>
            <p:ph type="body" sz="quarter" idx="10"/>
          </p:nvPr>
        </p:nvSpPr>
        <p:spPr>
          <a:xfrm>
            <a:off x="274639" y="5859462"/>
            <a:ext cx="11429998" cy="627864"/>
          </a:xfrm>
        </p:spPr>
        <p:txBody>
          <a:bodyPr/>
          <a:lstStyle/>
          <a:p>
            <a:pPr marL="0" indent="0">
              <a:buNone/>
            </a:pPr>
            <a:r>
              <a:rPr lang="zh-TW" altLang="en-US" sz="32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提供</a:t>
            </a:r>
            <a:r>
              <a:rPr lang="zh-TW" altLang="en-US" sz="3200" dirty="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了</a:t>
            </a:r>
            <a:r>
              <a:rPr lang="en-US" altLang="zh-TW" sz="3200" dirty="0" err="1"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通用驱动程序示例和模板</a:t>
            </a:r>
            <a:r>
              <a:rPr lang="en-US" altLang="zh-TW" sz="32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a:t>
            </a:r>
            <a:r>
              <a:rPr lang="zh-TW" altLang="en-US" sz="3200" dirty="0" smtClean="0">
                <a:solidFill>
                  <a:schemeClr val="tx1"/>
                </a:soli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轻松开始</a:t>
            </a:r>
            <a:endParaRPr lang="zh-CN" altLang="zh-TW" sz="3200" dirty="0">
              <a:solidFill>
                <a:schemeClr val="tx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Rectangle 4"/>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a:t>
            </a:r>
            <a:r>
              <a:rPr lang="en-US"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 Windows </a:t>
            </a:r>
            <a:r>
              <a:rPr lang="en-US" altLang="zh-TW" sz="120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平台</a:t>
            </a:r>
            <a:endParaRPr lang="zh-CN" altLang="zh-TW"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2830782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转向通用驱动程序，在更多设备上运行</a:t>
            </a:r>
            <a:endParaRPr lang="zh-CN"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3" name="Table 2"/>
          <p:cNvGraphicFramePr>
            <a:graphicFrameLocks noGrp="1"/>
          </p:cNvGraphicFramePr>
          <p:nvPr>
            <p:extLst>
              <p:ext uri="{D42A27DB-BD31-4B8C-83A1-F6EECF244321}">
                <p14:modId xmlns:p14="http://schemas.microsoft.com/office/powerpoint/2010/main" val="1655874653"/>
              </p:ext>
            </p:extLst>
          </p:nvPr>
        </p:nvGraphicFramePr>
        <p:xfrm>
          <a:off x="503237" y="1820862"/>
          <a:ext cx="11277600" cy="3581400"/>
        </p:xfrm>
        <a:graphic>
          <a:graphicData uri="http://schemas.openxmlformats.org/drawingml/2006/table">
            <a:tbl>
              <a:tblPr firstRow="1" bandRow="1">
                <a:tableStyleId>{5C22544A-7EE6-4342-B048-85BDC9FD1C3A}</a:tableStyleId>
              </a:tblPr>
              <a:tblGrid>
                <a:gridCol w="2819400"/>
                <a:gridCol w="4699000"/>
                <a:gridCol w="3759200"/>
              </a:tblGrid>
              <a:tr h="370840">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如果您使用的是</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应采取的行动</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原因</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r>
              <a:tr h="746760">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内置/类驱动程序</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pPr marL="2857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立竿见影！核心设备类型</a:t>
                      </a:r>
                      <a:r>
                        <a:rPr lang="en-US" sz="2000" dirty="0" smtClean="0">
                          <a:solidFill>
                            <a:srgbClr val="525252"/>
                          </a:solidFill>
                          <a:latin typeface="Microsoft YaHei" panose="020B0503020204020204" pitchFamily="34" charset="-122"/>
                          <a:ea typeface="Microsoft YaHei" panose="020B0503020204020204" pitchFamily="34" charset="-122"/>
                          <a:sym typeface="Microsoft YaHei" panose="020B0503020204020204" pitchFamily="34" charset="-122"/>
                        </a:rPr>
                        <a:t>存储设备、鼠标、键盘、触摸、视频…</a:t>
                      </a:r>
                      <a:endParaRPr lang="zh-CN" sz="2000" dirty="0" smtClean="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r>
                        <a:rPr lang="en-US" sz="2000" smtClean="0">
                          <a:latin typeface="Microsoft YaHei" panose="020B0503020204020204" pitchFamily="34" charset="-122"/>
                          <a:ea typeface="Microsoft YaHei" panose="020B0503020204020204" pitchFamily="34" charset="-122"/>
                          <a:sym typeface="Microsoft YaHei" panose="020B0503020204020204" pitchFamily="34" charset="-122"/>
                        </a:rPr>
                        <a:t>您的设备可以连接到种类多样的外设而无需任何成本</a:t>
                      </a:r>
                      <a:r>
                        <a:rPr smtClean="0">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r>
              <a:tr h="762000">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内核模式驱动程序</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pPr marL="285750" lvl="0" indent="-285750">
                        <a:buFont typeface="Arial" panose="020B0604020202020204" pitchFamily="34" charset="0"/>
                        <a:buChar cha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对聚合设备区的高向后兼容性</a:t>
                      </a:r>
                    </a:p>
                    <a:p>
                      <a:pPr marL="285750" lvl="0" indent="-285750">
                        <a:buFont typeface="Arial" panose="020B0604020202020204" pitchFamily="34" charset="0"/>
                        <a:buChar cha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进行最少的更改和测试 </a:t>
                      </a:r>
                    </a:p>
                  </a:txBody>
                  <a:tcPr marR="228600"/>
                </a:tc>
                <a:tc>
                  <a:txBody>
                    <a:bodyPr/>
                    <a:lstStyle/>
                    <a:p>
                      <a:r>
                        <a:rPr lang="en-US" sz="2000" smtClean="0">
                          <a:latin typeface="Microsoft YaHei" panose="020B0503020204020204" pitchFamily="34" charset="-122"/>
                          <a:ea typeface="Microsoft YaHei" panose="020B0503020204020204" pitchFamily="34" charset="-122"/>
                          <a:sym typeface="Microsoft YaHei" panose="020B0503020204020204" pitchFamily="34" charset="-122"/>
                        </a:rPr>
                        <a:t>您的驱动程序可在更多版本上运行</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r>
              <a:tr h="1676400">
                <a:tc>
                  <a:txBody>
                    <a:bodyPr/>
                    <a:lstStyle/>
                    <a:p>
                      <a:r>
                        <a:rPr lang="en-US" sz="2000" smtClean="0">
                          <a:latin typeface="Microsoft YaHei" panose="020B0503020204020204" pitchFamily="34" charset="-122"/>
                          <a:ea typeface="Microsoft YaHei" panose="020B0503020204020204" pitchFamily="34" charset="-122"/>
                          <a:sym typeface="Microsoft YaHei" panose="020B0503020204020204" pitchFamily="34" charset="-122"/>
                        </a:rPr>
                        <a:t>用户模式驱动程序和服务</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pPr marL="285750" lvl="0" indent="-285750">
                        <a:buFont typeface="Arial" panose="020B0604020202020204" pitchFamily="34" charset="0"/>
                        <a:buChar cha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注意：Windows 通用平台 Win32 API 图面比桌面 Windows 小</a:t>
                      </a:r>
                    </a:p>
                    <a:p>
                      <a:pPr marL="285750" lvl="0" indent="-285750">
                        <a:buFont typeface="Arial" panose="020B0604020202020204" pitchFamily="34" charset="0"/>
                        <a:buChar cha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使用替换 API（如果可用） </a:t>
                      </a:r>
                    </a:p>
                    <a:p>
                      <a:pPr marL="285750" lvl="0" indent="-285750">
                        <a:buFont typeface="Arial" panose="020B0604020202020204" pitchFamily="34" charset="0"/>
                        <a:buChar char="•"/>
                      </a:pPr>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如果 API 不可用，则重新设计/</a:t>
                      </a:r>
                      <a:r>
                        <a:rPr lang="en-US" sz="2000" dirty="0" err="1" smtClean="0">
                          <a:latin typeface="Microsoft YaHei" panose="020B0503020204020204" pitchFamily="34" charset="-122"/>
                          <a:ea typeface="Microsoft YaHei" panose="020B0503020204020204" pitchFamily="34" charset="-122"/>
                          <a:sym typeface="Microsoft YaHei" panose="020B0503020204020204" pitchFamily="34" charset="-122"/>
                        </a:rPr>
                        <a:t>重新实现并进行测试</a:t>
                      </a:r>
                      <a:endPar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c>
                  <a:txBody>
                    <a:bodyPr/>
                    <a:lstStyle/>
                    <a:p>
                      <a:r>
                        <a:rPr lang="en-US" sz="2000" dirty="0" smtClean="0">
                          <a:latin typeface="Microsoft YaHei" panose="020B0503020204020204" pitchFamily="34" charset="-122"/>
                          <a:ea typeface="Microsoft YaHei" panose="020B0503020204020204" pitchFamily="34" charset="-122"/>
                          <a:sym typeface="Microsoft YaHei" panose="020B0503020204020204" pitchFamily="34" charset="-122"/>
                        </a:rPr>
                        <a:t>您的驱动程序可在更多版本上运行</a:t>
                      </a:r>
                      <a:endParaRPr lang="zh-CN" sz="2000" dirty="0">
                        <a:latin typeface="Microsoft YaHei" panose="020B0503020204020204" pitchFamily="34" charset="-122"/>
                        <a:ea typeface="Microsoft YaHei" panose="020B0503020204020204" pitchFamily="34" charset="-122"/>
                        <a:sym typeface="Microsoft YaHei" panose="020B0503020204020204" pitchFamily="34" charset="-122"/>
                      </a:endParaRPr>
                    </a:p>
                  </a:txBody>
                  <a:tcPr marR="228600"/>
                </a:tc>
              </a:tr>
            </a:tbl>
          </a:graphicData>
        </a:graphic>
      </p:graphicFrame>
      <p:sp>
        <p:nvSpPr>
          <p:cNvPr id="4" name="Rectangle 3"/>
          <p:cNvSpPr/>
          <p:nvPr/>
        </p:nvSpPr>
        <p:spPr bwMode="auto">
          <a:xfrm>
            <a:off x="10718419" y="0"/>
            <a:ext cx="1718056" cy="2952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Microsoft YaHei"/>
                <a:sym typeface="Microsoft YaHei" panose="020B0503020204020204" pitchFamily="34" charset="-122"/>
              </a:rPr>
              <a:t>一个 Windows 平台</a:t>
            </a:r>
            <a:endParaRPr lang="zh-CN" sz="12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10914802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2.xml><?xml version="1.0" encoding="utf-8"?>
<a:theme xmlns:a="http://schemas.openxmlformats.org/drawingml/2006/main" name="WinHEC_15_English_Color_Template">
  <a:themeElements>
    <a:clrScheme name="WinHec 2015 Dark">
      <a:dk1>
        <a:srgbClr val="505050"/>
      </a:dk1>
      <a:lt1>
        <a:srgbClr val="FFFFFF"/>
      </a:lt1>
      <a:dk2>
        <a:srgbClr val="0078D7"/>
      </a:dk2>
      <a:lt2>
        <a:srgbClr val="EAEAEA"/>
      </a:lt2>
      <a:accent1>
        <a:srgbClr val="5C2D91"/>
      </a:accent1>
      <a:accent2>
        <a:srgbClr val="0078D7"/>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4E67FC74-E917-4898-AB9F-2D778A54A65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MAddres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2C6A38BC2261479C0A8C926FC0784D" ma:contentTypeVersion="4" ma:contentTypeDescription="Create a new document." ma:contentTypeScope="" ma:versionID="e37a4a0194fb4f449bf8901de95d8eaf">
  <xsd:schema xmlns:xsd="http://www.w3.org/2001/XMLSchema" xmlns:xs="http://www.w3.org/2001/XMLSchema" xmlns:p="http://schemas.microsoft.com/office/2006/metadata/properties" xmlns:ns1="http://schemas.microsoft.com/sharepoint/v3" xmlns:ns3="2308ffa6-6867-4b6e-add6-095850a7d07d" targetNamespace="http://schemas.microsoft.com/office/2006/metadata/properties" ma:root="true" ma:fieldsID="5dca91295f013e8881b6b21347cc97e8" ns1:_="" ns3:_="">
    <xsd:import namespace="http://schemas.microsoft.com/sharepoint/v3"/>
    <xsd:import namespace="2308ffa6-6867-4b6e-add6-095850a7d07d"/>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8ffa6-6867-4b6e-add6-095850a7d07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0EA1AC-2909-44BA-9728-615B1427F0F9}">
  <ds:schemaRefs>
    <ds:schemaRef ds:uri="http://schemas.microsoft.com/office/2006/documentManagement/types"/>
    <ds:schemaRef ds:uri="http://purl.org/dc/dcmitype/"/>
    <ds:schemaRef ds:uri="http://schemas.microsoft.com/sharepoint/v3"/>
    <ds:schemaRef ds:uri="http://schemas.microsoft.com/office/infopath/2007/PartnerControls"/>
    <ds:schemaRef ds:uri="http://purl.org/dc/elements/1.1/"/>
    <ds:schemaRef ds:uri="http://purl.org/dc/terms/"/>
    <ds:schemaRef ds:uri="2308ffa6-6867-4b6e-add6-095850a7d07d"/>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E66C0B-B43B-4CC6-B519-63F8A138413D}">
  <ds:schemaRefs>
    <ds:schemaRef ds:uri="http://schemas.microsoft.com/sharepoint/v3/contenttype/forms"/>
  </ds:schemaRefs>
</ds:datastoreItem>
</file>

<file path=customXml/itemProps3.xml><?xml version="1.0" encoding="utf-8"?>
<ds:datastoreItem xmlns:ds="http://schemas.openxmlformats.org/officeDocument/2006/customXml" ds:itemID="{D50DCB55-6D8A-4B01-9229-E1AC3031F5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8ffa6-6867-4b6e-add6-095850a7d0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WinHEC-2015_Template_English</Template>
  <TotalTime>0</TotalTime>
  <Words>2929</Words>
  <Application>Microsoft Office PowerPoint</Application>
  <PresentationFormat>Custom</PresentationFormat>
  <Paragraphs>704</Paragraphs>
  <Slides>45</Slides>
  <Notes>43</Notes>
  <HiddenSlides>1</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45</vt:i4>
      </vt:variant>
    </vt:vector>
  </HeadingPairs>
  <TitlesOfParts>
    <vt:vector size="65" baseType="lpstr">
      <vt:lpstr>微软雅黑</vt:lpstr>
      <vt:lpstr>微软雅黑</vt:lpstr>
      <vt:lpstr>MS PGothic</vt:lpstr>
      <vt:lpstr>新細明體</vt:lpstr>
      <vt:lpstr>Arial</vt:lpstr>
      <vt:lpstr>Calibri</vt:lpstr>
      <vt:lpstr>Calibri Light</vt:lpstr>
      <vt:lpstr>Consolas</vt:lpstr>
      <vt:lpstr>Courier New</vt:lpstr>
      <vt:lpstr>Qualcomm Office Regular</vt:lpstr>
      <vt:lpstr>Segoe</vt:lpstr>
      <vt:lpstr>Segoe Light</vt:lpstr>
      <vt:lpstr>Segoe UI</vt:lpstr>
      <vt:lpstr>Segoe UI Light</vt:lpstr>
      <vt:lpstr>Segoe UI Semibold</vt:lpstr>
      <vt:lpstr>Wingdings</vt:lpstr>
      <vt:lpstr>WinHEC_15_English_Light_Template</vt:lpstr>
      <vt:lpstr>WinHEC_15_English_Color_Template</vt:lpstr>
      <vt:lpstr>Office Theme</vt:lpstr>
      <vt:lpstr>think-cell Slide</vt:lpstr>
      <vt:lpstr>PowerPoint Presentation</vt:lpstr>
      <vt:lpstr>构建 IoT 设备</vt:lpstr>
      <vt:lpstr>平台聚合历程</vt:lpstr>
      <vt:lpstr>适用于 IoT 设备的 Windows 10 Windows 在嵌入式设备上的强大功能和生态系统能让我更快地获取价值</vt:lpstr>
      <vt:lpstr>Windows 10 IoT版本</vt:lpstr>
      <vt:lpstr>适用于 IoT 设备的 Windows 10 Windows 在嵌入式设备上的强大功能和生态系统能让我更快地获取价值</vt:lpstr>
      <vt:lpstr>Windows 通用驱动程序平台</vt:lpstr>
      <vt:lpstr>轻松构建通用驱动程序</vt:lpstr>
      <vt:lpstr>转向通用驱动程序，在更多设备上运行</vt:lpstr>
      <vt:lpstr>通用驱动程序演示  使用 Visual Studio 为传感器构建通用驱动程序，然后部署及运行于 Minnowboard Max 上的 Windows 10 IoT for Small Devices。 </vt:lpstr>
      <vt:lpstr>Windows 通用应用平台</vt:lpstr>
      <vt:lpstr>轻松构建零售业的商务解决方案 随机支持零售外设</vt:lpstr>
      <vt:lpstr>外设演示  使用 WinRT API 构建可从条形码扫描仪读取数据的 UAP， 然后部署及运行于 Minnowboard Max 上的 Windows 10 IoT for Small Devices。</vt:lpstr>
      <vt:lpstr>通过 UAP 构建 IoT 设备</vt:lpstr>
      <vt:lpstr>设备体验演示  使用 C#/XAML 编写丰富 UI 的通用应用， 然后部署及运行于 Minnowboard Max 上的 Windows 10 IoT for Small Devices。</vt:lpstr>
      <vt:lpstr>将旧版应用/驱动程序移植到  Windows 10 IoT for Small Devices</vt:lpstr>
      <vt:lpstr>移植代码演示  在通用 CE 和 WES 代码上运行迁移工具，然后查看和解析迁移代码的影响分析。</vt:lpstr>
      <vt:lpstr>配置操作系统，创建您的设备体验</vt:lpstr>
      <vt:lpstr>Windows 10 无激活问题</vt:lpstr>
      <vt:lpstr>一致的设备管理，适用于所有 Windows 10 IoT 设备</vt:lpstr>
      <vt:lpstr>管理设备的完整生命周期</vt:lpstr>
      <vt:lpstr>为设备选择最佳维护选项</vt:lpstr>
      <vt:lpstr>控制更新行为的选择</vt:lpstr>
      <vt:lpstr>适用于 IoT 设备的 Windows 10 Windows 在嵌入式设备上的强大功能和生态系统能让我更快地获取价值</vt:lpstr>
      <vt:lpstr>Windows 10 锁定</vt:lpstr>
      <vt:lpstr>PowerPoint Presentation</vt:lpstr>
      <vt:lpstr>基于角色的自定义设备体验</vt:lpstr>
      <vt:lpstr>防御现代安全威胁</vt:lpstr>
      <vt:lpstr>保护 IoT 设备 </vt:lpstr>
      <vt:lpstr>适用于 IoT 设备的 Windows 10 Windows 在嵌入式设备上的强大功能和生态系统能让我更快地获取价值</vt:lpstr>
      <vt:lpstr>使用 Windows 10 IoT for Small Devices 构建连接设备</vt:lpstr>
      <vt:lpstr>所有 Windows 10 版本中的 AllJoyn 支持   </vt:lpstr>
      <vt:lpstr>以 AllJoyn 作为共同语言</vt:lpstr>
      <vt:lpstr>Windows 10 IoT AllJoyn 设备网络</vt:lpstr>
      <vt:lpstr>Azure 带领物联网的新契机</vt:lpstr>
      <vt:lpstr> Microsoft Azure IoT 相关服务</vt:lpstr>
      <vt:lpstr>发布…</vt:lpstr>
      <vt:lpstr>Azure IoT Suite</vt:lpstr>
      <vt:lpstr>Azure IoT Suite</vt:lpstr>
      <vt:lpstr>Azure IoT Suite</vt:lpstr>
      <vt:lpstr>Azure IoT Suite</vt:lpstr>
      <vt:lpstr>广泛的硬件支持</vt:lpstr>
      <vt:lpstr>行动号召</vt:lpstr>
      <vt:lpstr>请对本会议进行评价  您的反馈对我们至关重要!</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2015-03-19T06:21:18Z</dcterms:created>
  <dcterms:modified xsi:type="dcterms:W3CDTF">2015-03-19T06:31:57Z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0x0101005E2C6A38BC2261479C0A8C926FC0784D</vt:lpwstr>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